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1075" r:id="rId2"/>
    <p:sldId id="1069" r:id="rId3"/>
    <p:sldId id="1077" r:id="rId4"/>
    <p:sldId id="1079" r:id="rId5"/>
    <p:sldId id="1078" r:id="rId6"/>
    <p:sldId id="1080" r:id="rId7"/>
    <p:sldId id="1059" r:id="rId8"/>
    <p:sldId id="1061" r:id="rId9"/>
    <p:sldId id="1062" r:id="rId10"/>
    <p:sldId id="1028" r:id="rId11"/>
    <p:sldId id="1032" r:id="rId12"/>
    <p:sldId id="1035" r:id="rId13"/>
    <p:sldId id="1033" r:id="rId14"/>
    <p:sldId id="1063" r:id="rId15"/>
    <p:sldId id="1040" r:id="rId16"/>
    <p:sldId id="1068" r:id="rId17"/>
    <p:sldId id="1043" r:id="rId18"/>
    <p:sldId id="1044" r:id="rId19"/>
    <p:sldId id="1070" r:id="rId20"/>
    <p:sldId id="1076" r:id="rId21"/>
    <p:sldId id="1086" r:id="rId22"/>
    <p:sldId id="1073" r:id="rId23"/>
    <p:sldId id="1074" r:id="rId24"/>
    <p:sldId id="1064" r:id="rId25"/>
    <p:sldId id="1065" r:id="rId26"/>
    <p:sldId id="1047" r:id="rId27"/>
    <p:sldId id="1048" r:id="rId28"/>
    <p:sldId id="1050" r:id="rId29"/>
    <p:sldId id="1051" r:id="rId30"/>
    <p:sldId id="1052" r:id="rId31"/>
    <p:sldId id="938" r:id="rId32"/>
    <p:sldId id="1053" r:id="rId33"/>
    <p:sldId id="1085" r:id="rId34"/>
    <p:sldId id="943" r:id="rId35"/>
    <p:sldId id="942" r:id="rId36"/>
    <p:sldId id="944" r:id="rId37"/>
    <p:sldId id="945" r:id="rId38"/>
    <p:sldId id="946" r:id="rId39"/>
    <p:sldId id="947" r:id="rId40"/>
    <p:sldId id="948" r:id="rId41"/>
    <p:sldId id="949" r:id="rId42"/>
    <p:sldId id="950" r:id="rId4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60"/>
  </p:normalViewPr>
  <p:slideViewPr>
    <p:cSldViewPr>
      <p:cViewPr varScale="1">
        <p:scale>
          <a:sx n="69" d="100"/>
          <a:sy n="69" d="100"/>
        </p:scale>
        <p:origin x="1410"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6CCE0762-C0AB-48C0-BC5C-A999E082CBA1}" type="datetimeFigureOut">
              <a:rPr lang="cs-CZ" smtClean="0"/>
              <a:t>18.01.2022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729720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CCE0762-C0AB-48C0-BC5C-A999E082CBA1}" type="datetimeFigureOut">
              <a:rPr lang="cs-CZ" smtClean="0"/>
              <a:t>18.01.2022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1944136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CCE0762-C0AB-48C0-BC5C-A999E082CBA1}" type="datetimeFigureOut">
              <a:rPr lang="cs-CZ" smtClean="0"/>
              <a:t>18.01.2022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1526483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6CCE0762-C0AB-48C0-BC5C-A999E082CBA1}" type="datetimeFigureOut">
              <a:rPr lang="cs-CZ" smtClean="0"/>
              <a:t>18.01.2022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2550713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6CCE0762-C0AB-48C0-BC5C-A999E082CBA1}" type="datetimeFigureOut">
              <a:rPr lang="cs-CZ" smtClean="0"/>
              <a:t>18.01.2022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2705083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6CCE0762-C0AB-48C0-BC5C-A999E082CBA1}" type="datetimeFigureOut">
              <a:rPr lang="cs-CZ" smtClean="0"/>
              <a:t>18.01.2022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3080429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6CCE0762-C0AB-48C0-BC5C-A999E082CBA1}" type="datetimeFigureOut">
              <a:rPr lang="cs-CZ" smtClean="0"/>
              <a:t>18.01.2022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1526177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6CCE0762-C0AB-48C0-BC5C-A999E082CBA1}" type="datetimeFigureOut">
              <a:rPr lang="cs-CZ" smtClean="0"/>
              <a:t>18.01.2022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1022796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CCE0762-C0AB-48C0-BC5C-A999E082CBA1}" type="datetimeFigureOut">
              <a:rPr lang="cs-CZ" smtClean="0"/>
              <a:t>18.01.2022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1880023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CCE0762-C0AB-48C0-BC5C-A999E082CBA1}" type="datetimeFigureOut">
              <a:rPr lang="cs-CZ" smtClean="0"/>
              <a:t>18.01.2022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2053388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6CCE0762-C0AB-48C0-BC5C-A999E082CBA1}" type="datetimeFigureOut">
              <a:rPr lang="cs-CZ" smtClean="0"/>
              <a:t>18.01.2022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A98E85C-A144-4E2F-AAEA-A45E48372028}" type="slidenum">
              <a:rPr lang="cs-CZ" smtClean="0"/>
              <a:t>‹#›</a:t>
            </a:fld>
            <a:endParaRPr lang="cs-CZ"/>
          </a:p>
        </p:txBody>
      </p:sp>
    </p:spTree>
    <p:extLst>
      <p:ext uri="{BB962C8B-B14F-4D97-AF65-F5344CB8AC3E}">
        <p14:creationId xmlns:p14="http://schemas.microsoft.com/office/powerpoint/2010/main" val="1784608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CE0762-C0AB-48C0-BC5C-A999E082CBA1}" type="datetimeFigureOut">
              <a:rPr lang="cs-CZ" smtClean="0"/>
              <a:t>18.01.2022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8E85C-A144-4E2F-AAEA-A45E48372028}" type="slidenum">
              <a:rPr lang="cs-CZ" smtClean="0"/>
              <a:t>‹#›</a:t>
            </a:fld>
            <a:endParaRPr lang="cs-CZ"/>
          </a:p>
        </p:txBody>
      </p:sp>
    </p:spTree>
    <p:extLst>
      <p:ext uri="{BB962C8B-B14F-4D97-AF65-F5344CB8AC3E}">
        <p14:creationId xmlns:p14="http://schemas.microsoft.com/office/powerpoint/2010/main" val="789545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Raymond_Duchamp-Villon" TargetMode="External"/><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hyperlink" Target="https://en.wikipedia.org/wiki/Salon_d'Automn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hyperlink" Target="https://www.abebooks.co.uk/servlet/SearchResults?an=VEGESACK,+Alexander+von.&amp;cm_sp=det-_-bdp-_-author" TargetMode="External"/><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72.jpeg"/></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179513" y="33458"/>
            <a:ext cx="8064895" cy="1200329"/>
          </a:xfrm>
          <a:prstGeom prst="rect">
            <a:avLst/>
          </a:prstGeom>
        </p:spPr>
        <p:txBody>
          <a:bodyPr wrap="square">
            <a:spAutoFit/>
          </a:bodyPr>
          <a:lstStyle/>
          <a:p>
            <a:r>
              <a:rPr lang="cs-CZ" b="1" dirty="0" smtClean="0">
                <a:ea typeface="Times New Roman" panose="02020603050405020304" pitchFamily="18" charset="0"/>
              </a:rPr>
              <a:t>7.  </a:t>
            </a:r>
          </a:p>
          <a:p>
            <a:r>
              <a:rPr lang="cs-CZ" b="1" dirty="0" smtClean="0"/>
              <a:t>19.11.</a:t>
            </a:r>
          </a:p>
          <a:p>
            <a:r>
              <a:rPr lang="cs-CZ" b="1" dirty="0" smtClean="0"/>
              <a:t>Kubismus </a:t>
            </a:r>
            <a:r>
              <a:rPr lang="cs-CZ" b="1" dirty="0" smtClean="0"/>
              <a:t>v užitém umění, Pražské umělecké dílny, teorie kubismu </a:t>
            </a:r>
            <a:r>
              <a:rPr lang="cs-CZ" b="1" dirty="0" smtClean="0"/>
              <a:t>LHV</a:t>
            </a:r>
            <a:endParaRPr lang="cs-CZ" b="1" dirty="0" smtClean="0"/>
          </a:p>
          <a:p>
            <a:r>
              <a:rPr lang="cs-CZ" dirty="0" smtClean="0"/>
              <a:t> </a:t>
            </a:r>
            <a:endParaRPr lang="cs-CZ" dirty="0">
              <a:latin typeface="Calibri" panose="020F0502020204030204" pitchFamily="34" charset="0"/>
              <a:cs typeface="Calibri" panose="020F0502020204030204" pitchFamily="34" charset="0"/>
            </a:endParaRPr>
          </a:p>
        </p:txBody>
      </p:sp>
      <p:sp>
        <p:nvSpPr>
          <p:cNvPr id="7" name="Obdélník 6"/>
          <p:cNvSpPr/>
          <p:nvPr/>
        </p:nvSpPr>
        <p:spPr>
          <a:xfrm>
            <a:off x="179512" y="4077072"/>
            <a:ext cx="8928992" cy="369332"/>
          </a:xfrm>
          <a:prstGeom prst="rect">
            <a:avLst/>
          </a:prstGeom>
        </p:spPr>
        <p:txBody>
          <a:bodyPr wrap="square">
            <a:spAutoFit/>
          </a:bodyPr>
          <a:lstStyle/>
          <a:p>
            <a:pPr>
              <a:spcAft>
                <a:spcPts val="0"/>
              </a:spcAft>
            </a:pPr>
            <a:r>
              <a:rPr lang="cs-CZ" b="1" dirty="0" smtClean="0">
                <a:latin typeface="+mj-lt"/>
                <a:ea typeface="Times New Roman" panose="02020603050405020304" pitchFamily="18" charset="0"/>
              </a:rPr>
              <a:t> </a:t>
            </a:r>
            <a:endParaRPr lang="cs-CZ" dirty="0">
              <a:latin typeface="+mj-lt"/>
              <a:ea typeface="Times New Roman" panose="02020603050405020304" pitchFamily="18" charset="0"/>
            </a:endParaRPr>
          </a:p>
        </p:txBody>
      </p:sp>
      <p:pic>
        <p:nvPicPr>
          <p:cNvPr id="8" name="Obrázek 7" descr="Výsledek obrázku pro Hofman Vlastislav"/>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124744"/>
            <a:ext cx="7474412" cy="5131148"/>
          </a:xfrm>
          <a:prstGeom prst="rect">
            <a:avLst/>
          </a:prstGeom>
          <a:noFill/>
          <a:ln>
            <a:noFill/>
          </a:ln>
        </p:spPr>
      </p:pic>
    </p:spTree>
    <p:extLst>
      <p:ext uri="{BB962C8B-B14F-4D97-AF65-F5344CB8AC3E}">
        <p14:creationId xmlns:p14="http://schemas.microsoft.com/office/powerpoint/2010/main" val="2314798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skenovat0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60350"/>
            <a:ext cx="4040188"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ovéPole 1"/>
          <p:cNvSpPr txBox="1">
            <a:spLocks noChangeArrowheads="1"/>
          </p:cNvSpPr>
          <p:nvPr/>
        </p:nvSpPr>
        <p:spPr bwMode="auto">
          <a:xfrm>
            <a:off x="155575" y="5688498"/>
            <a:ext cx="75799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dirty="0"/>
              <a:t>Jana </a:t>
            </a:r>
            <a:r>
              <a:rPr lang="cs-CZ" altLang="cs-CZ" sz="1800" dirty="0" err="1"/>
              <a:t>Claverie</a:t>
            </a:r>
            <a:r>
              <a:rPr lang="cs-CZ" altLang="cs-CZ" sz="1800" dirty="0"/>
              <a:t> </a:t>
            </a:r>
            <a:r>
              <a:rPr lang="cs-CZ" altLang="cs-CZ" sz="1800" dirty="0" smtClean="0"/>
              <a:t>– </a:t>
            </a:r>
            <a:r>
              <a:rPr lang="cs-CZ" altLang="cs-CZ" sz="1800" dirty="0" err="1" smtClean="0"/>
              <a:t>Hélène</a:t>
            </a:r>
            <a:r>
              <a:rPr lang="cs-CZ" altLang="cs-CZ" sz="1800" dirty="0" smtClean="0"/>
              <a:t> </a:t>
            </a:r>
            <a:r>
              <a:rPr lang="cs-CZ" altLang="cs-CZ" sz="1800" dirty="0" err="1" smtClean="0"/>
              <a:t>Seckel</a:t>
            </a:r>
            <a:r>
              <a:rPr lang="cs-CZ" altLang="cs-CZ" sz="1800" dirty="0" smtClean="0"/>
              <a:t>-Klein </a:t>
            </a:r>
            <a:r>
              <a:rPr lang="cs-CZ" altLang="cs-CZ" sz="1800" dirty="0"/>
              <a:t>(</a:t>
            </a:r>
            <a:r>
              <a:rPr lang="cs-CZ" altLang="cs-CZ" sz="1800" dirty="0" err="1"/>
              <a:t>eds</a:t>
            </a:r>
            <a:r>
              <a:rPr lang="cs-CZ" altLang="cs-CZ" sz="1800" dirty="0"/>
              <a:t>.), Vincenc Kramář, Paris </a:t>
            </a:r>
            <a:r>
              <a:rPr lang="cs-CZ" altLang="cs-CZ" sz="1800" dirty="0" smtClean="0"/>
              <a:t>2002</a:t>
            </a:r>
          </a:p>
          <a:p>
            <a:pPr eaLnBrk="1" hangingPunct="1">
              <a:spcBef>
                <a:spcPct val="0"/>
              </a:spcBef>
              <a:buFontTx/>
              <a:buNone/>
            </a:pPr>
            <a:endParaRPr lang="cs-CZ" altLang="cs-CZ" sz="1800" dirty="0"/>
          </a:p>
          <a:p>
            <a:pPr eaLnBrk="1" hangingPunct="1">
              <a:spcBef>
                <a:spcPct val="0"/>
              </a:spcBef>
              <a:buFontTx/>
              <a:buNone/>
            </a:pPr>
            <a:endParaRPr lang="cs-CZ" altLang="cs-CZ" sz="1800" dirty="0" smtClean="0"/>
          </a:p>
          <a:p>
            <a:pPr eaLnBrk="1" hangingPunct="1">
              <a:spcBef>
                <a:spcPct val="0"/>
              </a:spcBef>
              <a:buFontTx/>
              <a:buNone/>
            </a:pPr>
            <a:r>
              <a:rPr lang="cs-CZ" altLang="cs-CZ" sz="1800" dirty="0" smtClean="0"/>
              <a:t>Vincenc Kramář (1877-1960)</a:t>
            </a:r>
            <a:endParaRPr lang="cs-CZ" altLang="cs-CZ" sz="1800" dirty="0"/>
          </a:p>
        </p:txBody>
      </p:sp>
      <p:sp>
        <p:nvSpPr>
          <p:cNvPr id="48133" name="TextovéPole 2"/>
          <p:cNvSpPr txBox="1">
            <a:spLocks noChangeArrowheads="1"/>
          </p:cNvSpPr>
          <p:nvPr/>
        </p:nvSpPr>
        <p:spPr bwMode="auto">
          <a:xfrm>
            <a:off x="4583113" y="4076700"/>
            <a:ext cx="4108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Vojtěch Lahoda – Olga Uhrová (eds.), </a:t>
            </a:r>
          </a:p>
          <a:p>
            <a:pPr eaLnBrk="1" hangingPunct="1">
              <a:spcBef>
                <a:spcPct val="0"/>
              </a:spcBef>
              <a:buFontTx/>
              <a:buNone/>
            </a:pPr>
            <a:r>
              <a:rPr lang="cs-CZ" altLang="cs-CZ" sz="1800"/>
              <a:t>Vincenc Kramář. Od starých mistrů </a:t>
            </a:r>
          </a:p>
          <a:p>
            <a:pPr eaLnBrk="1" hangingPunct="1">
              <a:spcBef>
                <a:spcPct val="0"/>
              </a:spcBef>
              <a:buFontTx/>
              <a:buNone/>
            </a:pPr>
            <a:r>
              <a:rPr lang="cs-CZ" altLang="cs-CZ" sz="1800"/>
              <a:t>k Picassovi, Praha 2000</a:t>
            </a:r>
          </a:p>
        </p:txBody>
      </p:sp>
      <p:sp>
        <p:nvSpPr>
          <p:cNvPr id="2" name="AutoShape 2" descr="Vincenc Kramář - od starých mistrů k Picassovi | Zboží.c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Vincenc Kramář - od starých mistrů k Picassovi | Zboží.c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Vincenc Kramář - od starých mistrů k Picassov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8" descr="Vincenc Kramář - od starých mistrů k Picassov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6634" name="Picture 10" descr="foto  Vincenc Kramář - od starých mistrů k Picassov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011" y="239200"/>
            <a:ext cx="2437159" cy="3440695"/>
          </a:xfrm>
          <a:prstGeom prst="rect">
            <a:avLst/>
          </a:prstGeom>
          <a:noFill/>
          <a:extLst>
            <a:ext uri="{909E8E84-426E-40DD-AFC4-6F175D3DCCD1}">
              <a14:hiddenFill xmlns:a14="http://schemas.microsoft.com/office/drawing/2010/main">
                <a:solidFill>
                  <a:srgbClr val="FFFFFF"/>
                </a:solidFill>
              </a14:hiddenFill>
            </a:ext>
          </a:extLst>
        </p:spPr>
      </p:pic>
      <p:pic>
        <p:nvPicPr>
          <p:cNvPr id="51202" name="Picture 2" descr="Jak (ne)koupit Rembrandta | ART ANTIQUES - měsíčník o umění, architektuře, designu a starožitnoste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4438" y="1284897"/>
            <a:ext cx="2050915" cy="2394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239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dpis 1"/>
          <p:cNvSpPr>
            <a:spLocks noGrp="1"/>
          </p:cNvSpPr>
          <p:nvPr>
            <p:ph type="title"/>
          </p:nvPr>
        </p:nvSpPr>
        <p:spPr/>
        <p:txBody>
          <a:bodyPr/>
          <a:lstStyle/>
          <a:p>
            <a:pPr eaLnBrk="1" hangingPunct="1"/>
            <a:endParaRPr lang="cs-CZ" altLang="cs-CZ" smtClean="0"/>
          </a:p>
        </p:txBody>
      </p:sp>
      <p:pic>
        <p:nvPicPr>
          <p:cNvPr id="52227" name="Zástupný symbol pro obsah 3" descr="skenovat001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4313" y="214313"/>
            <a:ext cx="8304212" cy="6286500"/>
          </a:xfrm>
        </p:spPr>
      </p:pic>
    </p:spTree>
    <p:extLst>
      <p:ext uri="{BB962C8B-B14F-4D97-AF65-F5344CB8AC3E}">
        <p14:creationId xmlns:p14="http://schemas.microsoft.com/office/powerpoint/2010/main" val="4256875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5" descr="skenovat0018"/>
          <p:cNvPicPr>
            <a:picLocks noChangeAspect="1" noChangeArrowheads="1"/>
          </p:cNvPicPr>
          <p:nvPr/>
        </p:nvPicPr>
        <p:blipFill>
          <a:blip r:embed="rId2">
            <a:extLst>
              <a:ext uri="{28A0092B-C50C-407E-A947-70E740481C1C}">
                <a14:useLocalDpi xmlns:a14="http://schemas.microsoft.com/office/drawing/2010/main" val="0"/>
              </a:ext>
            </a:extLst>
          </a:blip>
          <a:srcRect l="7777" t="-5569" r="-8850" b="27597"/>
          <a:stretch>
            <a:fillRect/>
          </a:stretch>
        </p:blipFill>
        <p:spPr bwMode="auto">
          <a:xfrm>
            <a:off x="179388" y="-242888"/>
            <a:ext cx="4814887" cy="60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6" descr="skenovat0019"/>
          <p:cNvPicPr>
            <a:picLocks noChangeAspect="1" noChangeArrowheads="1"/>
          </p:cNvPicPr>
          <p:nvPr/>
        </p:nvPicPr>
        <p:blipFill>
          <a:blip r:embed="rId3">
            <a:extLst>
              <a:ext uri="{28A0092B-C50C-407E-A947-70E740481C1C}">
                <a14:useLocalDpi xmlns:a14="http://schemas.microsoft.com/office/drawing/2010/main" val="0"/>
              </a:ext>
            </a:extLst>
          </a:blip>
          <a:srcRect l="6967" r="999" b="18546"/>
          <a:stretch>
            <a:fillRect/>
          </a:stretch>
        </p:blipFill>
        <p:spPr bwMode="auto">
          <a:xfrm>
            <a:off x="4787900" y="220663"/>
            <a:ext cx="410210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ovéPole 1"/>
          <p:cNvSpPr txBox="1">
            <a:spLocks noChangeArrowheads="1"/>
          </p:cNvSpPr>
          <p:nvPr/>
        </p:nvSpPr>
        <p:spPr bwMode="auto">
          <a:xfrm>
            <a:off x="323850" y="6165850"/>
            <a:ext cx="731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Pablo Picasso, Portrét a Hlava ženy, 1907, sbírka Vincence Kramáře</a:t>
            </a:r>
          </a:p>
        </p:txBody>
      </p:sp>
    </p:spTree>
    <p:extLst>
      <p:ext uri="{BB962C8B-B14F-4D97-AF65-F5344CB8AC3E}">
        <p14:creationId xmlns:p14="http://schemas.microsoft.com/office/powerpoint/2010/main" val="3177729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endParaRPr lang="cs-CZ" altLang="cs-CZ" smtClean="0"/>
          </a:p>
        </p:txBody>
      </p:sp>
      <p:pic>
        <p:nvPicPr>
          <p:cNvPr id="53251" name="Picture 4" descr="skenovat0015"/>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50825" y="260350"/>
            <a:ext cx="8642350" cy="4600575"/>
          </a:xfrm>
          <a:noFill/>
        </p:spPr>
      </p:pic>
    </p:spTree>
    <p:extLst>
      <p:ext uri="{BB962C8B-B14F-4D97-AF65-F5344CB8AC3E}">
        <p14:creationId xmlns:p14="http://schemas.microsoft.com/office/powerpoint/2010/main" val="3966987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s://upload.wikimedia.org/wikipedia/commons/thumb/6/6c/Raymond_Duchamp-Villon%2C_1912%2C_La_Maison_Cubiste_%28Cubist_House%29_at_the_Salon_d%27Automne%2C_1912%2C_detail_of_the_entrance._Photograph_by_Duchamp-Villon.jpg/800px-Raymond_Duchamp-Villon%2C_1912%2C_La_Maison_Cubiste_%28Cubist_House%29_at_the_Salon_d%27Automne%2C_1912%2C_detail_of_the_entrance._Photograph_by_Duchamp-Vill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74638"/>
            <a:ext cx="3744913"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Obdélník 3"/>
          <p:cNvSpPr>
            <a:spLocks noChangeArrowheads="1"/>
          </p:cNvSpPr>
          <p:nvPr/>
        </p:nvSpPr>
        <p:spPr bwMode="auto">
          <a:xfrm>
            <a:off x="250824" y="5664201"/>
            <a:ext cx="57613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cs-CZ" sz="1800" dirty="0">
                <a:solidFill>
                  <a:srgbClr val="0B0080"/>
                </a:solidFill>
                <a:hlinkClick r:id="rId3" tooltip="Raymond Duchamp-Villon"/>
              </a:rPr>
              <a:t>Raymond Duchamp-Villon</a:t>
            </a:r>
            <a:r>
              <a:rPr lang="fr-FR" altLang="cs-CZ" sz="1800" dirty="0">
                <a:solidFill>
                  <a:srgbClr val="222222"/>
                </a:solidFill>
              </a:rPr>
              <a:t>, 1912, </a:t>
            </a:r>
            <a:endParaRPr lang="cs-CZ" altLang="cs-CZ" sz="1800" dirty="0">
              <a:solidFill>
                <a:srgbClr val="222222"/>
              </a:solidFill>
            </a:endParaRPr>
          </a:p>
          <a:p>
            <a:pPr>
              <a:spcBef>
                <a:spcPct val="0"/>
              </a:spcBef>
              <a:buFontTx/>
              <a:buNone/>
            </a:pPr>
            <a:r>
              <a:rPr lang="fr-FR" altLang="cs-CZ" sz="1800" i="1" dirty="0">
                <a:solidFill>
                  <a:srgbClr val="222222"/>
                </a:solidFill>
              </a:rPr>
              <a:t>La Maison Cubiste</a:t>
            </a:r>
            <a:r>
              <a:rPr lang="fr-FR" altLang="cs-CZ" sz="1800" dirty="0">
                <a:solidFill>
                  <a:srgbClr val="222222"/>
                </a:solidFill>
              </a:rPr>
              <a:t> (</a:t>
            </a:r>
            <a:r>
              <a:rPr lang="fr-FR" altLang="cs-CZ" sz="1800" dirty="0">
                <a:solidFill>
                  <a:srgbClr val="0B0080"/>
                </a:solidFill>
                <a:hlinkClick r:id="rId4" tooltip="Salon d'Automne"/>
              </a:rPr>
              <a:t>Salon d'Automne</a:t>
            </a:r>
            <a:r>
              <a:rPr lang="fr-FR" altLang="cs-CZ" sz="1800" dirty="0">
                <a:solidFill>
                  <a:srgbClr val="222222"/>
                </a:solidFill>
              </a:rPr>
              <a:t>, </a:t>
            </a:r>
            <a:r>
              <a:rPr lang="fr-FR" altLang="cs-CZ" sz="1800" dirty="0" smtClean="0">
                <a:solidFill>
                  <a:srgbClr val="222222"/>
                </a:solidFill>
              </a:rPr>
              <a:t>1912</a:t>
            </a:r>
            <a:endParaRPr lang="cs-CZ" altLang="cs-CZ" sz="1800" dirty="0"/>
          </a:p>
        </p:txBody>
      </p:sp>
      <p:pic>
        <p:nvPicPr>
          <p:cNvPr id="69636" name="Picture 6" descr="https://upload.wikimedia.org/wikipedia/commons/thumb/1/1b/Raymond_Duchamp-Villon%2C_1912%2C_Projet_d%27h%C3%B4tel%2C_Maquette_de_la_fa%C3%A7ade_de_la_Maison_Cubiste%2C_published_in_Les_Peintres_Cubistes%2C_1913.jpg/800px-Raymond_Duchamp-Villon%2C_1912%2C_Projet_d%27h%C3%B4tel%2C_Maquette_de_la_fa%C3%A7ade_de_la_Maison_Cubiste%2C_published_in_Les_Peintres_Cubistes%2C_19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6088" y="188913"/>
            <a:ext cx="4554537"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949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endParaRPr lang="cs-CZ" altLang="cs-CZ" smtClean="0"/>
          </a:p>
        </p:txBody>
      </p:sp>
      <p:sp>
        <p:nvSpPr>
          <p:cNvPr id="60419" name="Rectangle 3"/>
          <p:cNvSpPr>
            <a:spLocks noGrp="1" noChangeArrowheads="1"/>
          </p:cNvSpPr>
          <p:nvPr>
            <p:ph type="body" idx="1"/>
          </p:nvPr>
        </p:nvSpPr>
        <p:spPr/>
        <p:txBody>
          <a:bodyPr/>
          <a:lstStyle/>
          <a:p>
            <a:pPr eaLnBrk="1" hangingPunct="1"/>
            <a:endParaRPr lang="cs-CZ" altLang="cs-CZ" smtClean="0"/>
          </a:p>
        </p:txBody>
      </p:sp>
      <p:pic>
        <p:nvPicPr>
          <p:cNvPr id="60420" name="Picture 4" descr="P11109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4732338" cy="631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descr="skenovat0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163" y="260350"/>
            <a:ext cx="3902075"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2" descr="Pablo Picasso - Housle, sklenice, dýmka a kotva ( Vzpomínka na Le Hav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260350"/>
            <a:ext cx="3691832" cy="5193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334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3" descr="C:\Users\hubatova\Pictures\Lada15042011\VŠUP\Přednášky VŠUP\Design 20. století\II\kubismus\276 procházka - koncert, 19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55563"/>
            <a:ext cx="3911600" cy="60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Obrázek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3775" y="188913"/>
            <a:ext cx="3863975"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ovéPole 7"/>
          <p:cNvSpPr txBox="1">
            <a:spLocks noChangeArrowheads="1"/>
          </p:cNvSpPr>
          <p:nvPr/>
        </p:nvSpPr>
        <p:spPr bwMode="auto">
          <a:xfrm>
            <a:off x="395288" y="6475413"/>
            <a:ext cx="3236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1800">
                <a:latin typeface="Arial" charset="0"/>
              </a:rPr>
              <a:t>Antonín Procházka Koncert 1912</a:t>
            </a:r>
          </a:p>
        </p:txBody>
      </p:sp>
      <p:sp>
        <p:nvSpPr>
          <p:cNvPr id="94213" name="TextovéPole 8"/>
          <p:cNvSpPr txBox="1">
            <a:spLocks noChangeArrowheads="1"/>
          </p:cNvSpPr>
          <p:nvPr/>
        </p:nvSpPr>
        <p:spPr bwMode="auto">
          <a:xfrm>
            <a:off x="4803775" y="6470650"/>
            <a:ext cx="3970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1800">
                <a:latin typeface="Arial" charset="0"/>
              </a:rPr>
              <a:t>Pavel Janák, Ornamentální studie, 1912  </a:t>
            </a:r>
          </a:p>
        </p:txBody>
      </p:sp>
    </p:spTree>
    <p:extLst>
      <p:ext uri="{BB962C8B-B14F-4D97-AF65-F5344CB8AC3E}">
        <p14:creationId xmlns:p14="http://schemas.microsoft.com/office/powerpoint/2010/main" val="895037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dpis 1"/>
          <p:cNvSpPr>
            <a:spLocks noGrp="1"/>
          </p:cNvSpPr>
          <p:nvPr>
            <p:ph type="title"/>
          </p:nvPr>
        </p:nvSpPr>
        <p:spPr/>
        <p:txBody>
          <a:bodyPr/>
          <a:lstStyle/>
          <a:p>
            <a:endParaRPr lang="cs-CZ" altLang="cs-CZ" smtClean="0"/>
          </a:p>
        </p:txBody>
      </p:sp>
      <p:pic>
        <p:nvPicPr>
          <p:cNvPr id="63491"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88913"/>
            <a:ext cx="4030663" cy="5040312"/>
          </a:xfrm>
        </p:spPr>
      </p:pic>
      <p:pic>
        <p:nvPicPr>
          <p:cNvPr id="63492"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88913"/>
            <a:ext cx="37814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ovéPole 5"/>
          <p:cNvSpPr txBox="1">
            <a:spLocks noChangeArrowheads="1"/>
          </p:cNvSpPr>
          <p:nvPr/>
        </p:nvSpPr>
        <p:spPr bwMode="auto">
          <a:xfrm>
            <a:off x="323850" y="6453188"/>
            <a:ext cx="6507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Pavel Janák, Signifikatní tvarosloví na kubistických obrazech</a:t>
            </a:r>
          </a:p>
        </p:txBody>
      </p:sp>
    </p:spTree>
    <p:extLst>
      <p:ext uri="{BB962C8B-B14F-4D97-AF65-F5344CB8AC3E}">
        <p14:creationId xmlns:p14="http://schemas.microsoft.com/office/powerpoint/2010/main" val="38375153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8637588"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6911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79512" y="6309320"/>
            <a:ext cx="8964488" cy="388696"/>
          </a:xfrm>
          <a:prstGeom prst="rect">
            <a:avLst/>
          </a:prstGeom>
        </p:spPr>
        <p:txBody>
          <a:bodyPr wrap="square">
            <a:spAutoFit/>
          </a:bodyPr>
          <a:lstStyle/>
          <a:p>
            <a:pPr>
              <a:lnSpc>
                <a:spcPct val="107000"/>
              </a:lnSpc>
              <a:spcAft>
                <a:spcPts val="800"/>
              </a:spcAft>
            </a:pPr>
            <a:r>
              <a:rPr lang="cs-CZ" dirty="0">
                <a:solidFill>
                  <a:srgbClr val="000000"/>
                </a:solidFill>
                <a:ea typeface="Calibri" panose="020F0502020204030204" pitchFamily="34" charset="0"/>
                <a:cs typeface="Times New Roman" panose="02020603050405020304" pitchFamily="18" charset="0"/>
              </a:rPr>
              <a:t>Pavel Janák, Hranol a </a:t>
            </a:r>
            <a:r>
              <a:rPr lang="cs-CZ" dirty="0" smtClean="0">
                <a:solidFill>
                  <a:srgbClr val="000000"/>
                </a:solidFill>
                <a:ea typeface="Calibri" panose="020F0502020204030204" pitchFamily="34" charset="0"/>
                <a:cs typeface="Times New Roman" panose="02020603050405020304" pitchFamily="18" charset="0"/>
              </a:rPr>
              <a:t>pyramida, Umělecký </a:t>
            </a:r>
            <a:r>
              <a:rPr lang="cs-CZ" dirty="0">
                <a:solidFill>
                  <a:srgbClr val="000000"/>
                </a:solidFill>
                <a:ea typeface="Calibri" panose="020F0502020204030204" pitchFamily="34" charset="0"/>
                <a:cs typeface="Times New Roman" panose="02020603050405020304" pitchFamily="18" charset="0"/>
              </a:rPr>
              <a:t>měsíčník I, 1911/12, s. 162-170</a:t>
            </a:r>
            <a:endParaRPr lang="cs-CZ" dirty="0">
              <a:effectLst/>
              <a:ea typeface="Calibri" panose="020F0502020204030204" pitchFamily="34" charset="0"/>
              <a:cs typeface="Times New Roman" panose="02020603050405020304" pitchFamily="18" charset="0"/>
            </a:endParaRPr>
          </a:p>
        </p:txBody>
      </p:sp>
      <p:sp>
        <p:nvSpPr>
          <p:cNvPr id="5" name="Obdélník 4"/>
          <p:cNvSpPr/>
          <p:nvPr/>
        </p:nvSpPr>
        <p:spPr>
          <a:xfrm>
            <a:off x="107504" y="116632"/>
            <a:ext cx="8712968" cy="6678751"/>
          </a:xfrm>
          <a:prstGeom prst="rect">
            <a:avLst/>
          </a:prstGeom>
        </p:spPr>
        <p:txBody>
          <a:bodyPr wrap="square">
            <a:spAutoFit/>
          </a:bodyPr>
          <a:lstStyle/>
          <a:p>
            <a:r>
              <a:rPr lang="cs-CZ" sz="1400" dirty="0">
                <a:solidFill>
                  <a:srgbClr val="000000"/>
                </a:solidFill>
                <a:latin typeface="Arial" panose="020B0604020202020204" pitchFamily="34" charset="0"/>
                <a:ea typeface="Calibri" panose="020F0502020204030204" pitchFamily="34" charset="0"/>
              </a:rPr>
              <a:t>Ještě jednou však v dějinách byla hmota duchem obrácena a zmáhána </a:t>
            </a:r>
            <a:r>
              <a:rPr lang="cs-CZ" sz="1400" b="1" dirty="0">
                <a:solidFill>
                  <a:srgbClr val="000000"/>
                </a:solidFill>
                <a:latin typeface="Arial" panose="020B0604020202020204" pitchFamily="34" charset="0"/>
                <a:ea typeface="Calibri" panose="020F0502020204030204" pitchFamily="34" charset="0"/>
              </a:rPr>
              <a:t>k abstrakci</a:t>
            </a:r>
            <a:r>
              <a:rPr lang="cs-CZ" sz="1400" dirty="0">
                <a:solidFill>
                  <a:srgbClr val="000000"/>
                </a:solidFill>
                <a:latin typeface="Arial" panose="020B0604020202020204" pitchFamily="34" charset="0"/>
                <a:ea typeface="Calibri" panose="020F0502020204030204" pitchFamily="34" charset="0"/>
              </a:rPr>
              <a:t>: když pozemskost - v baroku -, kterou přinesla renesance do umění a reformace do náboženství, byla katolicismem znovu překonávána; tehdy materiální klid antických forem (sloupů a kladí) byl oživován myšlenými a hmotu oduševňujícími pohyby</a:t>
            </a:r>
            <a:r>
              <a:rPr lang="cs-CZ" sz="1400" dirty="0" smtClean="0">
                <a:solidFill>
                  <a:srgbClr val="000000"/>
                </a:solidFill>
                <a:latin typeface="Arial" panose="020B0604020202020204" pitchFamily="34" charset="0"/>
                <a:ea typeface="Calibri" panose="020F0502020204030204" pitchFamily="34" charset="0"/>
              </a:rPr>
              <a:t>.</a:t>
            </a:r>
          </a:p>
          <a:p>
            <a:r>
              <a:rPr lang="cs-CZ" sz="1400" b="1" dirty="0" smtClean="0"/>
              <a:t>(…) Upoutávají </a:t>
            </a:r>
            <a:r>
              <a:rPr lang="cs-CZ" sz="1400" b="1" dirty="0"/>
              <a:t>naši pozornost živostí ducha, kterým hmota jest u nich pronikána, a pak dramatičností výrazových </a:t>
            </a:r>
            <a:r>
              <a:rPr lang="cs-CZ" sz="1400" dirty="0" smtClean="0"/>
              <a:t>prostředků</a:t>
            </a:r>
            <a:r>
              <a:rPr lang="cs-CZ" sz="1400" dirty="0"/>
              <a:t>, jimiž vytvořeny jsou jejich tvary; obé, co nás zde udivuje, stalo se patrně zatím novou podstatnou součástí, o niž naše cítění bylo rozšířeno: zároveň shledáváme, že hranolová soustava a její prostředky plnému vyjádření toho již nevystačují a připadají nám chudými: zdá se, že hlásí se v nás těmito úsudky o materialistické soustavě opětně - </a:t>
            </a:r>
            <a:r>
              <a:rPr lang="cs-CZ" sz="1400" b="1" dirty="0"/>
              <a:t>duch a vůle k abstrakci, pro niž jsme měli na severu vždy tolik základu a smyslu</a:t>
            </a:r>
            <a:r>
              <a:rPr lang="cs-CZ" sz="1400" dirty="0"/>
              <a:t>.</a:t>
            </a:r>
            <a:br>
              <a:rPr lang="cs-CZ" sz="1400" dirty="0"/>
            </a:br>
            <a:r>
              <a:rPr lang="cs-CZ" sz="1400" dirty="0"/>
              <a:t>V tomto uvažování, kde </a:t>
            </a:r>
            <a:r>
              <a:rPr lang="cs-CZ" sz="1400" b="1" dirty="0"/>
              <a:t>umělecký tvar hmoty a umělecké tvoření</a:t>
            </a:r>
            <a:r>
              <a:rPr lang="cs-CZ" sz="1400" dirty="0"/>
              <a:t> jest pokládáno za klad, musí nás zajímati a musí se objevovati jeho protiklad: přírodní stavební tvar hmoty a přírodní tvoření, existuje-li nebo možno-</a:t>
            </a:r>
            <a:r>
              <a:rPr lang="cs-CZ" sz="1400" dirty="0" err="1"/>
              <a:t>li</a:t>
            </a:r>
            <a:r>
              <a:rPr lang="cs-CZ" sz="1400" dirty="0"/>
              <a:t> je myšlenkově zkonstruovati</a:t>
            </a:r>
            <a:r>
              <a:rPr lang="cs-CZ" sz="1400" dirty="0" smtClean="0"/>
              <a:t>.</a:t>
            </a:r>
          </a:p>
          <a:p>
            <a:r>
              <a:rPr lang="cs-CZ" sz="1400" b="1" dirty="0"/>
              <a:t>Pohled na plochu roviny, na hladinu moře nebo kolmé stěny skal vyvolávají - výtvarně - představy nulového, mrtvého klidu a trvání, kdežto šikmé útvary v přírodě, srázy, zříceniny, propasti, sopky vyvolávají pocity dramatické, směrově hnuté, zostřené a zahrocené</a:t>
            </a:r>
            <a:r>
              <a:rPr lang="cs-CZ" sz="1400" dirty="0"/>
              <a:t>; povahy obou skupin pocitových pak jsou vlastně jen úměrné a </a:t>
            </a:r>
            <a:r>
              <a:rPr lang="cs-CZ" sz="1400" dirty="0" err="1"/>
              <a:t>souřadé</a:t>
            </a:r>
            <a:r>
              <a:rPr lang="cs-CZ" sz="1400" dirty="0"/>
              <a:t> dějům, které jim předcházely a které je stvořily. </a:t>
            </a:r>
            <a:r>
              <a:rPr lang="cs-CZ" sz="1400" b="1" dirty="0"/>
              <a:t>Tímto poměrem mezi přírodním pratvarem klidu a tvarem zdramatizovaným jsou dány prostředky, jimiž hmota výtvarně se zmáhá; neboť umělecké úmysly, ač jde v nich o složitější psychické sestavy, v zásadě jsou tímtéž, čím je do přírodní hmoty a jejího přírodního útvaru se mísící a do ní vnikající, jí hýbající síla. Vyplývá z toho konečně tento závěr o prostředcích uměleckého vytváření: má-li býti mrtvá hmota výtvarně překonána, tj. oduševněna, aby se v ní cosi dělo, stává se to soustavou třetí plochy, která k přírodnímu </a:t>
            </a:r>
            <a:r>
              <a:rPr lang="cs-CZ" sz="1400" b="1" dirty="0" err="1"/>
              <a:t>dvojploší</a:t>
            </a:r>
            <a:r>
              <a:rPr lang="cs-CZ" sz="1400" b="1" dirty="0"/>
              <a:t> přistupu</a:t>
            </a:r>
            <a:r>
              <a:rPr lang="cs-CZ" sz="1400" dirty="0"/>
              <a:t>je.</a:t>
            </a:r>
            <a:br>
              <a:rPr lang="cs-CZ" sz="1400" dirty="0"/>
            </a:br>
            <a:r>
              <a:rPr lang="cs-CZ" sz="1400" dirty="0"/>
              <a:t>Zde </a:t>
            </a:r>
            <a:r>
              <a:rPr lang="cs-CZ" sz="1400" dirty="0" smtClean="0"/>
              <a:t>naskýtá </a:t>
            </a:r>
            <a:r>
              <a:rPr lang="cs-CZ" sz="1400" dirty="0"/>
              <a:t>se krásná paralela mezi prostředky lidského konání a prostředky uměleckého tvoření: klíny, šípy, kůly, nože, páky, které hmotu fyzicky přemáhají, jsou vesměs šikmými plochami.</a:t>
            </a:r>
            <a:br>
              <a:rPr lang="cs-CZ" sz="1400" dirty="0"/>
            </a:br>
            <a:r>
              <a:rPr lang="cs-CZ" sz="1400" b="1" dirty="0"/>
              <a:t>Příčinou prvních počinů lidských staveb a krytů byl úmysl člověka vzdorovati jistým přírodním silám, dešti, sněhu, slunci, všeobecně shůry přicházející</a:t>
            </a:r>
            <a:r>
              <a:rPr lang="cs-CZ" sz="1400" dirty="0"/>
              <a:t>m; jest tedy tato činnost směřující svisle vzhůru od povrchu zemského </a:t>
            </a:r>
            <a:r>
              <a:rPr lang="cs-CZ" sz="1400" dirty="0" err="1"/>
              <a:t>opačna</a:t>
            </a:r>
            <a:r>
              <a:rPr lang="cs-CZ" sz="1400" dirty="0"/>
              <a:t> působení tíže, a je tedy skutečně jedinou úlohou této počáteční stavební soustavy řešiti u hmoty otázku tíže a překonati tuto; aby hmota nebyla uvedena tíží v pád, třeba postaviti proti ní ložnou plochu, hmotnou podporu - tedy útvar, který opětně vykazuje ukázněně již přírodní soustavu kolmého </a:t>
            </a:r>
            <a:r>
              <a:rPr lang="cs-CZ" sz="1400" dirty="0" err="1"/>
              <a:t>dvojploší</a:t>
            </a:r>
            <a:r>
              <a:rPr lang="cs-CZ" sz="1400" dirty="0"/>
              <a:t>. </a:t>
            </a:r>
            <a:r>
              <a:rPr lang="cs-CZ" dirty="0"/>
              <a:t/>
            </a:r>
            <a:br>
              <a:rPr lang="cs-CZ" dirty="0"/>
            </a:br>
            <a:r>
              <a:rPr lang="cs-CZ" dirty="0">
                <a:solidFill>
                  <a:srgbClr val="000000"/>
                </a:solidFill>
                <a:latin typeface="Arial" panose="020B0604020202020204" pitchFamily="34" charset="0"/>
                <a:ea typeface="Calibri" panose="020F0502020204030204" pitchFamily="34" charset="0"/>
              </a:rPr>
              <a:t/>
            </a:r>
            <a:br>
              <a:rPr lang="cs-CZ" dirty="0">
                <a:solidFill>
                  <a:srgbClr val="000000"/>
                </a:solidFill>
                <a:latin typeface="Arial" panose="020B0604020202020204" pitchFamily="34" charset="0"/>
                <a:ea typeface="Calibri" panose="020F0502020204030204" pitchFamily="34" charset="0"/>
              </a:rPr>
            </a:br>
            <a:endParaRPr lang="cs-CZ" dirty="0"/>
          </a:p>
        </p:txBody>
      </p:sp>
    </p:spTree>
    <p:extLst>
      <p:ext uri="{BB962C8B-B14F-4D97-AF65-F5344CB8AC3E}">
        <p14:creationId xmlns:p14="http://schemas.microsoft.com/office/powerpoint/2010/main" val="175820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descr="225 gutfreund - úzk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279" y="135098"/>
            <a:ext cx="1449388" cy="3313113"/>
          </a:xfrm>
          <a:prstGeom prst="rect">
            <a:avLst/>
          </a:prstGeom>
          <a:noFill/>
          <a:extLst>
            <a:ext uri="{909E8E84-426E-40DD-AFC4-6F175D3DCCD1}">
              <a14:hiddenFill xmlns:a14="http://schemas.microsoft.com/office/drawing/2010/main">
                <a:solidFill>
                  <a:srgbClr val="FFFFFF"/>
                </a:solidFill>
              </a14:hiddenFill>
            </a:ext>
          </a:extLst>
        </p:spPr>
      </p:pic>
      <p:pic>
        <p:nvPicPr>
          <p:cNvPr id="24583" name="Picture 7" descr="258 filla - hlava, 19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34854"/>
            <a:ext cx="2432050" cy="3384550"/>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320 Gočár - hodiny, 19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860800"/>
            <a:ext cx="2808287" cy="2374900"/>
          </a:xfrm>
          <a:prstGeom prst="rect">
            <a:avLst/>
          </a:prstGeom>
          <a:noFill/>
          <a:extLst>
            <a:ext uri="{909E8E84-426E-40DD-AFC4-6F175D3DCCD1}">
              <a14:hiddenFill xmlns:a14="http://schemas.microsoft.com/office/drawing/2010/main">
                <a:solidFill>
                  <a:srgbClr val="FFFFFF"/>
                </a:solidFill>
              </a14:hiddenFill>
            </a:ext>
          </a:extLst>
        </p:spPr>
      </p:pic>
      <p:pic>
        <p:nvPicPr>
          <p:cNvPr id="24588" name="Picture 12" descr="330 janák - židle, 19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7675" y="3933825"/>
            <a:ext cx="1450975" cy="2420938"/>
          </a:xfrm>
          <a:prstGeom prst="rect">
            <a:avLst/>
          </a:prstGeom>
          <a:noFill/>
          <a:extLst>
            <a:ext uri="{909E8E84-426E-40DD-AFC4-6F175D3DCCD1}">
              <a14:hiddenFill xmlns:a14="http://schemas.microsoft.com/office/drawing/2010/main">
                <a:solidFill>
                  <a:srgbClr val="FFFFFF"/>
                </a:solidFill>
              </a14:hiddenFill>
            </a:ext>
          </a:extLst>
        </p:spPr>
      </p:pic>
      <p:pic>
        <p:nvPicPr>
          <p:cNvPr id="24589" name="Picture 13" descr="331 janák, 19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3789363"/>
            <a:ext cx="2771775" cy="2506662"/>
          </a:xfrm>
          <a:prstGeom prst="rect">
            <a:avLst/>
          </a:prstGeom>
          <a:noFill/>
          <a:extLst>
            <a:ext uri="{909E8E84-426E-40DD-AFC4-6F175D3DCCD1}">
              <a14:hiddenFill xmlns:a14="http://schemas.microsoft.com/office/drawing/2010/main">
                <a:solidFill>
                  <a:srgbClr val="FFFFFF"/>
                </a:solidFill>
              </a14:hiddenFill>
            </a:ext>
          </a:extLst>
        </p:spPr>
      </p:pic>
      <p:pic>
        <p:nvPicPr>
          <p:cNvPr id="24590" name="Picture 14" descr="322 Gočár - věšák, 19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0563" y="3644900"/>
            <a:ext cx="1736725" cy="27146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Výsledek obrázku pro Chochol"/>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8805" y="279462"/>
            <a:ext cx="2160240" cy="3168749"/>
          </a:xfrm>
          <a:prstGeom prst="rect">
            <a:avLst/>
          </a:prstGeom>
          <a:noFill/>
          <a:extLst/>
        </p:spPr>
      </p:pic>
      <p:pic>
        <p:nvPicPr>
          <p:cNvPr id="13" name="Obrázek 12" descr="Výsledek obrázku pro Dům u černé matky boží"/>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85544" y="696449"/>
            <a:ext cx="2545135" cy="2751762"/>
          </a:xfrm>
          <a:prstGeom prst="rect">
            <a:avLst/>
          </a:prstGeom>
          <a:noFill/>
          <a:ln>
            <a:noFill/>
          </a:ln>
        </p:spPr>
      </p:pic>
    </p:spTree>
    <p:extLst>
      <p:ext uri="{BB962C8B-B14F-4D97-AF65-F5344CB8AC3E}">
        <p14:creationId xmlns:p14="http://schemas.microsoft.com/office/powerpoint/2010/main" val="25695819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07950"/>
            <a:ext cx="7061200" cy="586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ovéPole 5"/>
          <p:cNvSpPr txBox="1">
            <a:spLocks noChangeArrowheads="1"/>
          </p:cNvSpPr>
          <p:nvPr/>
        </p:nvSpPr>
        <p:spPr bwMode="auto">
          <a:xfrm>
            <a:off x="250825" y="5949950"/>
            <a:ext cx="73404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1800" dirty="0">
                <a:latin typeface="Arial" charset="0"/>
              </a:rPr>
              <a:t>Pavel Janák</a:t>
            </a:r>
          </a:p>
          <a:p>
            <a:pPr eaLnBrk="1" hangingPunct="1">
              <a:spcBef>
                <a:spcPct val="0"/>
              </a:spcBef>
              <a:buFontTx/>
              <a:buNone/>
            </a:pPr>
            <a:r>
              <a:rPr lang="cs-CZ" altLang="cs-CZ" sz="1800" dirty="0">
                <a:latin typeface="Arial" charset="0"/>
              </a:rPr>
              <a:t>Snaha o převedení lineárních dynamických </a:t>
            </a:r>
            <a:r>
              <a:rPr lang="cs-CZ" altLang="cs-CZ" sz="1800" dirty="0" smtClean="0">
                <a:latin typeface="Arial" charset="0"/>
              </a:rPr>
              <a:t>sil </a:t>
            </a:r>
            <a:r>
              <a:rPr lang="cs-CZ" altLang="cs-CZ" sz="1800" dirty="0">
                <a:latin typeface="Arial" charset="0"/>
              </a:rPr>
              <a:t>kubismu do prostoru </a:t>
            </a:r>
          </a:p>
        </p:txBody>
      </p:sp>
    </p:spTree>
    <p:extLst>
      <p:ext uri="{BB962C8B-B14F-4D97-AF65-F5344CB8AC3E}">
        <p14:creationId xmlns:p14="http://schemas.microsoft.com/office/powerpoint/2010/main" val="4074558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Picture 4" descr="Foto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66960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 Box 5"/>
          <p:cNvSpPr txBox="1">
            <a:spLocks noChangeArrowheads="1"/>
          </p:cNvSpPr>
          <p:nvPr/>
        </p:nvSpPr>
        <p:spPr bwMode="auto">
          <a:xfrm>
            <a:off x="158750" y="4724400"/>
            <a:ext cx="3259138"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1400" b="1">
                <a:latin typeface="Arial" charset="0"/>
              </a:rPr>
              <a:t>Dóza ve tvaru krystalu</a:t>
            </a:r>
            <a:endParaRPr lang="cs-CZ" altLang="cs-CZ" sz="1400">
              <a:latin typeface="Arial" charset="0"/>
            </a:endParaRPr>
          </a:p>
          <a:p>
            <a:pPr eaLnBrk="1" hangingPunct="1">
              <a:spcBef>
                <a:spcPct val="0"/>
              </a:spcBef>
              <a:buFontTx/>
              <a:buNone/>
            </a:pPr>
            <a:r>
              <a:rPr lang="cs-CZ" altLang="cs-CZ" sz="1400">
                <a:latin typeface="Arial" charset="0"/>
              </a:rPr>
              <a:t>Pavel Janák, 1911</a:t>
            </a:r>
          </a:p>
          <a:p>
            <a:pPr eaLnBrk="1" hangingPunct="1">
              <a:spcBef>
                <a:spcPct val="0"/>
              </a:spcBef>
              <a:buFontTx/>
              <a:buNone/>
            </a:pPr>
            <a:r>
              <a:rPr lang="cs-CZ" altLang="cs-CZ" sz="1400">
                <a:latin typeface="Arial" charset="0"/>
              </a:rPr>
              <a:t>Graniton, Rydl &amp; Thon Svijany-Podolí</a:t>
            </a:r>
          </a:p>
          <a:p>
            <a:pPr eaLnBrk="1" hangingPunct="1">
              <a:spcBef>
                <a:spcPct val="0"/>
              </a:spcBef>
              <a:buFontTx/>
              <a:buNone/>
            </a:pPr>
            <a:r>
              <a:rPr lang="cs-CZ" altLang="cs-CZ" sz="1400">
                <a:latin typeface="Arial" charset="0"/>
              </a:rPr>
              <a:t>měkká kamenina</a:t>
            </a:r>
          </a:p>
          <a:p>
            <a:pPr eaLnBrk="1" hangingPunct="1">
              <a:spcBef>
                <a:spcPct val="0"/>
              </a:spcBef>
              <a:buFontTx/>
              <a:buNone/>
            </a:pPr>
            <a:r>
              <a:rPr lang="cs-CZ" altLang="cs-CZ" sz="1400">
                <a:latin typeface="Arial" charset="0"/>
              </a:rPr>
              <a:t>Uměleckoprůmyslové museum v Praze</a:t>
            </a:r>
          </a:p>
        </p:txBody>
      </p:sp>
    </p:spTree>
    <p:extLst>
      <p:ext uri="{BB962C8B-B14F-4D97-AF65-F5344CB8AC3E}">
        <p14:creationId xmlns:p14="http://schemas.microsoft.com/office/powerpoint/2010/main" val="369443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81797"/>
            <a:ext cx="4536504" cy="6048672"/>
          </a:xfrm>
        </p:spPr>
      </p:pic>
      <p:pic>
        <p:nvPicPr>
          <p:cNvPr id="7" name="Obrázek 6" descr="Výsledek obrázku pro Hofman Vlastislav"/>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836712"/>
            <a:ext cx="3888432" cy="5293757"/>
          </a:xfrm>
          <a:prstGeom prst="rect">
            <a:avLst/>
          </a:prstGeom>
          <a:noFill/>
          <a:ln>
            <a:noFill/>
          </a:ln>
        </p:spPr>
      </p:pic>
    </p:spTree>
    <p:extLst>
      <p:ext uri="{BB962C8B-B14F-4D97-AF65-F5344CB8AC3E}">
        <p14:creationId xmlns:p14="http://schemas.microsoft.com/office/powerpoint/2010/main" val="406028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rotWithShape="1">
          <a:blip r:embed="rId2">
            <a:extLst>
              <a:ext uri="{28A0092B-C50C-407E-A947-70E740481C1C}">
                <a14:useLocalDpi xmlns:a14="http://schemas.microsoft.com/office/drawing/2010/main" val="0"/>
              </a:ext>
            </a:extLst>
          </a:blip>
          <a:srcRect l="7106" t="7895" r="4072" b="17889"/>
          <a:stretch/>
        </p:blipFill>
        <p:spPr>
          <a:xfrm>
            <a:off x="251520" y="188640"/>
            <a:ext cx="8617978" cy="5400600"/>
          </a:xfrm>
          <a:prstGeom prst="rect">
            <a:avLst/>
          </a:prstGeom>
        </p:spPr>
      </p:pic>
    </p:spTree>
    <p:extLst>
      <p:ext uri="{BB962C8B-B14F-4D97-AF65-F5344CB8AC3E}">
        <p14:creationId xmlns:p14="http://schemas.microsoft.com/office/powerpoint/2010/main" val="1945660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5" name="Zástupný symbol pro obsah 2"/>
          <p:cNvSpPr txBox="1">
            <a:spLocks/>
          </p:cNvSpPr>
          <p:nvPr/>
        </p:nvSpPr>
        <p:spPr>
          <a:xfrm>
            <a:off x="468901" y="141763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cs-CZ"/>
          </a:p>
        </p:txBody>
      </p:sp>
      <p:pic>
        <p:nvPicPr>
          <p:cNvPr id="7" name="Obráze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32766" y="857250"/>
            <a:ext cx="6858000" cy="5143500"/>
          </a:xfrm>
          <a:prstGeom prst="rect">
            <a:avLst/>
          </a:prstGeom>
        </p:spPr>
      </p:pic>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68198" y="876418"/>
            <a:ext cx="6078289" cy="4558717"/>
          </a:xfrm>
          <a:prstGeom prst="rect">
            <a:avLst/>
          </a:prstGeom>
        </p:spPr>
      </p:pic>
      <p:sp>
        <p:nvSpPr>
          <p:cNvPr id="10" name="TextovéPole 9"/>
          <p:cNvSpPr txBox="1"/>
          <p:nvPr/>
        </p:nvSpPr>
        <p:spPr>
          <a:xfrm>
            <a:off x="4572000" y="5858916"/>
            <a:ext cx="3291607" cy="923330"/>
          </a:xfrm>
          <a:prstGeom prst="rect">
            <a:avLst/>
          </a:prstGeom>
          <a:noFill/>
        </p:spPr>
        <p:txBody>
          <a:bodyPr wrap="none" rtlCol="0">
            <a:spAutoFit/>
          </a:bodyPr>
          <a:lstStyle/>
          <a:p>
            <a:r>
              <a:rPr lang="cs-CZ" dirty="0" smtClean="0"/>
              <a:t>Pavel Janák,</a:t>
            </a:r>
          </a:p>
          <a:p>
            <a:r>
              <a:rPr lang="cs-CZ" dirty="0" smtClean="0"/>
              <a:t>Užitečnost uměleckého průmyslu</a:t>
            </a:r>
          </a:p>
          <a:p>
            <a:r>
              <a:rPr lang="cs-CZ" dirty="0" smtClean="0"/>
              <a:t>Umělecký měsíčník I, 1911-1912</a:t>
            </a:r>
            <a:endParaRPr lang="cs-CZ" dirty="0"/>
          </a:p>
        </p:txBody>
      </p:sp>
      <p:sp>
        <p:nvSpPr>
          <p:cNvPr id="3" name="Zástupný symbol pro obsah 2"/>
          <p:cNvSpPr>
            <a:spLocks noGrp="1"/>
          </p:cNvSpPr>
          <p:nvPr>
            <p:ph idx="1"/>
          </p:nvPr>
        </p:nvSpPr>
        <p:spPr/>
        <p:txBody>
          <a:bodyPr/>
          <a:lstStyle/>
          <a:p>
            <a:endParaRPr lang="cs-CZ" dirty="0"/>
          </a:p>
        </p:txBody>
      </p:sp>
    </p:spTree>
    <p:extLst>
      <p:ext uri="{BB962C8B-B14F-4D97-AF65-F5344CB8AC3E}">
        <p14:creationId xmlns:p14="http://schemas.microsoft.com/office/powerpoint/2010/main" val="3747560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Zástupný symbol pro obsah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993" t="52171" r="63551" b="1160"/>
          <a:stretch/>
        </p:blipFill>
        <p:spPr>
          <a:xfrm rot="5400000">
            <a:off x="5443756" y="-286883"/>
            <a:ext cx="2880318" cy="3960444"/>
          </a:xfrm>
        </p:spPr>
      </p:pic>
      <p:sp>
        <p:nvSpPr>
          <p:cNvPr id="5" name="Zástupný symbol pro obsah 2"/>
          <p:cNvSpPr txBox="1">
            <a:spLocks/>
          </p:cNvSpPr>
          <p:nvPr/>
        </p:nvSpPr>
        <p:spPr>
          <a:xfrm>
            <a:off x="468901" y="141763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cs-CZ"/>
          </a:p>
        </p:txBody>
      </p: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8151" y="998730"/>
            <a:ext cx="6480720" cy="4860540"/>
          </a:xfrm>
          <a:prstGeom prst="rect">
            <a:avLst/>
          </a:prstGeom>
        </p:spPr>
      </p:pic>
      <p:sp>
        <p:nvSpPr>
          <p:cNvPr id="10" name="TextovéPole 9"/>
          <p:cNvSpPr txBox="1"/>
          <p:nvPr/>
        </p:nvSpPr>
        <p:spPr>
          <a:xfrm>
            <a:off x="5046813" y="5817221"/>
            <a:ext cx="3291607" cy="923330"/>
          </a:xfrm>
          <a:prstGeom prst="rect">
            <a:avLst/>
          </a:prstGeom>
          <a:noFill/>
        </p:spPr>
        <p:txBody>
          <a:bodyPr wrap="none" rtlCol="0">
            <a:spAutoFit/>
          </a:bodyPr>
          <a:lstStyle/>
          <a:p>
            <a:r>
              <a:rPr lang="cs-CZ" dirty="0" smtClean="0"/>
              <a:t>Pavel Janák,</a:t>
            </a:r>
          </a:p>
          <a:p>
            <a:r>
              <a:rPr lang="cs-CZ" dirty="0" smtClean="0"/>
              <a:t>Užitečnost uměleckého průmyslu</a:t>
            </a:r>
          </a:p>
          <a:p>
            <a:r>
              <a:rPr lang="cs-CZ" dirty="0" smtClean="0"/>
              <a:t>Umělecký měsíčník I, 1911-1912</a:t>
            </a:r>
            <a:endParaRPr lang="cs-CZ" dirty="0"/>
          </a:p>
        </p:txBody>
      </p:sp>
    </p:spTree>
    <p:extLst>
      <p:ext uri="{BB962C8B-B14F-4D97-AF65-F5344CB8AC3E}">
        <p14:creationId xmlns:p14="http://schemas.microsoft.com/office/powerpoint/2010/main" val="39940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Nadpis 1"/>
          <p:cNvSpPr>
            <a:spLocks noGrp="1"/>
          </p:cNvSpPr>
          <p:nvPr>
            <p:ph type="title"/>
          </p:nvPr>
        </p:nvSpPr>
        <p:spPr/>
        <p:txBody>
          <a:bodyPr/>
          <a:lstStyle/>
          <a:p>
            <a:endParaRPr lang="cs-CZ" altLang="cs-CZ" smtClean="0"/>
          </a:p>
        </p:txBody>
      </p:sp>
      <p:pic>
        <p:nvPicPr>
          <p:cNvPr id="67587" name="Picture 2" descr="VÃ½sledek obrÃ¡zku pro Vlastislav Hof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34607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ovéPole 3"/>
          <p:cNvSpPr txBox="1">
            <a:spLocks noChangeArrowheads="1"/>
          </p:cNvSpPr>
          <p:nvPr/>
        </p:nvSpPr>
        <p:spPr bwMode="auto">
          <a:xfrm>
            <a:off x="179388" y="6381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pic>
        <p:nvPicPr>
          <p:cNvPr id="67589" name="Picture 6" descr="VÃ½sledek obrÃ¡zku pro GoÄÃ¡r kubismu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922713" y="209550"/>
            <a:ext cx="2862262" cy="1924050"/>
          </a:xfrm>
        </p:spPr>
      </p:pic>
      <p:sp>
        <p:nvSpPr>
          <p:cNvPr id="67590" name="TextovéPole 5"/>
          <p:cNvSpPr txBox="1">
            <a:spLocks noChangeArrowheads="1"/>
          </p:cNvSpPr>
          <p:nvPr/>
        </p:nvSpPr>
        <p:spPr bwMode="auto">
          <a:xfrm>
            <a:off x="250825" y="5949950"/>
            <a:ext cx="1857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Vlastislav Hofman</a:t>
            </a:r>
          </a:p>
        </p:txBody>
      </p:sp>
      <p:sp>
        <p:nvSpPr>
          <p:cNvPr id="67591" name="TextovéPole 6"/>
          <p:cNvSpPr txBox="1">
            <a:spLocks noChangeArrowheads="1"/>
          </p:cNvSpPr>
          <p:nvPr/>
        </p:nvSpPr>
        <p:spPr bwMode="auto">
          <a:xfrm>
            <a:off x="6784975" y="1590675"/>
            <a:ext cx="126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Josef Gočár</a:t>
            </a:r>
          </a:p>
        </p:txBody>
      </p:sp>
      <p:pic>
        <p:nvPicPr>
          <p:cNvPr id="67592" name="Picture 8" descr="VÃ½sledek obrÃ¡zku pro Pavel JanÃ¡k kubismus"/>
          <p:cNvPicPr>
            <a:picLocks noChangeAspect="1" noChangeArrowheads="1"/>
          </p:cNvPicPr>
          <p:nvPr/>
        </p:nvPicPr>
        <p:blipFill>
          <a:blip r:embed="rId4">
            <a:extLst>
              <a:ext uri="{28A0092B-C50C-407E-A947-70E740481C1C}">
                <a14:useLocalDpi xmlns:a14="http://schemas.microsoft.com/office/drawing/2010/main" val="0"/>
              </a:ext>
            </a:extLst>
          </a:blip>
          <a:srcRect l="10275" t="3780" r="10455" b="25346"/>
          <a:stretch>
            <a:fillRect/>
          </a:stretch>
        </p:blipFill>
        <p:spPr bwMode="auto">
          <a:xfrm>
            <a:off x="3922713" y="2300288"/>
            <a:ext cx="2894012" cy="401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3" name="TextovéPole 7"/>
          <p:cNvSpPr txBox="1">
            <a:spLocks noChangeArrowheads="1"/>
          </p:cNvSpPr>
          <p:nvPr/>
        </p:nvSpPr>
        <p:spPr bwMode="auto">
          <a:xfrm>
            <a:off x="3922713" y="6473825"/>
            <a:ext cx="3122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Pavel Janák, foto Josef Svoboda</a:t>
            </a:r>
          </a:p>
        </p:txBody>
      </p:sp>
      <p:pic>
        <p:nvPicPr>
          <p:cNvPr id="10" name="Picture 4" descr="OBYČEJNÁ ŽIDLE, NEBO VZÁCNÝ EXPONÁ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264" y="3291354"/>
            <a:ext cx="2053762" cy="3058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578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4" descr="VÃ½sledek obrÃ¡zku pro Vlastislav Hofma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68611" name="AutoShape 6" descr="VÃ½sledek obrÃ¡zku pro Vlastislav Hofman"/>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68612" name="AutoShape 8" descr="VÃ½sledek obrÃ¡zku pro Vlastislav Hofman"/>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68613" name="AutoShape 10" descr="VÃ½sledek obrÃ¡zku pro Vlastislav Hofman"/>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pic>
        <p:nvPicPr>
          <p:cNvPr id="68614" name="Picture 12" descr="VÃ½sledek obrÃ¡zku pro Vlastislav Hof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38" y="236538"/>
            <a:ext cx="5056187" cy="374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14" descr="VÃ½sledek obrÃ¡zku pro Vlastislav Hofma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73325" y="4130675"/>
            <a:ext cx="2890838" cy="2889250"/>
          </a:xfrm>
          <a:noFill/>
        </p:spPr>
      </p:pic>
      <p:pic>
        <p:nvPicPr>
          <p:cNvPr id="68616" name="Picture 16" descr="SouvisejÃ­cÃ­ obrÃ¡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6563" y="238125"/>
            <a:ext cx="3341687" cy="542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TextovéPole 8"/>
          <p:cNvSpPr txBox="1">
            <a:spLocks noChangeArrowheads="1"/>
          </p:cNvSpPr>
          <p:nvPr/>
        </p:nvSpPr>
        <p:spPr bwMode="auto">
          <a:xfrm>
            <a:off x="5661025" y="6021388"/>
            <a:ext cx="203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Vlastislav Hofman</a:t>
            </a:r>
          </a:p>
        </p:txBody>
      </p:sp>
      <p:pic>
        <p:nvPicPr>
          <p:cNvPr id="68618" name="Picture 18" descr="VÃ½sledek obrÃ¡zku pro Vlastislav Hofm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788" y="4130675"/>
            <a:ext cx="2105025"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3280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dpis 1"/>
          <p:cNvSpPr>
            <a:spLocks noGrp="1"/>
          </p:cNvSpPr>
          <p:nvPr>
            <p:ph type="title"/>
          </p:nvPr>
        </p:nvSpPr>
        <p:spPr/>
        <p:txBody>
          <a:bodyPr/>
          <a:lstStyle/>
          <a:p>
            <a:endParaRPr lang="cs-CZ" altLang="cs-CZ" smtClean="0"/>
          </a:p>
        </p:txBody>
      </p:sp>
      <p:pic>
        <p:nvPicPr>
          <p:cNvPr id="70659" name="Picture 2" descr="VÃ½sledek obrÃ¡zku pro dÅ¯m u ÄernÃ© matky boÅ¾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23838"/>
            <a:ext cx="52578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4" descr="VÃ½sledek obrÃ¡zku pro dÅ¯m u ÄernÃ© matky boÅ¾Ã­"/>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675313" y="265113"/>
            <a:ext cx="3457575" cy="2557462"/>
          </a:xfrm>
          <a:noFill/>
        </p:spPr>
      </p:pic>
      <p:sp>
        <p:nvSpPr>
          <p:cNvPr id="70661" name="TextovéPole 3"/>
          <p:cNvSpPr txBox="1">
            <a:spLocks noChangeArrowheads="1"/>
          </p:cNvSpPr>
          <p:nvPr/>
        </p:nvSpPr>
        <p:spPr bwMode="auto">
          <a:xfrm>
            <a:off x="250825" y="6308725"/>
            <a:ext cx="5375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Josef Gočár, Dům U Černé Matky Boží, 1911-1912</a:t>
            </a:r>
          </a:p>
        </p:txBody>
      </p:sp>
    </p:spTree>
    <p:extLst>
      <p:ext uri="{BB962C8B-B14F-4D97-AF65-F5344CB8AC3E}">
        <p14:creationId xmlns:p14="http://schemas.microsoft.com/office/powerpoint/2010/main" val="2382335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Nadpis 1"/>
          <p:cNvSpPr>
            <a:spLocks noGrp="1"/>
          </p:cNvSpPr>
          <p:nvPr>
            <p:ph type="title"/>
          </p:nvPr>
        </p:nvSpPr>
        <p:spPr/>
        <p:txBody>
          <a:bodyPr/>
          <a:lstStyle/>
          <a:p>
            <a:endParaRPr lang="cs-CZ" altLang="cs-CZ" smtClean="0"/>
          </a:p>
        </p:txBody>
      </p:sp>
      <p:pic>
        <p:nvPicPr>
          <p:cNvPr id="71683" name="Picture 2" descr="VÃ½sledek obrÃ¡zku pro Pavel JanÃ¡k PelhÅimov"/>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247650"/>
            <a:ext cx="5216525" cy="6276975"/>
          </a:xfrm>
          <a:noFill/>
        </p:spPr>
      </p:pic>
      <p:sp>
        <p:nvSpPr>
          <p:cNvPr id="71684" name="TextovéPole 3"/>
          <p:cNvSpPr txBox="1">
            <a:spLocks noChangeArrowheads="1"/>
          </p:cNvSpPr>
          <p:nvPr/>
        </p:nvSpPr>
        <p:spPr bwMode="auto">
          <a:xfrm>
            <a:off x="5724525" y="5516563"/>
            <a:ext cx="2654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Pavel Janák </a:t>
            </a:r>
          </a:p>
          <a:p>
            <a:pPr>
              <a:spcBef>
                <a:spcPct val="0"/>
              </a:spcBef>
              <a:buFontTx/>
              <a:buNone/>
            </a:pPr>
            <a:r>
              <a:rPr lang="cs-CZ" altLang="cs-CZ" sz="1800"/>
              <a:t>Dům dr. Fáry, Pelhřimov</a:t>
            </a:r>
          </a:p>
          <a:p>
            <a:pPr>
              <a:spcBef>
                <a:spcPct val="0"/>
              </a:spcBef>
              <a:buFontTx/>
              <a:buNone/>
            </a:pPr>
            <a:r>
              <a:rPr lang="cs-CZ" altLang="cs-CZ" sz="1800"/>
              <a:t>1913-1914</a:t>
            </a:r>
          </a:p>
        </p:txBody>
      </p:sp>
    </p:spTree>
    <p:extLst>
      <p:ext uri="{BB962C8B-B14F-4D97-AF65-F5344CB8AC3E}">
        <p14:creationId xmlns:p14="http://schemas.microsoft.com/office/powerpoint/2010/main" val="153352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descr="C:\Users\hubatova\Pictures\Lada 31072013\VŠUP\Antologie design\obrázky text antologie\Obrázky def\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260350"/>
            <a:ext cx="7704138" cy="5495925"/>
          </a:xfrm>
          <a:noFill/>
        </p:spPr>
      </p:pic>
      <p:sp>
        <p:nvSpPr>
          <p:cNvPr id="25604" name="TextovéPole 3"/>
          <p:cNvSpPr txBox="1">
            <a:spLocks noChangeArrowheads="1"/>
          </p:cNvSpPr>
          <p:nvPr/>
        </p:nvSpPr>
        <p:spPr bwMode="auto">
          <a:xfrm>
            <a:off x="279400" y="5949950"/>
            <a:ext cx="6283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dirty="0"/>
              <a:t>Pražské umělecké dílny, výstava </a:t>
            </a:r>
            <a:r>
              <a:rPr lang="cs-CZ" altLang="cs-CZ" sz="1800" dirty="0" err="1"/>
              <a:t>Werkbundu</a:t>
            </a:r>
            <a:r>
              <a:rPr lang="cs-CZ" altLang="cs-CZ" sz="1800" dirty="0"/>
              <a:t> v Kolíně nad Rýnem, </a:t>
            </a:r>
          </a:p>
          <a:p>
            <a:pPr eaLnBrk="1" hangingPunct="1">
              <a:spcBef>
                <a:spcPct val="0"/>
              </a:spcBef>
              <a:buFontTx/>
              <a:buNone/>
            </a:pPr>
            <a:r>
              <a:rPr lang="cs-CZ" altLang="cs-CZ" sz="1800" dirty="0" smtClean="0"/>
              <a:t>V. V. </a:t>
            </a:r>
            <a:r>
              <a:rPr lang="cs-CZ" altLang="cs-CZ" sz="1800" dirty="0" err="1" smtClean="0"/>
              <a:t>Štech</a:t>
            </a:r>
            <a:r>
              <a:rPr lang="cs-CZ" altLang="cs-CZ" sz="1800" dirty="0"/>
              <a:t>: </a:t>
            </a:r>
            <a:r>
              <a:rPr lang="cs-CZ" altLang="cs-CZ" sz="1800" dirty="0" err="1"/>
              <a:t>Čechische</a:t>
            </a:r>
            <a:r>
              <a:rPr lang="cs-CZ" altLang="cs-CZ" sz="1800" dirty="0"/>
              <a:t> </a:t>
            </a:r>
            <a:r>
              <a:rPr lang="cs-CZ" altLang="cs-CZ" sz="1800" dirty="0" err="1"/>
              <a:t>Bestrebungen</a:t>
            </a:r>
            <a:r>
              <a:rPr lang="cs-CZ" altLang="cs-CZ" sz="1800" dirty="0"/>
              <a:t>, 1914 </a:t>
            </a:r>
          </a:p>
        </p:txBody>
      </p:sp>
    </p:spTree>
    <p:extLst>
      <p:ext uri="{BB962C8B-B14F-4D97-AF65-F5344CB8AC3E}">
        <p14:creationId xmlns:p14="http://schemas.microsoft.com/office/powerpoint/2010/main" val="3605173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dpis 1"/>
          <p:cNvSpPr>
            <a:spLocks noGrp="1"/>
          </p:cNvSpPr>
          <p:nvPr>
            <p:ph type="title"/>
          </p:nvPr>
        </p:nvSpPr>
        <p:spPr/>
        <p:txBody>
          <a:bodyPr/>
          <a:lstStyle/>
          <a:p>
            <a:endParaRPr lang="cs-CZ" altLang="cs-CZ" smtClean="0"/>
          </a:p>
        </p:txBody>
      </p:sp>
      <p:sp>
        <p:nvSpPr>
          <p:cNvPr id="72709" name="TextovéPole 3"/>
          <p:cNvSpPr txBox="1">
            <a:spLocks noChangeArrowheads="1"/>
          </p:cNvSpPr>
          <p:nvPr/>
        </p:nvSpPr>
        <p:spPr bwMode="auto">
          <a:xfrm>
            <a:off x="5219700" y="3357563"/>
            <a:ext cx="38957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Josef Chochol</a:t>
            </a:r>
          </a:p>
          <a:p>
            <a:pPr>
              <a:spcBef>
                <a:spcPct val="0"/>
              </a:spcBef>
              <a:buFontTx/>
              <a:buNone/>
            </a:pPr>
            <a:r>
              <a:rPr lang="cs-CZ" altLang="cs-CZ" sz="1800"/>
              <a:t>Dům Neklanova ul.</a:t>
            </a:r>
          </a:p>
          <a:p>
            <a:pPr>
              <a:spcBef>
                <a:spcPct val="0"/>
              </a:spcBef>
              <a:buFontTx/>
              <a:buNone/>
            </a:pPr>
            <a:endParaRPr lang="cs-CZ" altLang="cs-CZ" sz="1800"/>
          </a:p>
          <a:p>
            <a:pPr>
              <a:spcBef>
                <a:spcPct val="0"/>
              </a:spcBef>
              <a:buFontTx/>
              <a:buNone/>
            </a:pPr>
            <a:r>
              <a:rPr lang="cs-CZ" altLang="cs-CZ" sz="1800"/>
              <a:t>Kovařovičova vila pod Vyšehradem</a:t>
            </a:r>
          </a:p>
          <a:p>
            <a:pPr>
              <a:spcBef>
                <a:spcPct val="0"/>
              </a:spcBef>
              <a:buFontTx/>
              <a:buNone/>
            </a:pPr>
            <a:r>
              <a:rPr lang="cs-CZ" altLang="cs-CZ" sz="1800"/>
              <a:t>1913-1914</a:t>
            </a:r>
          </a:p>
        </p:txBody>
      </p:sp>
      <p:pic>
        <p:nvPicPr>
          <p:cNvPr id="30722" name="Picture 2" descr="Fotogalerie: Chochol - Vyšehrad | Neviditelny 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60" y="141109"/>
            <a:ext cx="4462315" cy="6168211"/>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symbol pro obsah 1"/>
          <p:cNvSpPr>
            <a:spLocks noGrp="1"/>
          </p:cNvSpPr>
          <p:nvPr>
            <p:ph idx="1"/>
          </p:nvPr>
        </p:nvSpPr>
        <p:spPr/>
        <p:txBody>
          <a:bodyPr/>
          <a:lstStyle/>
          <a:p>
            <a:endParaRPr lang="cs-CZ" dirty="0"/>
          </a:p>
        </p:txBody>
      </p:sp>
      <p:pic>
        <p:nvPicPr>
          <p:cNvPr id="30724" name="Picture 4" descr="archiweb.cz - Vila Kovařov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41109"/>
            <a:ext cx="3965336" cy="2895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679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p:cNvSpPr>
            <a:spLocks noGrp="1"/>
          </p:cNvSpPr>
          <p:nvPr>
            <p:ph type="title"/>
          </p:nvPr>
        </p:nvSpPr>
        <p:spPr/>
        <p:txBody>
          <a:bodyPr/>
          <a:lstStyle/>
          <a:p>
            <a:pPr eaLnBrk="1" hangingPunct="1"/>
            <a:endParaRPr lang="cs-CZ" altLang="cs-CZ" smtClean="0"/>
          </a:p>
        </p:txBody>
      </p:sp>
      <p:pic>
        <p:nvPicPr>
          <p:cNvPr id="25603" name="Picture 2" descr="C:\Users\hubatova\Pictures\Lada 31072013\VŠUP\Antologie design\obrázky text antologie\Obrázky def\0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23850" y="980728"/>
            <a:ext cx="6694319" cy="4775547"/>
          </a:xfrm>
          <a:noFill/>
        </p:spPr>
      </p:pic>
      <p:sp>
        <p:nvSpPr>
          <p:cNvPr id="25604" name="TextovéPole 3"/>
          <p:cNvSpPr txBox="1">
            <a:spLocks noChangeArrowheads="1"/>
          </p:cNvSpPr>
          <p:nvPr/>
        </p:nvSpPr>
        <p:spPr bwMode="auto">
          <a:xfrm>
            <a:off x="279400" y="5949950"/>
            <a:ext cx="6283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a:t>Pražské umělecké dílny, výstava Werkbundu v Kolíně nad Rýnem, </a:t>
            </a:r>
          </a:p>
          <a:p>
            <a:pPr eaLnBrk="1" hangingPunct="1">
              <a:spcBef>
                <a:spcPct val="0"/>
              </a:spcBef>
              <a:buFontTx/>
              <a:buNone/>
            </a:pPr>
            <a:r>
              <a:rPr lang="cs-CZ" altLang="cs-CZ" sz="1800"/>
              <a:t>Štech: Čechische Bestrebungen, 1914 </a:t>
            </a:r>
          </a:p>
        </p:txBody>
      </p:sp>
      <p:pic>
        <p:nvPicPr>
          <p:cNvPr id="54274" name="Picture 2" descr="Meaning and Value : Deutsche Werkb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1519" y="188640"/>
            <a:ext cx="1910490" cy="2697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271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Obdélník 4"/>
          <p:cNvSpPr>
            <a:spLocks noChangeArrowheads="1"/>
          </p:cNvSpPr>
          <p:nvPr/>
        </p:nvSpPr>
        <p:spPr bwMode="auto">
          <a:xfrm>
            <a:off x="107504" y="0"/>
            <a:ext cx="8496300"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b="1" dirty="0">
                <a:latin typeface="+mn-lt"/>
              </a:rPr>
              <a:t>Václav Vilém </a:t>
            </a:r>
            <a:r>
              <a:rPr lang="cs-CZ" altLang="cs-CZ" sz="1600" b="1" dirty="0" err="1">
                <a:latin typeface="+mn-lt"/>
              </a:rPr>
              <a:t>Štech</a:t>
            </a:r>
            <a:endParaRPr lang="cs-CZ" altLang="cs-CZ" sz="1600" dirty="0">
              <a:latin typeface="+mn-lt"/>
            </a:endParaRPr>
          </a:p>
          <a:p>
            <a:pPr>
              <a:spcBef>
                <a:spcPct val="0"/>
              </a:spcBef>
              <a:buFontTx/>
              <a:buNone/>
            </a:pPr>
            <a:r>
              <a:rPr lang="cs-CZ" altLang="cs-CZ" sz="1600" b="1" dirty="0">
                <a:latin typeface="+mn-lt"/>
              </a:rPr>
              <a:t>ČESKÉ CESTY K MODERNÍMU INTERIÉRU</a:t>
            </a:r>
            <a:endParaRPr lang="cs-CZ" altLang="cs-CZ" sz="1600" dirty="0">
              <a:latin typeface="+mn-lt"/>
            </a:endParaRPr>
          </a:p>
          <a:p>
            <a:pPr>
              <a:spcBef>
                <a:spcPct val="0"/>
              </a:spcBef>
              <a:buFontTx/>
              <a:buNone/>
            </a:pPr>
            <a:r>
              <a:rPr lang="cs-CZ" altLang="cs-CZ" sz="1600" b="1" dirty="0">
                <a:latin typeface="+mn-lt"/>
              </a:rPr>
              <a:t>1915 (</a:t>
            </a:r>
            <a:r>
              <a:rPr lang="cs-CZ" altLang="cs-CZ" sz="1600" i="1" dirty="0" err="1">
                <a:latin typeface="+mn-lt"/>
              </a:rPr>
              <a:t>Čechische</a:t>
            </a:r>
            <a:r>
              <a:rPr lang="cs-CZ" altLang="cs-CZ" sz="1600" i="1" dirty="0">
                <a:latin typeface="+mn-lt"/>
              </a:rPr>
              <a:t> </a:t>
            </a:r>
            <a:r>
              <a:rPr lang="cs-CZ" altLang="cs-CZ" sz="1600" i="1" dirty="0" err="1">
                <a:latin typeface="+mn-lt"/>
              </a:rPr>
              <a:t>Bestrebungen</a:t>
            </a:r>
            <a:r>
              <a:rPr lang="cs-CZ" altLang="cs-CZ" sz="1600" i="1" dirty="0">
                <a:latin typeface="+mn-lt"/>
              </a:rPr>
              <a:t> um </a:t>
            </a:r>
            <a:r>
              <a:rPr lang="cs-CZ" altLang="cs-CZ" sz="1600" i="1" dirty="0" err="1">
                <a:latin typeface="+mn-lt"/>
              </a:rPr>
              <a:t>ein</a:t>
            </a:r>
            <a:r>
              <a:rPr lang="cs-CZ" altLang="cs-CZ" sz="1600" i="1" dirty="0">
                <a:latin typeface="+mn-lt"/>
              </a:rPr>
              <a:t> </a:t>
            </a:r>
            <a:r>
              <a:rPr lang="cs-CZ" altLang="cs-CZ" sz="1600" i="1" dirty="0" err="1">
                <a:latin typeface="+mn-lt"/>
              </a:rPr>
              <a:t>modernes</a:t>
            </a:r>
            <a:r>
              <a:rPr lang="cs-CZ" altLang="cs-CZ" sz="1600" i="1" dirty="0">
                <a:latin typeface="+mn-lt"/>
              </a:rPr>
              <a:t> </a:t>
            </a:r>
            <a:r>
              <a:rPr lang="cs-CZ" altLang="cs-CZ" sz="1600" i="1" dirty="0" err="1">
                <a:latin typeface="+mn-lt"/>
              </a:rPr>
              <a:t>Interieur</a:t>
            </a:r>
            <a:r>
              <a:rPr lang="cs-CZ" altLang="cs-CZ" sz="1600" i="1" dirty="0">
                <a:latin typeface="+mn-lt"/>
              </a:rPr>
              <a:t>/ České cesty k modernímu interiéru, Prag 1915)</a:t>
            </a:r>
          </a:p>
          <a:p>
            <a:pPr>
              <a:spcBef>
                <a:spcPct val="0"/>
              </a:spcBef>
              <a:buFontTx/>
              <a:buNone/>
            </a:pPr>
            <a:r>
              <a:rPr lang="cs-CZ" altLang="cs-CZ" sz="1600" dirty="0">
                <a:latin typeface="+mn-lt"/>
              </a:rPr>
              <a:t>Architektura odvážila se potom snadněji zformovati pronikavěji nehybnost bloku plastikou, zasáhnouti hlouběji do jeho fysikálního ústrojenství a porušiti přírodní </a:t>
            </a:r>
            <a:r>
              <a:rPr lang="cs-CZ" altLang="cs-CZ" sz="1600" dirty="0" err="1">
                <a:latin typeface="+mn-lt"/>
              </a:rPr>
              <a:t>seskupenství</a:t>
            </a:r>
            <a:r>
              <a:rPr lang="cs-CZ" altLang="cs-CZ" sz="1600" dirty="0">
                <a:latin typeface="+mn-lt"/>
              </a:rPr>
              <a:t> částí. Stáhla v jednotu články, zničila jejich samosprávnost, podřídila tektonické funkce sloupu, pilířů, římsy, střechy formální myšlence. Proti konstrukci, účelu, materiálu postavila ideu tvaru, postavila se k hmotě v poměr činný,  u v e d l a   j i   v   p o h y b . Pohyb pojímán byl jako aktivita ducha měnícího látku, jako uplatnění tvůrčí vůle proti pouhému bytí, jako důkladnější přisvojování anorganického světa a jeho podrobení výrazem. Architekt vnikal do hmoty, kdežto dříve zastavoval se u jejich hranic, u povrchu, obdobně jako malířství, které současně stavělo si nový prostor, také objevoval znovu sílu třetího rozměru, docilovaného pohybem. Staré hranice hmoty byly prolomeny, blok oživen nejprve ústupky, jako náznakem plastiky, potom porušen vědomě a soustavně používanou šikmou plochou, jakožto smyslným a názorným prostředkem výrazu tvůrčího dění. považovali svoji architektonickou práci jenom za zjevování latentního vnitřního pohybu hmoty, který se projevoval na vnějšku plastikou, to jest jakousi vlastní krystalisací a věřili, že látka sama má svou vlastní vůli ke tvaru, skončili posléze jejím skutečným odhmotněním Přisvojili si látku úplně; tím zmizela jejich představě organická tvárná síla hmoty ze sebe samé rostoucí a tvoření stalo se absolutním stavěním nových nepřírodních organismů, tedy nové přírody, kterou člověk přidává k stávající. </a:t>
            </a:r>
          </a:p>
          <a:p>
            <a:pPr>
              <a:spcBef>
                <a:spcPct val="0"/>
              </a:spcBef>
              <a:buFontTx/>
              <a:buNone/>
            </a:pPr>
            <a:r>
              <a:rPr lang="cs-CZ" altLang="cs-CZ" sz="1600" dirty="0">
                <a:latin typeface="+mn-lt"/>
                <a:cs typeface="Times New Roman" panose="02020603050405020304" pitchFamily="18" charset="0"/>
              </a:rPr>
              <a:t/>
            </a:r>
            <a:br>
              <a:rPr lang="cs-CZ" altLang="cs-CZ" sz="1600" dirty="0">
                <a:latin typeface="+mn-lt"/>
                <a:cs typeface="Times New Roman" panose="02020603050405020304" pitchFamily="18" charset="0"/>
              </a:rPr>
            </a:br>
            <a:endParaRPr lang="cs-CZ" altLang="cs-CZ" sz="1600" dirty="0">
              <a:latin typeface="+mn-lt"/>
              <a:cs typeface="Times New Roman" panose="02020603050405020304" pitchFamily="18" charset="0"/>
            </a:endParaRPr>
          </a:p>
          <a:p>
            <a:pPr algn="just">
              <a:lnSpc>
                <a:spcPct val="200000"/>
              </a:lnSpc>
              <a:spcBef>
                <a:spcPct val="0"/>
              </a:spcBef>
              <a:buFontTx/>
              <a:buNone/>
            </a:pPr>
            <a:r>
              <a:rPr lang="cs-CZ" altLang="cs-CZ" sz="1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65012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Werkbun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59594" y="116632"/>
            <a:ext cx="2952750" cy="4325937"/>
          </a:xfrm>
        </p:spPr>
      </p:pic>
      <p:pic>
        <p:nvPicPr>
          <p:cNvPr id="23555" name="Obrázek 4" descr="henry_van_de_vel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1897063"/>
            <a:ext cx="2343150"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herrmann_muthesi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912938"/>
            <a:ext cx="2143125" cy="302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ovéPole 5"/>
          <p:cNvSpPr txBox="1">
            <a:spLocks noChangeArrowheads="1"/>
          </p:cNvSpPr>
          <p:nvPr/>
        </p:nvSpPr>
        <p:spPr bwMode="auto">
          <a:xfrm>
            <a:off x="2411413" y="5500688"/>
            <a:ext cx="6732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600">
                <a:latin typeface="Arial" panose="020B0604020202020204" pitchFamily="34" charset="0"/>
              </a:rPr>
              <a:t>Henry van de Velde 1863 – 1957     Hermann Muthesius 1861 – 1927 </a:t>
            </a:r>
          </a:p>
          <a:p>
            <a:pPr eaLnBrk="1" hangingPunct="1">
              <a:spcBef>
                <a:spcPct val="0"/>
              </a:spcBef>
              <a:buFontTx/>
              <a:buNone/>
            </a:pPr>
            <a:endParaRPr lang="cs-CZ" altLang="cs-CZ" sz="1200">
              <a:latin typeface="Arial" panose="020B0604020202020204" pitchFamily="34" charset="0"/>
            </a:endParaRPr>
          </a:p>
        </p:txBody>
      </p:sp>
      <p:sp>
        <p:nvSpPr>
          <p:cNvPr id="23558" name="TextovéPole 1"/>
          <p:cNvSpPr txBox="1">
            <a:spLocks noChangeArrowheads="1"/>
          </p:cNvSpPr>
          <p:nvPr/>
        </p:nvSpPr>
        <p:spPr bwMode="auto">
          <a:xfrm>
            <a:off x="2411413" y="6024563"/>
            <a:ext cx="62404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a:t>Henry van de Velde versus Hermann Muthesius</a:t>
            </a:r>
          </a:p>
          <a:p>
            <a:pPr eaLnBrk="1" hangingPunct="1">
              <a:spcBef>
                <a:spcPct val="0"/>
              </a:spcBef>
              <a:buFontTx/>
              <a:buNone/>
            </a:pPr>
            <a:r>
              <a:rPr lang="cs-CZ" altLang="cs-CZ" sz="1800"/>
              <a:t>Předmět jako umělecký objekt versus typizovaný sériový produkt</a:t>
            </a:r>
          </a:p>
          <a:p>
            <a:pPr>
              <a:spcBef>
                <a:spcPct val="0"/>
              </a:spcBef>
              <a:buFontTx/>
              <a:buNone/>
            </a:pPr>
            <a:endParaRPr lang="cs-CZ" altLang="cs-CZ" sz="1800"/>
          </a:p>
        </p:txBody>
      </p:sp>
      <p:pic>
        <p:nvPicPr>
          <p:cNvPr id="7" name="Picture 4" descr="C:\Users\hubatova\Desktop\Open Sandwich\d8e8136592d542b8ee263ae003689f6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670" y="4553309"/>
            <a:ext cx="1470630" cy="207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668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p:txBody>
          <a:bodyPr/>
          <a:lstStyle/>
          <a:p>
            <a:endParaRPr lang="cs-CZ" altLang="cs-CZ" smtClean="0"/>
          </a:p>
        </p:txBody>
      </p:sp>
      <p:pic>
        <p:nvPicPr>
          <p:cNvPr id="30723" name="Picture 3" descr="C:\Users\hubatova\Desktop\$_5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140200" y="188913"/>
            <a:ext cx="4864100" cy="6337300"/>
          </a:xfrm>
          <a:noFill/>
        </p:spPr>
      </p:pic>
      <p:sp>
        <p:nvSpPr>
          <p:cNvPr id="30724" name="Obdélník 1"/>
          <p:cNvSpPr>
            <a:spLocks noChangeArrowheads="1"/>
          </p:cNvSpPr>
          <p:nvPr/>
        </p:nvSpPr>
        <p:spPr bwMode="auto">
          <a:xfrm>
            <a:off x="250825" y="4292600"/>
            <a:ext cx="34686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b="1"/>
              <a:t>Tschechischer Kubismus: Architektur und Design 1910-1925.</a:t>
            </a:r>
          </a:p>
          <a:p>
            <a:pPr eaLnBrk="1" hangingPunct="1">
              <a:spcBef>
                <a:spcPct val="0"/>
              </a:spcBef>
              <a:buFontTx/>
              <a:buNone/>
            </a:pPr>
            <a:r>
              <a:rPr lang="cs-CZ" altLang="cs-CZ" sz="1800" b="1">
                <a:hlinkClick r:id="rId3" tooltip="VEGESACK, Alexander von."/>
              </a:rPr>
              <a:t>VEGESACK, Alexander von.</a:t>
            </a:r>
            <a:endParaRPr lang="cs-CZ" altLang="cs-CZ" sz="1800" b="1"/>
          </a:p>
          <a:p>
            <a:pPr eaLnBrk="1" hangingPunct="1">
              <a:spcBef>
                <a:spcPct val="0"/>
              </a:spcBef>
              <a:buFontTx/>
              <a:buNone/>
            </a:pPr>
            <a:r>
              <a:rPr lang="cs-CZ" altLang="cs-CZ" sz="1800"/>
              <a:t>Published by Weil am Rhein: Vitra Design Museum, (1991)., 1991</a:t>
            </a:r>
          </a:p>
        </p:txBody>
      </p:sp>
      <p:pic>
        <p:nvPicPr>
          <p:cNvPr id="30725" name="Picture 2" descr="C:\Users\hubatova\Pictures\Lada 31072013\VŠUP\Antologie design\obrázky text antologie\Obrázky def\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38" y="193675"/>
            <a:ext cx="35655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611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p:cNvSpPr>
            <a:spLocks noGrp="1"/>
          </p:cNvSpPr>
          <p:nvPr>
            <p:ph type="title"/>
          </p:nvPr>
        </p:nvSpPr>
        <p:spPr/>
        <p:txBody>
          <a:bodyPr/>
          <a:lstStyle/>
          <a:p>
            <a:endParaRPr lang="cs-CZ" altLang="cs-CZ" smtClean="0"/>
          </a:p>
        </p:txBody>
      </p:sp>
      <p:pic>
        <p:nvPicPr>
          <p:cNvPr id="29699" name="Picture 2" descr="C:\Users\hubatova\Desktop\c4b053430ff9ca117323e0d64af79879--vitra-museum-vitra-design-museum.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288" y="188913"/>
            <a:ext cx="7127875" cy="5616575"/>
          </a:xfrm>
          <a:noFill/>
        </p:spPr>
      </p:pic>
      <p:sp>
        <p:nvSpPr>
          <p:cNvPr id="29700" name="TextovéPole 3"/>
          <p:cNvSpPr txBox="1">
            <a:spLocks noChangeArrowheads="1"/>
          </p:cNvSpPr>
          <p:nvPr/>
        </p:nvSpPr>
        <p:spPr bwMode="auto">
          <a:xfrm>
            <a:off x="250825" y="6308725"/>
            <a:ext cx="56847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dirty="0"/>
              <a:t>Frank O. </a:t>
            </a:r>
            <a:r>
              <a:rPr lang="cs-CZ" altLang="cs-CZ" sz="1800" dirty="0" err="1"/>
              <a:t>Gehry</a:t>
            </a:r>
            <a:r>
              <a:rPr lang="cs-CZ" altLang="cs-CZ" sz="1800" dirty="0"/>
              <a:t>, </a:t>
            </a:r>
            <a:r>
              <a:rPr lang="cs-CZ" altLang="cs-CZ" sz="1800" dirty="0" err="1"/>
              <a:t>Weil</a:t>
            </a:r>
            <a:r>
              <a:rPr lang="cs-CZ" altLang="cs-CZ" sz="1800" dirty="0"/>
              <a:t> </a:t>
            </a:r>
            <a:r>
              <a:rPr lang="cs-CZ" altLang="cs-CZ" sz="1800" dirty="0" err="1"/>
              <a:t>am</a:t>
            </a:r>
            <a:r>
              <a:rPr lang="cs-CZ" altLang="cs-CZ" sz="1800" dirty="0"/>
              <a:t> </a:t>
            </a:r>
            <a:r>
              <a:rPr lang="cs-CZ" altLang="cs-CZ" sz="1800" dirty="0" err="1"/>
              <a:t>Rhein</a:t>
            </a:r>
            <a:r>
              <a:rPr lang="cs-CZ" altLang="cs-CZ" sz="1800" dirty="0"/>
              <a:t>, </a:t>
            </a:r>
            <a:r>
              <a:rPr lang="cs-CZ" altLang="cs-CZ" sz="1800" dirty="0" err="1" smtClean="0"/>
              <a:t>Vitra</a:t>
            </a:r>
            <a:r>
              <a:rPr lang="cs-CZ" altLang="cs-CZ" sz="1800" dirty="0" smtClean="0"/>
              <a:t> Design Museum, 1989</a:t>
            </a:r>
            <a:endParaRPr lang="cs-CZ" altLang="cs-CZ" sz="1800" dirty="0"/>
          </a:p>
        </p:txBody>
      </p:sp>
    </p:spTree>
    <p:extLst>
      <p:ext uri="{BB962C8B-B14F-4D97-AF65-F5344CB8AC3E}">
        <p14:creationId xmlns:p14="http://schemas.microsoft.com/office/powerpoint/2010/main" val="1514431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p:cNvSpPr>
            <a:spLocks noGrp="1"/>
          </p:cNvSpPr>
          <p:nvPr>
            <p:ph type="title"/>
          </p:nvPr>
        </p:nvSpPr>
        <p:spPr/>
        <p:txBody>
          <a:bodyPr/>
          <a:lstStyle/>
          <a:p>
            <a:endParaRPr lang="cs-CZ" altLang="cs-CZ" smtClean="0"/>
          </a:p>
        </p:txBody>
      </p:sp>
      <p:pic>
        <p:nvPicPr>
          <p:cNvPr id="31747" name="Picture 2" descr="C:\Users\hubatova\Desktop\59937_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49476" y="125413"/>
            <a:ext cx="3457078" cy="3647521"/>
          </a:xfrm>
          <a:noFill/>
        </p:spPr>
      </p:pic>
      <p:pic>
        <p:nvPicPr>
          <p:cNvPr id="31748" name="Picture 3" descr="C:\Users\hubatova\Desktop\599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3" y="3856038"/>
            <a:ext cx="2338387"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ovéPole 1"/>
          <p:cNvSpPr txBox="1">
            <a:spLocks noChangeArrowheads="1"/>
          </p:cNvSpPr>
          <p:nvPr/>
        </p:nvSpPr>
        <p:spPr bwMode="auto">
          <a:xfrm>
            <a:off x="139700" y="6500813"/>
            <a:ext cx="618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a:latin typeface="Arial" panose="020B0604020202020204" pitchFamily="34" charset="0"/>
              </a:rPr>
              <a:t>Alessandro Mendini, redesign of Pavel Janák´s chair, 1991</a:t>
            </a:r>
          </a:p>
        </p:txBody>
      </p:sp>
      <p:pic>
        <p:nvPicPr>
          <p:cNvPr id="31750" name="Picture 5" descr="C:\Users\hubatova\Desktop\Telátka 2017\59937_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3206671"/>
            <a:ext cx="3672408" cy="321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2" descr="330 janák - židle, 19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3" y="125413"/>
            <a:ext cx="2178050"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482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p:cNvSpPr>
            <a:spLocks noGrp="1"/>
          </p:cNvSpPr>
          <p:nvPr>
            <p:ph type="title"/>
          </p:nvPr>
        </p:nvSpPr>
        <p:spPr/>
        <p:txBody>
          <a:bodyPr/>
          <a:lstStyle/>
          <a:p>
            <a:endParaRPr lang="cs-CZ" altLang="cs-CZ" smtClean="0"/>
          </a:p>
        </p:txBody>
      </p:sp>
      <p:pic>
        <p:nvPicPr>
          <p:cNvPr id="32771" name="Picture 2" descr="C:\Users\hubatova\Desktop\06_07_92_13C_M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8275" y="2178829"/>
            <a:ext cx="4186238" cy="3311525"/>
          </a:xfrm>
          <a:noFill/>
        </p:spPr>
      </p:pic>
      <p:sp>
        <p:nvSpPr>
          <p:cNvPr id="32772" name="Obdélník 3"/>
          <p:cNvSpPr>
            <a:spLocks noChangeArrowheads="1"/>
          </p:cNvSpPr>
          <p:nvPr/>
        </p:nvSpPr>
        <p:spPr bwMode="auto">
          <a:xfrm>
            <a:off x="168275" y="6230938"/>
            <a:ext cx="89296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dirty="0"/>
              <a:t>Alessandro </a:t>
            </a:r>
            <a:r>
              <a:rPr lang="cs-CZ" altLang="cs-CZ" sz="1800" dirty="0" err="1"/>
              <a:t>Mendini</a:t>
            </a:r>
            <a:r>
              <a:rPr lang="cs-CZ" altLang="cs-CZ" sz="1800" dirty="0"/>
              <a:t>, </a:t>
            </a:r>
            <a:r>
              <a:rPr lang="en-US" altLang="cs-CZ" sz="1800" dirty="0" err="1"/>
              <a:t>Kandissi</a:t>
            </a:r>
            <a:r>
              <a:rPr lang="en-US" altLang="cs-CZ" sz="1800" dirty="0"/>
              <a:t> </a:t>
            </a:r>
            <a:r>
              <a:rPr lang="cs-CZ" altLang="cs-CZ" sz="1800" dirty="0"/>
              <a:t>sofa</a:t>
            </a:r>
            <a:r>
              <a:rPr lang="en-US" altLang="cs-CZ" sz="1800" dirty="0"/>
              <a:t> </a:t>
            </a:r>
            <a:r>
              <a:rPr lang="cs-CZ" altLang="cs-CZ" sz="1800" dirty="0"/>
              <a:t>(1978), </a:t>
            </a:r>
            <a:r>
              <a:rPr lang="en-US" altLang="cs-CZ" sz="1800" dirty="0"/>
              <a:t>‘redesigns furniture’</a:t>
            </a:r>
            <a:endParaRPr lang="cs-CZ" altLang="cs-CZ" sz="1800" dirty="0"/>
          </a:p>
          <a:p>
            <a:pPr eaLnBrk="1" hangingPunct="1">
              <a:spcBef>
                <a:spcPct val="0"/>
              </a:spcBef>
              <a:buFontTx/>
              <a:buNone/>
            </a:pPr>
            <a:r>
              <a:rPr lang="cs-CZ" altLang="cs-CZ" sz="1800" dirty="0" smtClean="0"/>
              <a:t> </a:t>
            </a:r>
            <a:r>
              <a:rPr lang="en-US" altLang="cs-CZ" sz="1800" dirty="0"/>
              <a:t/>
            </a:r>
            <a:br>
              <a:rPr lang="en-US" altLang="cs-CZ" sz="1800" dirty="0"/>
            </a:br>
            <a:r>
              <a:rPr lang="cs-CZ" altLang="cs-CZ" sz="1800" dirty="0"/>
              <a:t> </a:t>
            </a:r>
          </a:p>
        </p:txBody>
      </p:sp>
      <p:pic>
        <p:nvPicPr>
          <p:cNvPr id="32773" name="Picture 6" descr="C:\Users\hubatova\Desktop\Telátka 2017\4c603308eaa1ce15114f55112a12421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119" y="2304744"/>
            <a:ext cx="4321175"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48303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p:cNvSpPr>
            <a:spLocks noGrp="1"/>
          </p:cNvSpPr>
          <p:nvPr>
            <p:ph type="title"/>
          </p:nvPr>
        </p:nvSpPr>
        <p:spPr/>
        <p:txBody>
          <a:bodyPr/>
          <a:lstStyle/>
          <a:p>
            <a:endParaRPr lang="cs-CZ" altLang="cs-CZ" smtClean="0"/>
          </a:p>
        </p:txBody>
      </p:sp>
      <p:pic>
        <p:nvPicPr>
          <p:cNvPr id="33795" name="Picture 2" descr="C:\Users\hubatova\Pictures\Lada 31072013\MG\OLGOJ CHORCHOJ\Kubismus Weil am Rhein\TSCHECH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88913"/>
            <a:ext cx="5187950" cy="6553200"/>
          </a:xfrm>
          <a:noFill/>
        </p:spPr>
      </p:pic>
    </p:spTree>
    <p:extLst>
      <p:ext uri="{BB962C8B-B14F-4D97-AF65-F5344CB8AC3E}">
        <p14:creationId xmlns:p14="http://schemas.microsoft.com/office/powerpoint/2010/main" val="3617271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adpis 1"/>
          <p:cNvSpPr>
            <a:spLocks noGrp="1"/>
          </p:cNvSpPr>
          <p:nvPr>
            <p:ph type="title"/>
          </p:nvPr>
        </p:nvSpPr>
        <p:spPr/>
        <p:txBody>
          <a:bodyPr/>
          <a:lstStyle/>
          <a:p>
            <a:endParaRPr lang="cs-CZ" altLang="cs-CZ" smtClean="0"/>
          </a:p>
        </p:txBody>
      </p:sp>
      <p:pic>
        <p:nvPicPr>
          <p:cNvPr id="34819" name="Picture 2" descr="C:\Users\hubatova\Pictures\Lada 31072013\MG\OLGOJ CHORCHOJ\Kubismus Weil am Rhein\TSCHECH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88913"/>
            <a:ext cx="5016500" cy="6335712"/>
          </a:xfrm>
          <a:noFill/>
        </p:spPr>
      </p:pic>
    </p:spTree>
    <p:extLst>
      <p:ext uri="{BB962C8B-B14F-4D97-AF65-F5344CB8AC3E}">
        <p14:creationId xmlns:p14="http://schemas.microsoft.com/office/powerpoint/2010/main" val="886266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p:cNvSpPr>
            <a:spLocks noGrp="1"/>
          </p:cNvSpPr>
          <p:nvPr>
            <p:ph type="title"/>
          </p:nvPr>
        </p:nvSpPr>
        <p:spPr/>
        <p:txBody>
          <a:bodyPr/>
          <a:lstStyle/>
          <a:p>
            <a:endParaRPr lang="cs-CZ" altLang="cs-CZ" smtClean="0"/>
          </a:p>
        </p:txBody>
      </p:sp>
      <p:pic>
        <p:nvPicPr>
          <p:cNvPr id="27652" name="Picture 2" descr="Český kubismu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8521700"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50825" y="6237312"/>
            <a:ext cx="4405501" cy="369332"/>
          </a:xfrm>
          <a:prstGeom prst="rect">
            <a:avLst/>
          </a:prstGeom>
          <a:noFill/>
        </p:spPr>
        <p:txBody>
          <a:bodyPr wrap="none" rtlCol="0">
            <a:spAutoFit/>
          </a:bodyPr>
          <a:lstStyle/>
          <a:p>
            <a:r>
              <a:rPr lang="cs-CZ" dirty="0" smtClean="0"/>
              <a:t>Expozice kubismu – Dům U Černé Matky Boží</a:t>
            </a:r>
            <a:endParaRPr lang="cs-CZ" dirty="0"/>
          </a:p>
        </p:txBody>
      </p:sp>
    </p:spTree>
    <p:extLst>
      <p:ext uri="{BB962C8B-B14F-4D97-AF65-F5344CB8AC3E}">
        <p14:creationId xmlns:p14="http://schemas.microsoft.com/office/powerpoint/2010/main" val="2349455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adpis 1"/>
          <p:cNvSpPr>
            <a:spLocks noGrp="1"/>
          </p:cNvSpPr>
          <p:nvPr>
            <p:ph type="title"/>
          </p:nvPr>
        </p:nvSpPr>
        <p:spPr/>
        <p:txBody>
          <a:bodyPr/>
          <a:lstStyle/>
          <a:p>
            <a:endParaRPr lang="cs-CZ" altLang="cs-CZ" smtClean="0"/>
          </a:p>
        </p:txBody>
      </p:sp>
      <p:pic>
        <p:nvPicPr>
          <p:cNvPr id="35843" name="Picture 2" descr="C:\Users\hubatova\Pictures\Lada 31072013\MG\OLGOJ CHORCHOJ\Kubismus Weil am Rhein\Tschech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88913"/>
            <a:ext cx="4249738" cy="6353175"/>
          </a:xfrm>
          <a:noFill/>
        </p:spPr>
      </p:pic>
    </p:spTree>
    <p:extLst>
      <p:ext uri="{BB962C8B-B14F-4D97-AF65-F5344CB8AC3E}">
        <p14:creationId xmlns:p14="http://schemas.microsoft.com/office/powerpoint/2010/main" val="2574084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p:cNvSpPr>
            <a:spLocks noGrp="1"/>
          </p:cNvSpPr>
          <p:nvPr>
            <p:ph type="title"/>
          </p:nvPr>
        </p:nvSpPr>
        <p:spPr/>
        <p:txBody>
          <a:bodyPr/>
          <a:lstStyle/>
          <a:p>
            <a:endParaRPr lang="cs-CZ" altLang="cs-CZ" smtClean="0"/>
          </a:p>
        </p:txBody>
      </p:sp>
      <p:pic>
        <p:nvPicPr>
          <p:cNvPr id="36867" name="Picture 2" descr="C:\Users\hubatova\Pictures\Lada 31072013\MG\OLGOJ CHORCHOJ\Kubismus Weil am Rhein\Tschech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88913"/>
            <a:ext cx="8642350" cy="5761037"/>
          </a:xfrm>
          <a:noFill/>
        </p:spPr>
      </p:pic>
    </p:spTree>
    <p:extLst>
      <p:ext uri="{BB962C8B-B14F-4D97-AF65-F5344CB8AC3E}">
        <p14:creationId xmlns:p14="http://schemas.microsoft.com/office/powerpoint/2010/main" val="1560265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adpis 1"/>
          <p:cNvSpPr>
            <a:spLocks noGrp="1"/>
          </p:cNvSpPr>
          <p:nvPr>
            <p:ph type="title"/>
          </p:nvPr>
        </p:nvSpPr>
        <p:spPr/>
        <p:txBody>
          <a:bodyPr/>
          <a:lstStyle/>
          <a:p>
            <a:endParaRPr lang="cs-CZ" altLang="cs-CZ" smtClean="0"/>
          </a:p>
        </p:txBody>
      </p:sp>
      <p:sp>
        <p:nvSpPr>
          <p:cNvPr id="37891" name="Zástupný symbol pro obsah 2"/>
          <p:cNvSpPr>
            <a:spLocks noGrp="1"/>
          </p:cNvSpPr>
          <p:nvPr>
            <p:ph idx="1"/>
          </p:nvPr>
        </p:nvSpPr>
        <p:spPr/>
        <p:txBody>
          <a:bodyPr/>
          <a:lstStyle/>
          <a:p>
            <a:endParaRPr lang="cs-CZ" altLang="cs-CZ" smtClean="0"/>
          </a:p>
        </p:txBody>
      </p:sp>
      <p:pic>
        <p:nvPicPr>
          <p:cNvPr id="37892" name="Picture 2" descr="C:\Users\hubatova\Pictures\Lada 31072013\MG\OLGOJ CHORCHOJ\Kubismus Weil am Rhein\Tschech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60350"/>
            <a:ext cx="8572500"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8017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2" descr="Grand Cafe Orient - Historické foto. Dům U Černé Matky Boží House of Black  Madonna |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79388"/>
            <a:ext cx="3392487" cy="454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descr="Stavbaweb.cz – V New Yorku se představuje rarita: český architektonický  kubism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25" y="179388"/>
            <a:ext cx="4541838"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Dům U Černé Matky Boží v padesátých letech. Všimněte si, že před domem jsou tramvajové koleje, které vedou do Celetné ulice. V roce 1960 zmizely tramvaje z ulic Celetná, Pařížská a Staroměstského náměstí. - Foto: archi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4211638"/>
            <a:ext cx="56515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6429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p:cNvSpPr>
            <a:spLocks noGrp="1"/>
          </p:cNvSpPr>
          <p:nvPr>
            <p:ph type="title"/>
          </p:nvPr>
        </p:nvSpPr>
        <p:spPr/>
        <p:txBody>
          <a:bodyPr/>
          <a:lstStyle/>
          <a:p>
            <a:endParaRPr lang="cs-CZ" altLang="cs-CZ" smtClean="0"/>
          </a:p>
        </p:txBody>
      </p:sp>
      <p:sp>
        <p:nvSpPr>
          <p:cNvPr id="28675" name="Zástupný symbol pro obsah 2"/>
          <p:cNvSpPr>
            <a:spLocks noGrp="1"/>
          </p:cNvSpPr>
          <p:nvPr>
            <p:ph idx="1"/>
          </p:nvPr>
        </p:nvSpPr>
        <p:spPr/>
        <p:txBody>
          <a:bodyPr/>
          <a:lstStyle/>
          <a:p>
            <a:endParaRPr lang="cs-CZ" altLang="cs-CZ" smtClean="0"/>
          </a:p>
        </p:txBody>
      </p:sp>
      <p:pic>
        <p:nvPicPr>
          <p:cNvPr id="28676" name="Picture 2" descr="Dům U Černé Matky Boží | Rádio DAB Pra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0" y="2838450"/>
            <a:ext cx="6778625"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descr="Kam zajít na hranatý věneč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88913"/>
            <a:ext cx="330993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ovéPole 3"/>
          <p:cNvSpPr txBox="1">
            <a:spLocks noChangeArrowheads="1"/>
          </p:cNvSpPr>
          <p:nvPr/>
        </p:nvSpPr>
        <p:spPr bwMode="auto">
          <a:xfrm>
            <a:off x="206375" y="6524625"/>
            <a:ext cx="42910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a:t>Grand Café Orient, Dům u Černé matky Boží</a:t>
            </a:r>
          </a:p>
          <a:p>
            <a:pPr eaLnBrk="1" hangingPunct="1">
              <a:spcBef>
                <a:spcPct val="0"/>
              </a:spcBef>
              <a:buFontTx/>
              <a:buNone/>
            </a:pPr>
            <a:endParaRPr lang="cs-CZ" altLang="cs-CZ" sz="1800"/>
          </a:p>
        </p:txBody>
      </p:sp>
    </p:spTree>
    <p:extLst>
      <p:ext uri="{BB962C8B-B14F-4D97-AF65-F5344CB8AC3E}">
        <p14:creationId xmlns:p14="http://schemas.microsoft.com/office/powerpoint/2010/main" val="2171035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Obdélník 4"/>
          <p:cNvSpPr>
            <a:spLocks noChangeArrowheads="1"/>
          </p:cNvSpPr>
          <p:nvPr/>
        </p:nvSpPr>
        <p:spPr bwMode="auto">
          <a:xfrm>
            <a:off x="107950" y="44450"/>
            <a:ext cx="889158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dirty="0">
                <a:solidFill>
                  <a:srgbClr val="333333"/>
                </a:solidFill>
                <a:latin typeface="+mn-lt"/>
                <a:cs typeface="Times New Roman" panose="02020603050405020304" pitchFamily="18" charset="0"/>
              </a:rPr>
              <a:t>Skupina výtvarných umělců SVU</a:t>
            </a:r>
            <a:r>
              <a:rPr lang="cs-CZ" altLang="cs-CZ" sz="1800" dirty="0">
                <a:solidFill>
                  <a:srgbClr val="333333"/>
                </a:solidFill>
                <a:latin typeface="+mn-lt"/>
                <a:cs typeface="Times New Roman" panose="02020603050405020304" pitchFamily="18" charset="0"/>
              </a:rPr>
              <a:t> – umělecké sdružení založené v roce 1911 a působící do roku 1914. </a:t>
            </a:r>
            <a:r>
              <a:rPr lang="cs-CZ" altLang="cs-CZ" sz="1800" dirty="0">
                <a:latin typeface="+mn-lt"/>
                <a:cs typeface="Times New Roman" panose="02020603050405020304" pitchFamily="18" charset="0"/>
              </a:rPr>
              <a:t>Představovala širokou základnu moderní tvorby, protože se v ní setkali nejen malíři a sochaři, ale také architekti, spisovatelé, hudebníci a výtvarní teoretici. Vedle bývalých členů Osmy Emila Filly, Antonína Procházky a Vincence Beneše přibyli Otto Gutfreund, Pavel Janák, Josef Gočár, Josef Chochol, Vlastislav Hofman, Václav </a:t>
            </a:r>
            <a:r>
              <a:rPr lang="cs-CZ" altLang="cs-CZ" sz="1800" dirty="0" err="1">
                <a:latin typeface="+mn-lt"/>
                <a:cs typeface="Times New Roman" panose="02020603050405020304" pitchFamily="18" charset="0"/>
              </a:rPr>
              <a:t>Špála</a:t>
            </a:r>
            <a:r>
              <a:rPr lang="cs-CZ" altLang="cs-CZ" sz="1800" dirty="0">
                <a:latin typeface="+mn-lt"/>
                <a:cs typeface="Times New Roman" panose="02020603050405020304" pitchFamily="18" charset="0"/>
              </a:rPr>
              <a:t>, Josef a Karel Čapkové, František Langer, Vincenc Kramář, </a:t>
            </a:r>
            <a:r>
              <a:rPr lang="cs-CZ" altLang="cs-CZ" sz="1800" b="1" dirty="0">
                <a:latin typeface="+mn-lt"/>
                <a:cs typeface="Times New Roman" panose="02020603050405020304" pitchFamily="18" charset="0"/>
              </a:rPr>
              <a:t>V. V. </a:t>
            </a:r>
            <a:r>
              <a:rPr lang="cs-CZ" altLang="cs-CZ" sz="1800" b="1" dirty="0" err="1">
                <a:latin typeface="+mn-lt"/>
                <a:cs typeface="Times New Roman" panose="02020603050405020304" pitchFamily="18" charset="0"/>
              </a:rPr>
              <a:t>Štech</a:t>
            </a:r>
            <a:r>
              <a:rPr lang="cs-CZ" altLang="cs-CZ" sz="1800" b="1" dirty="0">
                <a:latin typeface="+mn-lt"/>
                <a:cs typeface="Times New Roman" panose="02020603050405020304" pitchFamily="18" charset="0"/>
              </a:rPr>
              <a:t> </a:t>
            </a:r>
            <a:r>
              <a:rPr lang="cs-CZ" altLang="cs-CZ" sz="1800" dirty="0">
                <a:latin typeface="+mn-lt"/>
                <a:cs typeface="Times New Roman" panose="02020603050405020304" pitchFamily="18" charset="0"/>
              </a:rPr>
              <a:t>ad. </a:t>
            </a:r>
          </a:p>
          <a:p>
            <a:pPr>
              <a:spcBef>
                <a:spcPct val="0"/>
              </a:spcBef>
              <a:buFontTx/>
              <a:buNone/>
            </a:pPr>
            <a:r>
              <a:rPr lang="cs-CZ" altLang="cs-CZ" sz="1800" dirty="0">
                <a:latin typeface="+mn-lt"/>
                <a:cs typeface="Times New Roman" panose="02020603050405020304" pitchFamily="18" charset="0"/>
              </a:rPr>
              <a:t>Skupina směřovala ke kubismu, který se stal jejím hlavním programem. Vytvořily se v ní dva tábory, přistupující ke kubismu různým způsobem. První, vedený E. Fillou, hájil podobu kubismu v jeho původní podobě, druhý, reprezentovaný bratry Čapkovými, razil jeho volnější formu, v níž se mohly uplatňovat další vlivy nejen evropské (italský futurismus), ale i domácí (barevně a dekorativně bohatší pojetí). Skupina vydávala časopis </a:t>
            </a:r>
            <a:r>
              <a:rPr lang="cs-CZ" altLang="cs-CZ" sz="1800" i="1" dirty="0">
                <a:latin typeface="+mn-lt"/>
                <a:cs typeface="Times New Roman" panose="02020603050405020304" pitchFamily="18" charset="0"/>
              </a:rPr>
              <a:t>Umělecký </a:t>
            </a:r>
            <a:r>
              <a:rPr lang="cs-CZ" altLang="cs-CZ" sz="1800" i="1" dirty="0">
                <a:solidFill>
                  <a:srgbClr val="333333"/>
                </a:solidFill>
                <a:latin typeface="+mn-lt"/>
                <a:cs typeface="Times New Roman" panose="02020603050405020304" pitchFamily="18" charset="0"/>
              </a:rPr>
              <a:t>měsíčník</a:t>
            </a:r>
            <a:r>
              <a:rPr lang="cs-CZ" altLang="cs-CZ" sz="1800" dirty="0">
                <a:solidFill>
                  <a:srgbClr val="333333"/>
                </a:solidFill>
                <a:latin typeface="+mn-lt"/>
                <a:cs typeface="Times New Roman" panose="02020603050405020304" pitchFamily="18" charset="0"/>
              </a:rPr>
              <a:t>.</a:t>
            </a:r>
          </a:p>
        </p:txBody>
      </p:sp>
      <p:pic>
        <p:nvPicPr>
          <p:cNvPr id="65539" name="Picture 2" descr="VÃ½sledek obrÃ¡zku pro skupina vÃ½tvarnÃ½ch umÄlcÅ¯ MÃ¡nes kysel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889" y="3184525"/>
            <a:ext cx="2443064" cy="171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descr="VÃ½sledek obrÃ¡zku pro UmÄleckÃ½ mÄsÃ­ÄnÃ­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5979" y="4234222"/>
            <a:ext cx="2041591" cy="239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2" descr="In_margine (nejen ke konci roku) - Artalk.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8269" y="3547803"/>
            <a:ext cx="4128393" cy="2695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571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728" t="17445" r="51484" b="11816"/>
          <a:stretch/>
        </p:blipFill>
        <p:spPr>
          <a:xfrm rot="5400000">
            <a:off x="1184419" y="-960282"/>
            <a:ext cx="4464496" cy="6618325"/>
          </a:xfrm>
        </p:spPr>
      </p:pic>
      <p:sp>
        <p:nvSpPr>
          <p:cNvPr id="5" name="TextovéPole 4"/>
          <p:cNvSpPr txBox="1"/>
          <p:nvPr/>
        </p:nvSpPr>
        <p:spPr>
          <a:xfrm>
            <a:off x="23591" y="6297598"/>
            <a:ext cx="5195205" cy="369332"/>
          </a:xfrm>
          <a:prstGeom prst="rect">
            <a:avLst/>
          </a:prstGeom>
          <a:noFill/>
        </p:spPr>
        <p:txBody>
          <a:bodyPr wrap="none" rtlCol="0">
            <a:spAutoFit/>
          </a:bodyPr>
          <a:lstStyle/>
          <a:p>
            <a:r>
              <a:rPr lang="cs-CZ" dirty="0" smtClean="0"/>
              <a:t>Výstava Skupiny výtvarných umělců v Obecním domě </a:t>
            </a:r>
            <a:endParaRPr lang="cs-CZ" dirty="0"/>
          </a:p>
        </p:txBody>
      </p:sp>
      <p:pic>
        <p:nvPicPr>
          <p:cNvPr id="6" name="Picture 2" descr="VÃ½sledek obrÃ¡zku pro skupina vÃ½tvarnÃ½ch umÄlcÅ¯ MÃ¡nes kysela"/>
          <p:cNvPicPr>
            <a:picLocks noChangeAspect="1" noChangeArrowheads="1"/>
          </p:cNvPicPr>
          <p:nvPr/>
        </p:nvPicPr>
        <p:blipFill rotWithShape="1">
          <a:blip r:embed="rId3">
            <a:extLst>
              <a:ext uri="{28A0092B-C50C-407E-A947-70E740481C1C}">
                <a14:useLocalDpi xmlns:a14="http://schemas.microsoft.com/office/drawing/2010/main" val="0"/>
              </a:ext>
            </a:extLst>
          </a:blip>
          <a:srcRect l="54808" t="7524" r="5510" b="8460"/>
          <a:stretch/>
        </p:blipFill>
        <p:spPr bwMode="auto">
          <a:xfrm>
            <a:off x="6283260" y="2809856"/>
            <a:ext cx="2740603"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134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274638"/>
            <a:ext cx="8507288" cy="3293209"/>
          </a:xfrm>
          <a:prstGeom prst="rect">
            <a:avLst/>
          </a:prstGeom>
        </p:spPr>
        <p:txBody>
          <a:bodyPr wrap="square">
            <a:spAutoFit/>
          </a:bodyPr>
          <a:lstStyle/>
          <a:p>
            <a:r>
              <a:rPr lang="cs-CZ" sz="1600" b="1" dirty="0">
                <a:solidFill>
                  <a:srgbClr val="000000"/>
                </a:solidFill>
              </a:rPr>
              <a:t>Pražské umělecké dílny (PUD) – </a:t>
            </a:r>
            <a:r>
              <a:rPr lang="cs-CZ" sz="1600" dirty="0">
                <a:solidFill>
                  <a:srgbClr val="000000"/>
                </a:solidFill>
              </a:rPr>
              <a:t>založeny 1912 v </a:t>
            </a:r>
            <a:r>
              <a:rPr lang="cs-CZ" sz="1600" dirty="0" smtClean="0">
                <a:solidFill>
                  <a:srgbClr val="000000"/>
                </a:solidFill>
              </a:rPr>
              <a:t>Praze Pavlem Janákem </a:t>
            </a:r>
            <a:r>
              <a:rPr lang="cs-CZ" sz="1600" dirty="0">
                <a:solidFill>
                  <a:srgbClr val="000000"/>
                </a:solidFill>
              </a:rPr>
              <a:t>a Josefem </a:t>
            </a:r>
            <a:r>
              <a:rPr lang="cs-CZ" sz="1600" dirty="0" smtClean="0">
                <a:solidFill>
                  <a:srgbClr val="000000"/>
                </a:solidFill>
              </a:rPr>
              <a:t>Gočárem </a:t>
            </a:r>
            <a:r>
              <a:rPr lang="cs-CZ" sz="1600" dirty="0">
                <a:solidFill>
                  <a:srgbClr val="000000"/>
                </a:solidFill>
              </a:rPr>
              <a:t>za </a:t>
            </a:r>
            <a:r>
              <a:rPr lang="cs-CZ" sz="1600" dirty="0" smtClean="0">
                <a:solidFill>
                  <a:srgbClr val="000000"/>
                </a:solidFill>
              </a:rPr>
              <a:t>finanční </a:t>
            </a:r>
            <a:r>
              <a:rPr lang="pl-PL" sz="1600" dirty="0" smtClean="0">
                <a:solidFill>
                  <a:srgbClr val="000000"/>
                </a:solidFill>
              </a:rPr>
              <a:t>pomoci </a:t>
            </a:r>
            <a:r>
              <a:rPr lang="pl-PL" sz="1600" dirty="0">
                <a:solidFill>
                  <a:srgbClr val="000000"/>
                </a:solidFill>
              </a:rPr>
              <a:t>majitele </a:t>
            </a:r>
            <a:r>
              <a:rPr lang="pl-PL" sz="1600" dirty="0" smtClean="0">
                <a:solidFill>
                  <a:srgbClr val="000000"/>
                </a:solidFill>
              </a:rPr>
              <a:t>papírny </a:t>
            </a:r>
            <a:r>
              <a:rPr lang="pl-PL" sz="1600" dirty="0">
                <a:solidFill>
                  <a:srgbClr val="000000"/>
                </a:solidFill>
              </a:rPr>
              <a:t>Odolena </a:t>
            </a:r>
            <a:r>
              <a:rPr lang="pl-PL" sz="1600" dirty="0" smtClean="0">
                <a:solidFill>
                  <a:srgbClr val="000000"/>
                </a:solidFill>
              </a:rPr>
              <a:t>Grégra jako výrobní </a:t>
            </a:r>
            <a:r>
              <a:rPr lang="pl-PL" sz="1600" dirty="0">
                <a:solidFill>
                  <a:srgbClr val="000000"/>
                </a:solidFill>
              </a:rPr>
              <a:t>podnik, </a:t>
            </a:r>
            <a:r>
              <a:rPr lang="pl-PL" sz="1600" dirty="0" smtClean="0">
                <a:solidFill>
                  <a:srgbClr val="000000"/>
                </a:solidFill>
              </a:rPr>
              <a:t>zaměřený především </a:t>
            </a:r>
          </a:p>
          <a:p>
            <a:r>
              <a:rPr lang="pl-PL" sz="1600" dirty="0" smtClean="0">
                <a:solidFill>
                  <a:srgbClr val="000000"/>
                </a:solidFill>
              </a:rPr>
              <a:t>na nábytek</a:t>
            </a:r>
            <a:r>
              <a:rPr lang="pl-PL" sz="1600" dirty="0">
                <a:solidFill>
                  <a:srgbClr val="000000"/>
                </a:solidFill>
              </a:rPr>
              <a:t>.</a:t>
            </a:r>
          </a:p>
          <a:p>
            <a:r>
              <a:rPr lang="cs-CZ" sz="1600" dirty="0">
                <a:solidFill>
                  <a:srgbClr val="000000"/>
                </a:solidFill>
              </a:rPr>
              <a:t>PUD měly přispět k </a:t>
            </a:r>
            <a:r>
              <a:rPr lang="cs-CZ" sz="1600" dirty="0" smtClean="0">
                <a:solidFill>
                  <a:srgbClr val="000000"/>
                </a:solidFill>
              </a:rPr>
              <a:t>prosazení nového</a:t>
            </a:r>
            <a:r>
              <a:rPr lang="cs-CZ" sz="1600" dirty="0">
                <a:solidFill>
                  <a:srgbClr val="000000"/>
                </a:solidFill>
              </a:rPr>
              <a:t>, </a:t>
            </a:r>
            <a:r>
              <a:rPr lang="cs-CZ" sz="1600" dirty="0" smtClean="0">
                <a:solidFill>
                  <a:srgbClr val="000000"/>
                </a:solidFill>
              </a:rPr>
              <a:t>kubistického </a:t>
            </a:r>
            <a:r>
              <a:rPr lang="pl-PL" sz="1600" dirty="0" smtClean="0">
                <a:solidFill>
                  <a:srgbClr val="000000"/>
                </a:solidFill>
              </a:rPr>
              <a:t>pojetí nábytkového umění, </a:t>
            </a:r>
            <a:r>
              <a:rPr lang="pl-PL" sz="1600" dirty="0">
                <a:solidFill>
                  <a:srgbClr val="000000"/>
                </a:solidFill>
              </a:rPr>
              <a:t>tak aby se stalo „</a:t>
            </a:r>
            <a:r>
              <a:rPr lang="pl-PL" sz="1600" dirty="0" smtClean="0">
                <a:solidFill>
                  <a:srgbClr val="000000"/>
                </a:solidFill>
              </a:rPr>
              <a:t>vážným uměním podstatného </a:t>
            </a:r>
            <a:r>
              <a:rPr lang="pl-PL" sz="1600" dirty="0">
                <a:solidFill>
                  <a:srgbClr val="000000"/>
                </a:solidFill>
              </a:rPr>
              <a:t>obsahu“. V </a:t>
            </a:r>
            <a:r>
              <a:rPr lang="pl-PL" sz="1600" dirty="0" smtClean="0">
                <a:solidFill>
                  <a:srgbClr val="000000"/>
                </a:solidFill>
              </a:rPr>
              <a:t>dílnách </a:t>
            </a:r>
            <a:r>
              <a:rPr lang="pl-PL" sz="1600" dirty="0">
                <a:solidFill>
                  <a:srgbClr val="000000"/>
                </a:solidFill>
              </a:rPr>
              <a:t>se v </a:t>
            </a:r>
            <a:r>
              <a:rPr lang="pl-PL" sz="1600" dirty="0" smtClean="0">
                <a:solidFill>
                  <a:srgbClr val="000000"/>
                </a:solidFill>
              </a:rPr>
              <a:t>letech </a:t>
            </a:r>
            <a:r>
              <a:rPr lang="cs-CZ" sz="1600" dirty="0" smtClean="0">
                <a:solidFill>
                  <a:srgbClr val="000000"/>
                </a:solidFill>
              </a:rPr>
              <a:t>1912–1913 vyráběla </a:t>
            </a:r>
            <a:r>
              <a:rPr lang="cs-CZ" sz="1600" dirty="0">
                <a:solidFill>
                  <a:srgbClr val="000000"/>
                </a:solidFill>
              </a:rPr>
              <a:t>většina </a:t>
            </a:r>
            <a:r>
              <a:rPr lang="cs-CZ" sz="1600" dirty="0" smtClean="0">
                <a:solidFill>
                  <a:srgbClr val="000000"/>
                </a:solidFill>
              </a:rPr>
              <a:t>kubistického bytového vybavení </a:t>
            </a:r>
            <a:r>
              <a:rPr lang="cs-CZ" sz="1600" dirty="0">
                <a:solidFill>
                  <a:srgbClr val="000000"/>
                </a:solidFill>
              </a:rPr>
              <a:t>(včetně </a:t>
            </a:r>
            <a:r>
              <a:rPr lang="cs-CZ" sz="1600" dirty="0" smtClean="0">
                <a:solidFill>
                  <a:srgbClr val="000000"/>
                </a:solidFill>
              </a:rPr>
              <a:t>kovových </a:t>
            </a:r>
            <a:r>
              <a:rPr lang="cs-CZ" sz="1600" dirty="0">
                <a:solidFill>
                  <a:srgbClr val="000000"/>
                </a:solidFill>
              </a:rPr>
              <a:t>doplňků), </a:t>
            </a:r>
            <a:r>
              <a:rPr lang="cs-CZ" sz="1600" dirty="0" smtClean="0">
                <a:solidFill>
                  <a:srgbClr val="000000"/>
                </a:solidFill>
              </a:rPr>
              <a:t>nejčastěji podle návrhů </a:t>
            </a:r>
            <a:r>
              <a:rPr lang="cs-CZ" sz="1600" dirty="0">
                <a:solidFill>
                  <a:srgbClr val="000000"/>
                </a:solidFill>
              </a:rPr>
              <a:t>P. </a:t>
            </a:r>
            <a:r>
              <a:rPr lang="cs-CZ" sz="1600" dirty="0" smtClean="0">
                <a:solidFill>
                  <a:srgbClr val="000000"/>
                </a:solidFill>
              </a:rPr>
              <a:t>Janáka</a:t>
            </a:r>
            <a:r>
              <a:rPr lang="cs-CZ" sz="1600" dirty="0">
                <a:solidFill>
                  <a:srgbClr val="000000"/>
                </a:solidFill>
              </a:rPr>
              <a:t>. </a:t>
            </a:r>
            <a:endParaRPr lang="cs-CZ" sz="1600" dirty="0" smtClean="0">
              <a:solidFill>
                <a:srgbClr val="000000"/>
              </a:solidFill>
            </a:endParaRPr>
          </a:p>
          <a:p>
            <a:r>
              <a:rPr lang="cs-CZ" sz="1600" dirty="0" smtClean="0">
                <a:solidFill>
                  <a:srgbClr val="000000"/>
                </a:solidFill>
              </a:rPr>
              <a:t>J</a:t>
            </a:r>
            <a:r>
              <a:rPr lang="cs-CZ" sz="1600" dirty="0">
                <a:solidFill>
                  <a:srgbClr val="000000"/>
                </a:solidFill>
              </a:rPr>
              <a:t>. </a:t>
            </a:r>
            <a:r>
              <a:rPr lang="cs-CZ" sz="1600" dirty="0" smtClean="0">
                <a:solidFill>
                  <a:srgbClr val="000000"/>
                </a:solidFill>
              </a:rPr>
              <a:t>Gočára</a:t>
            </a:r>
            <a:r>
              <a:rPr lang="cs-CZ" sz="1600" dirty="0">
                <a:solidFill>
                  <a:srgbClr val="000000"/>
                </a:solidFill>
              </a:rPr>
              <a:t>, F. </a:t>
            </a:r>
            <a:r>
              <a:rPr lang="cs-CZ" sz="1600" dirty="0" smtClean="0">
                <a:solidFill>
                  <a:srgbClr val="000000"/>
                </a:solidFill>
              </a:rPr>
              <a:t>Kysely, nebo J</a:t>
            </a:r>
            <a:r>
              <a:rPr lang="cs-CZ" sz="1600" dirty="0">
                <a:solidFill>
                  <a:srgbClr val="000000"/>
                </a:solidFill>
              </a:rPr>
              <a:t>. Chochola. </a:t>
            </a:r>
            <a:endParaRPr lang="cs-CZ" sz="1600" dirty="0" smtClean="0">
              <a:solidFill>
                <a:srgbClr val="000000"/>
              </a:solidFill>
            </a:endParaRPr>
          </a:p>
          <a:p>
            <a:r>
              <a:rPr lang="cs-CZ" sz="1600" dirty="0" smtClean="0">
                <a:solidFill>
                  <a:srgbClr val="000000"/>
                </a:solidFill>
              </a:rPr>
              <a:t>K </a:t>
            </a:r>
            <a:r>
              <a:rPr lang="cs-CZ" sz="1600" dirty="0" err="1">
                <a:solidFill>
                  <a:srgbClr val="000000"/>
                </a:solidFill>
              </a:rPr>
              <a:t>dalšimu</a:t>
            </a:r>
            <a:r>
              <a:rPr lang="cs-CZ" sz="1600" dirty="0">
                <a:solidFill>
                  <a:srgbClr val="000000"/>
                </a:solidFill>
              </a:rPr>
              <a:t> </a:t>
            </a:r>
            <a:r>
              <a:rPr lang="cs-CZ" sz="1600" dirty="0" smtClean="0">
                <a:solidFill>
                  <a:srgbClr val="000000"/>
                </a:solidFill>
              </a:rPr>
              <a:t>vývoji </a:t>
            </a:r>
            <a:r>
              <a:rPr lang="cs-CZ" sz="1600" dirty="0">
                <a:solidFill>
                  <a:srgbClr val="000000"/>
                </a:solidFill>
              </a:rPr>
              <a:t>designu </a:t>
            </a:r>
            <a:r>
              <a:rPr lang="cs-CZ" sz="1600" dirty="0" smtClean="0">
                <a:solidFill>
                  <a:srgbClr val="000000"/>
                </a:solidFill>
              </a:rPr>
              <a:t>nábytku významně </a:t>
            </a:r>
            <a:r>
              <a:rPr lang="cs-CZ" sz="1600" dirty="0">
                <a:solidFill>
                  <a:srgbClr val="000000"/>
                </a:solidFill>
              </a:rPr>
              <a:t>napomohla snaha </a:t>
            </a:r>
            <a:r>
              <a:rPr lang="cs-CZ" sz="1600" dirty="0" smtClean="0">
                <a:solidFill>
                  <a:srgbClr val="000000"/>
                </a:solidFill>
              </a:rPr>
              <a:t>dílen </a:t>
            </a:r>
            <a:r>
              <a:rPr lang="cs-CZ" sz="1600" dirty="0">
                <a:solidFill>
                  <a:srgbClr val="000000"/>
                </a:solidFill>
              </a:rPr>
              <a:t>o typizaci</a:t>
            </a:r>
          </a:p>
          <a:p>
            <a:r>
              <a:rPr lang="cs-CZ" sz="1600" dirty="0" smtClean="0">
                <a:solidFill>
                  <a:srgbClr val="000000"/>
                </a:solidFill>
              </a:rPr>
              <a:t>nábytku </a:t>
            </a:r>
            <a:r>
              <a:rPr lang="cs-CZ" sz="1600" dirty="0">
                <a:solidFill>
                  <a:srgbClr val="000000"/>
                </a:solidFill>
              </a:rPr>
              <a:t>a </a:t>
            </a:r>
            <a:r>
              <a:rPr lang="cs-CZ" sz="1600" dirty="0" smtClean="0">
                <a:solidFill>
                  <a:srgbClr val="000000"/>
                </a:solidFill>
              </a:rPr>
              <a:t>zřízeni </a:t>
            </a:r>
            <a:r>
              <a:rPr lang="cs-CZ" sz="1600" dirty="0">
                <a:solidFill>
                  <a:srgbClr val="000000"/>
                </a:solidFill>
              </a:rPr>
              <a:t>jeho </a:t>
            </a:r>
            <a:r>
              <a:rPr lang="cs-CZ" sz="1600" dirty="0" err="1" smtClean="0">
                <a:solidFill>
                  <a:srgbClr val="000000"/>
                </a:solidFill>
              </a:rPr>
              <a:t>sériove</a:t>
            </a:r>
            <a:r>
              <a:rPr lang="cs-CZ" sz="1600" dirty="0" smtClean="0">
                <a:solidFill>
                  <a:srgbClr val="000000"/>
                </a:solidFill>
              </a:rPr>
              <a:t> výroby</a:t>
            </a:r>
            <a:r>
              <a:rPr lang="cs-CZ" sz="1600" dirty="0">
                <a:solidFill>
                  <a:srgbClr val="000000"/>
                </a:solidFill>
              </a:rPr>
              <a:t>. </a:t>
            </a:r>
            <a:r>
              <a:rPr lang="cs-CZ" sz="1600" dirty="0" smtClean="0">
                <a:solidFill>
                  <a:srgbClr val="000000"/>
                </a:solidFill>
              </a:rPr>
              <a:t>Dílny zanikly </a:t>
            </a:r>
            <a:r>
              <a:rPr lang="cs-CZ" sz="1600" dirty="0">
                <a:solidFill>
                  <a:srgbClr val="000000"/>
                </a:solidFill>
              </a:rPr>
              <a:t>kolem roku 1930</a:t>
            </a:r>
            <a:r>
              <a:rPr lang="cs-CZ" sz="1600" dirty="0" smtClean="0">
                <a:solidFill>
                  <a:srgbClr val="000000"/>
                </a:solidFill>
              </a:rPr>
              <a:t>.</a:t>
            </a:r>
          </a:p>
          <a:p>
            <a:endParaRPr lang="cs-CZ" sz="1600" dirty="0">
              <a:solidFill>
                <a:srgbClr val="000000"/>
              </a:solidFill>
            </a:endParaRPr>
          </a:p>
          <a:p>
            <a:endParaRPr lang="cs-CZ" sz="1600" dirty="0">
              <a:solidFill>
                <a:srgbClr val="000000"/>
              </a:solidFill>
            </a:endParaRPr>
          </a:p>
          <a:p>
            <a:r>
              <a:rPr lang="cs-CZ" sz="1600" dirty="0">
                <a:solidFill>
                  <a:srgbClr val="878787"/>
                </a:solidFill>
              </a:rPr>
              <a:t>L: </a:t>
            </a:r>
            <a:r>
              <a:rPr lang="cs-CZ" sz="1600" dirty="0" smtClean="0">
                <a:solidFill>
                  <a:srgbClr val="878787"/>
                </a:solidFill>
              </a:rPr>
              <a:t>Jiří </a:t>
            </a:r>
            <a:r>
              <a:rPr lang="cs-CZ" sz="1600" dirty="0">
                <a:solidFill>
                  <a:srgbClr val="878787"/>
                </a:solidFill>
              </a:rPr>
              <a:t>Švestka – </a:t>
            </a:r>
            <a:r>
              <a:rPr lang="cs-CZ" sz="1600" dirty="0" smtClean="0">
                <a:solidFill>
                  <a:srgbClr val="878787"/>
                </a:solidFill>
              </a:rPr>
              <a:t>Tomáš </a:t>
            </a:r>
            <a:r>
              <a:rPr lang="cs-CZ" sz="1600" dirty="0">
                <a:solidFill>
                  <a:srgbClr val="878787"/>
                </a:solidFill>
              </a:rPr>
              <a:t>Vlček (</a:t>
            </a:r>
            <a:r>
              <a:rPr lang="cs-CZ" sz="1600" dirty="0" err="1">
                <a:solidFill>
                  <a:srgbClr val="878787"/>
                </a:solidFill>
              </a:rPr>
              <a:t>eds</a:t>
            </a:r>
            <a:r>
              <a:rPr lang="cs-CZ" sz="1600" dirty="0">
                <a:solidFill>
                  <a:srgbClr val="878787"/>
                </a:solidFill>
              </a:rPr>
              <a:t>.), </a:t>
            </a:r>
            <a:r>
              <a:rPr lang="cs-CZ" sz="1600" dirty="0" smtClean="0">
                <a:solidFill>
                  <a:srgbClr val="878787"/>
                </a:solidFill>
              </a:rPr>
              <a:t>Český </a:t>
            </a:r>
            <a:r>
              <a:rPr lang="cs-CZ" sz="1600" dirty="0">
                <a:solidFill>
                  <a:srgbClr val="878787"/>
                </a:solidFill>
              </a:rPr>
              <a:t>kubismus 1909–</a:t>
            </a:r>
            <a:r>
              <a:rPr lang="cs-CZ" sz="1600" i="1" dirty="0">
                <a:solidFill>
                  <a:srgbClr val="878787"/>
                </a:solidFill>
              </a:rPr>
              <a:t>1925</a:t>
            </a:r>
            <a:r>
              <a:rPr lang="cs-CZ" sz="1600" i="1" dirty="0" smtClean="0">
                <a:solidFill>
                  <a:srgbClr val="878787"/>
                </a:solidFill>
              </a:rPr>
              <a:t>: malířství</a:t>
            </a:r>
            <a:r>
              <a:rPr lang="cs-CZ" sz="1600" i="1" dirty="0">
                <a:solidFill>
                  <a:srgbClr val="878787"/>
                </a:solidFill>
              </a:rPr>
              <a:t>, sochařství, architektura, design </a:t>
            </a:r>
            <a:r>
              <a:rPr lang="cs-CZ" sz="1600" dirty="0">
                <a:solidFill>
                  <a:srgbClr val="878787"/>
                </a:solidFill>
              </a:rPr>
              <a:t>(kat. </a:t>
            </a:r>
            <a:r>
              <a:rPr lang="cs-CZ" sz="1600" dirty="0" err="1">
                <a:solidFill>
                  <a:srgbClr val="878787"/>
                </a:solidFill>
              </a:rPr>
              <a:t>vyst</a:t>
            </a:r>
            <a:r>
              <a:rPr lang="cs-CZ" sz="1600" dirty="0">
                <a:solidFill>
                  <a:srgbClr val="878787"/>
                </a:solidFill>
              </a:rPr>
              <a:t>.), </a:t>
            </a:r>
            <a:r>
              <a:rPr lang="cs-CZ" sz="1600" dirty="0" err="1" smtClean="0">
                <a:solidFill>
                  <a:srgbClr val="878787"/>
                </a:solidFill>
              </a:rPr>
              <a:t>Kunstverein</a:t>
            </a:r>
            <a:r>
              <a:rPr lang="cs-CZ" sz="1600" dirty="0" smtClean="0">
                <a:solidFill>
                  <a:srgbClr val="878787"/>
                </a:solidFill>
              </a:rPr>
              <a:t> </a:t>
            </a:r>
            <a:r>
              <a:rPr lang="pl-PL" sz="1600" dirty="0" smtClean="0">
                <a:solidFill>
                  <a:srgbClr val="878787"/>
                </a:solidFill>
              </a:rPr>
              <a:t>Düsseldorf </a:t>
            </a:r>
            <a:r>
              <a:rPr lang="pl-PL" sz="1600" dirty="0">
                <a:solidFill>
                  <a:srgbClr val="878787"/>
                </a:solidFill>
              </a:rPr>
              <a:t>– </a:t>
            </a:r>
            <a:r>
              <a:rPr lang="pl-PL" sz="1600" dirty="0" smtClean="0">
                <a:solidFill>
                  <a:srgbClr val="878787"/>
                </a:solidFill>
              </a:rPr>
              <a:t>Národni </a:t>
            </a:r>
            <a:r>
              <a:rPr lang="pl-PL" sz="1600" dirty="0">
                <a:solidFill>
                  <a:srgbClr val="878787"/>
                </a:solidFill>
              </a:rPr>
              <a:t>galerie v Praze 1991.</a:t>
            </a:r>
            <a:endParaRPr lang="cs-CZ" sz="1600" dirty="0"/>
          </a:p>
        </p:txBody>
      </p:sp>
      <p:pic>
        <p:nvPicPr>
          <p:cNvPr id="52226" name="Picture 2" descr="Kubistický stolek - Pražské umělecké dílny / Estarozitnosti.cz -  internetová aukční síň"/>
          <p:cNvPicPr>
            <a:picLocks noChangeAspect="1" noChangeArrowheads="1"/>
          </p:cNvPicPr>
          <p:nvPr/>
        </p:nvPicPr>
        <p:blipFill rotWithShape="1">
          <a:blip r:embed="rId2">
            <a:extLst>
              <a:ext uri="{28A0092B-C50C-407E-A947-70E740481C1C}">
                <a14:useLocalDpi xmlns:a14="http://schemas.microsoft.com/office/drawing/2010/main" val="0"/>
              </a:ext>
            </a:extLst>
          </a:blip>
          <a:srcRect l="1" t="56378" r="843"/>
          <a:stretch/>
        </p:blipFill>
        <p:spPr bwMode="auto">
          <a:xfrm>
            <a:off x="195888" y="3598678"/>
            <a:ext cx="6345977" cy="2566625"/>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OBYČEJNÁ ŽIDLE, NEBO VZÁCNÝ EXPONÁ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3284984"/>
            <a:ext cx="2232248" cy="3324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796598"/>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1463</TotalTime>
  <Words>543</Words>
  <Application>Microsoft Office PowerPoint</Application>
  <PresentationFormat>Předvádění na obrazovce (4:3)</PresentationFormat>
  <Paragraphs>82</Paragraphs>
  <Slides>42</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42</vt:i4>
      </vt:variant>
    </vt:vector>
  </HeadingPairs>
  <TitlesOfParts>
    <vt:vector size="46" baseType="lpstr">
      <vt:lpstr>Arial</vt:lpstr>
      <vt:lpstr>Calibri</vt:lpstr>
      <vt:lpstr>Times New Roman</vt:lpstr>
      <vt:lpstr>Motiv systému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Hubatová - Vacková Lada</dc:creator>
  <cp:lastModifiedBy>Lada Hubatová-Vacková</cp:lastModifiedBy>
  <cp:revision>105</cp:revision>
  <dcterms:created xsi:type="dcterms:W3CDTF">2012-12-12T13:05:19Z</dcterms:created>
  <dcterms:modified xsi:type="dcterms:W3CDTF">2022-01-18T10:28:45Z</dcterms:modified>
</cp:coreProperties>
</file>