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76" r:id="rId3"/>
    <p:sldId id="281" r:id="rId4"/>
    <p:sldId id="277" r:id="rId5"/>
    <p:sldId id="278"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81"/>
  </p:normalViewPr>
  <p:slideViewPr>
    <p:cSldViewPr snapToGrid="0" snapToObjects="1">
      <p:cViewPr varScale="1">
        <p:scale>
          <a:sx n="116" d="100"/>
          <a:sy n="116" d="100"/>
        </p:scale>
        <p:origin x="4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4T12:53:16.557"/>
    </inkml:context>
    <inkml:brush xml:id="br0">
      <inkml:brushProperty name="width" value="0.1" units="cm"/>
      <inkml:brushProperty name="height" value="0.1" units="cm"/>
      <inkml:brushProperty name="color" value="#E71224"/>
    </inkml:brush>
  </inkml:definitions>
  <inkml:trace contextRef="#ctx0" brushRef="#br0">0 0 24575,'11'0'0,"-1"0"0,0 0 0,0 0 0,6 0 0,-4 0 0,9 0 0,-4 0 0,6 0 0,-6 0 0,11 0 0,-15 0 0,15 0 0,-11 0 0,5 0 0,1 0 0,0 0 0,-6 0 0,4 0 0,-4 0 0,0 0 0,4 0 0,-3 0 0,4 0 0,1 0 0,0 0 0,-6 0 0,4 0 0,-4 0 0,6 0 0,-1 0 0,1 0 0,0 0 0,-1 0 0,1 0 0,-1 0 0,1 0 0,0 0 0,-1 0 0,1 0 0,0 0 0,-1 0 0,7 0 0,-4 0 0,4 0 0,-7 0 0,1 0 0,0 0 0,-1 0 0,1 0 0,0 0 0,-1 0 0,1 0 0,-1 0 0,1 0 0,-6 0 0,4 0 0,1 0 0,2 0 0,3 0 0,-10 0 0,4 0 0,-9 0 0,4 0 0,0 0 0,-5 0 0,5 0 0,0 0 0,-5 0 0,5 0 0,-6 0 0,0 0 0,1 0 0,-1 0 0,6 0 0,-5 0 0,5 0 0,-6 0 0,1 0 0,-1 0 0,0 0 0,5 5 0,-4-4 0,4 3 0,-5-4 0,0 0 0,1 0 0,-1 0 0,0 0 0,0 0 0,-4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4T12:53:22.762"/>
    </inkml:context>
    <inkml:brush xml:id="br0">
      <inkml:brushProperty name="width" value="0.1" units="cm"/>
      <inkml:brushProperty name="height" value="0.1" units="cm"/>
      <inkml:brushProperty name="color" value="#E71224"/>
    </inkml:brush>
  </inkml:definitions>
  <inkml:trace contextRef="#ctx0" brushRef="#br0">1 1 24575,'0'10'0,"0"0"0,0 1 0,0-1 0,0 0 0,0 0 0,0 1 0,0-1 0,0 0 0,0 0 0,0 0 0,0 1 0,0-1 0,0 0 0,0 0 0,0 1 0,0-1 0,0 0 0,0 0 0,0 1 0,0-1 0,0 0 0,0 0 0,0 1 0,0-1 0,0 0 0,0 0 0,5 6 0,-4-4 0,4 3 0,-5-4 0,0-1 0,0 6 0,5-5 0,-4 5 0,3-6 0,-4 0 0,5 6 0,-3-4 0,3 3 0,-5-4 0,0-1 0,4 0 0,-3 0 0,4 1 0,-5-1 0,0 5 0,0-4 0,4 4 0,-3-5 0,4 0 0,-5 0 0,0 1 0,0-1 0,0 0 0,0 0 0,0 1 0,0-1 0,0 0 0,0 0 0,0 1 0,5-1 0,-4 0 0,3 0 0,-4 0 0,0 1 0,0-1 0,0 0 0,0 0 0,0 1 0,0-1 0,0 0 0,0 0 0,0-9 0,0 3 0,0-9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4T12:53:25.542"/>
    </inkml:context>
    <inkml:brush xml:id="br0">
      <inkml:brushProperty name="width" value="0.1" units="cm"/>
      <inkml:brushProperty name="height" value="0.1" units="cm"/>
      <inkml:brushProperty name="color" value="#E71224"/>
    </inkml:brush>
  </inkml:definitions>
  <inkml:trace contextRef="#ctx0" brushRef="#br0">1 1 24575,'0'17'0,"0"4"0,0-9 0,0 9 0,0-9 0,0 9 0,0-9 0,0 9 0,0-4 0,0 0 0,0 4 0,0-3 0,0-1 0,0 4 0,0-4 0,0 0 0,0 4 0,0-9 0,0 9 0,0-9 0,0 9 0,0-9 0,0 4 0,0-1 0,0-3 0,0 4 0,0-6 0,0 0 0,0 0 0,5 6 0,-4-4 0,4 3 0,-5 1 0,0-4 0,0 4 0,0-6 0,0 0 0,0 6 0,0-5 0,0 5 0,0-6 0,0 1 0,0-1 0,0 0 0,0 0 0,0 0 0,0 1 0,0-1 0,0 5 0,0-4 0,0 4 0,0-5 0,5-4 0,-4-2 0,3-4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4T12:53:28.687"/>
    </inkml:context>
    <inkml:brush xml:id="br0">
      <inkml:brushProperty name="width" value="0.1" units="cm"/>
      <inkml:brushProperty name="height" value="0.1" units="cm"/>
      <inkml:brushProperty name="color" value="#E71224"/>
    </inkml:brush>
  </inkml:definitions>
  <inkml:trace contextRef="#ctx0" brushRef="#br0">1601 0 24575,'-10'0'0,"-1"0"0,-5 0 0,5 0 0,-11 0 0,11 0 0,-11 0 0,10 0 0,-9 0 0,9 0 0,-4 0 0,0 0 0,5 0 0,-5 0 0,5 5 0,-5-4 0,5 8 0,-5-8 0,5 4 0,1-5 0,-6 0 0,4 0 0,-4 4 0,6-3 0,0 4 0,-6-5 0,4 0 0,-4 0 0,6 0 0,-1 4 0,1-2 0,0 2 0,-1-4 0,1 0 0,-1 0 0,1 0 0,0 0 0,-1 0 0,1 5 0,-1-4 0,1 3 0,-6-4 0,4 0 0,-4 0 0,6 0 0,0 0 0,-1 0 0,1 0 0,0 0 0,-1 0 0,1 0 0,-1 0 0,1 0 0,0 0 0,-1 0 0,1 0 0,-1 0 0,1 0 0,0 0 0,-1 0 0,-5 0 0,5 0 0,-5 0 0,5 0 0,1 0 0,0 0 0,-1 0 0,-5 0 0,5 0 0,-5 0 0,5 0 0,1 0 0,-1 0 0,1 0 0,0 0 0,-1 0 0,1 0 0,0 0 0,-1 0 0,-5 0 0,4-4 0,-3 3 0,4-4 0,1 5 0,-1 0 0,1 0 0,0 0 0,-1 0 0,1 0 0,-6 0 0,4 0 0,-8 0 0,8 0 0,-3 0 0,-1 0 0,4 0 0,-3 0 0,-1 0 0,4 0 0,-10 0 0,11 0 0,-5 0 0,5 0 0,-4 0 0,3 0 0,-4 0 0,0 0 0,-1-5 0,-1 4 0,3-4 0,-1 5 0,4 0 0,-4 0 0,0 0 0,4 0 0,-4 0 0,6 0 0,0-5 0,-1 4 0,1-4 0,-1 5 0,1 0 0,0 0 0,-1 0 0,1 0 0,0 0 0,-1 0 0,5 0 0,2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10/6/21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10/6/21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10/6/21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10/6/21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10/6/21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10/6/21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customXml" Target="../ink/ink2.xm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customXml" Target="../ink/ink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FC14F2-6D62-C44B-BC94-7C741E73BBFE}"/>
              </a:ext>
            </a:extLst>
          </p:cNvPr>
          <p:cNvSpPr>
            <a:spLocks noGrp="1"/>
          </p:cNvSpPr>
          <p:nvPr>
            <p:ph type="ctrTitle"/>
          </p:nvPr>
        </p:nvSpPr>
        <p:spPr>
          <a:xfrm>
            <a:off x="1304103" y="1318591"/>
            <a:ext cx="5800929" cy="4220820"/>
          </a:xfrm>
        </p:spPr>
        <p:txBody>
          <a:bodyPr anchor="ctr">
            <a:normAutofit/>
          </a:bodyPr>
          <a:lstStyle/>
          <a:p>
            <a:pPr algn="r">
              <a:lnSpc>
                <a:spcPct val="90000"/>
              </a:lnSpc>
            </a:pPr>
            <a:r>
              <a:rPr lang="cs-CZ" sz="4600" b="1">
                <a:solidFill>
                  <a:schemeClr val="tx2">
                    <a:lumMod val="75000"/>
                  </a:schemeClr>
                </a:solidFill>
                <a:latin typeface="Times New Roman" panose="02020603050405020304" pitchFamily="18" charset="0"/>
                <a:cs typeface="Times New Roman" panose="02020603050405020304" pitchFamily="18" charset="0"/>
              </a:rPr>
              <a:t>Úvod do metodologie historického výzkumu</a:t>
            </a:r>
            <a:br>
              <a:rPr lang="cs-CZ" sz="4600" b="1">
                <a:solidFill>
                  <a:schemeClr val="tx2">
                    <a:lumMod val="75000"/>
                  </a:schemeClr>
                </a:solidFill>
                <a:latin typeface="Times New Roman" panose="02020603050405020304" pitchFamily="18" charset="0"/>
                <a:cs typeface="Times New Roman" panose="02020603050405020304" pitchFamily="18" charset="0"/>
              </a:rPr>
            </a:br>
            <a:br>
              <a:rPr lang="cs-CZ" sz="4600" b="1">
                <a:solidFill>
                  <a:schemeClr val="tx2">
                    <a:lumMod val="75000"/>
                  </a:schemeClr>
                </a:solidFill>
                <a:latin typeface="Times New Roman" panose="02020603050405020304" pitchFamily="18" charset="0"/>
                <a:cs typeface="Times New Roman" panose="02020603050405020304" pitchFamily="18" charset="0"/>
              </a:rPr>
            </a:br>
            <a:r>
              <a:rPr lang="cs-CZ" sz="4600" b="1">
                <a:solidFill>
                  <a:schemeClr val="tx2">
                    <a:lumMod val="75000"/>
                  </a:schemeClr>
                </a:solidFill>
                <a:latin typeface="Times New Roman" panose="02020603050405020304" pitchFamily="18" charset="0"/>
                <a:cs typeface="Times New Roman" panose="02020603050405020304" pitchFamily="18" charset="0"/>
              </a:rPr>
              <a:t>FAVBPa100</a:t>
            </a:r>
          </a:p>
        </p:txBody>
      </p:sp>
      <p:sp>
        <p:nvSpPr>
          <p:cNvPr id="3" name="Podnadpis 2">
            <a:extLst>
              <a:ext uri="{FF2B5EF4-FFF2-40B4-BE49-F238E27FC236}">
                <a16:creationId xmlns:a16="http://schemas.microsoft.com/office/drawing/2014/main" id="{79F42531-AF0A-2D4D-93BE-E4F8ADE79562}"/>
              </a:ext>
            </a:extLst>
          </p:cNvPr>
          <p:cNvSpPr>
            <a:spLocks noGrp="1"/>
          </p:cNvSpPr>
          <p:nvPr>
            <p:ph type="subTitle" idx="1"/>
          </p:nvPr>
        </p:nvSpPr>
        <p:spPr>
          <a:xfrm>
            <a:off x="7855048" y="1871831"/>
            <a:ext cx="3084569" cy="3199806"/>
          </a:xfrm>
        </p:spPr>
        <p:txBody>
          <a:bodyPr anchor="ctr">
            <a:normAutofit/>
          </a:bodyPr>
          <a:lstStyle/>
          <a:p>
            <a:endParaRPr lang="cs-CZ" dirty="0">
              <a:solidFill>
                <a:schemeClr val="tx2">
                  <a:lumMod val="75000"/>
                </a:schemeClr>
              </a:solidFill>
              <a:latin typeface="Times New Roman" panose="02020603050405020304" pitchFamily="18" charset="0"/>
              <a:cs typeface="Times New Roman" panose="02020603050405020304" pitchFamily="18" charset="0"/>
            </a:endParaRPr>
          </a:p>
          <a:p>
            <a:r>
              <a:rPr lang="cs-CZ" dirty="0">
                <a:solidFill>
                  <a:schemeClr val="tx2">
                    <a:lumMod val="75000"/>
                  </a:schemeClr>
                </a:solidFill>
                <a:latin typeface="Times New Roman" panose="02020603050405020304" pitchFamily="18" charset="0"/>
                <a:cs typeface="Times New Roman" panose="02020603050405020304" pitchFamily="18" charset="0"/>
              </a:rPr>
              <a:t>Mgr. Šárka </a:t>
            </a:r>
            <a:r>
              <a:rPr lang="cs-CZ" dirty="0" err="1">
                <a:solidFill>
                  <a:schemeClr val="tx2">
                    <a:lumMod val="75000"/>
                  </a:schemeClr>
                </a:solidFill>
                <a:latin typeface="Times New Roman" panose="02020603050405020304" pitchFamily="18" charset="0"/>
                <a:cs typeface="Times New Roman" panose="02020603050405020304" pitchFamily="18" charset="0"/>
              </a:rPr>
              <a:t>Gmiterková</a:t>
            </a:r>
            <a:r>
              <a:rPr lang="cs-CZ" dirty="0">
                <a:solidFill>
                  <a:schemeClr val="tx2">
                    <a:lumMod val="75000"/>
                  </a:schemeClr>
                </a:solidFill>
                <a:latin typeface="Times New Roman" panose="02020603050405020304" pitchFamily="18" charset="0"/>
                <a:cs typeface="Times New Roman" panose="02020603050405020304" pitchFamily="18" charset="0"/>
              </a:rPr>
              <a:t>, Ph.D. </a:t>
            </a:r>
          </a:p>
          <a:p>
            <a:r>
              <a:rPr lang="cs-CZ" dirty="0">
                <a:solidFill>
                  <a:schemeClr val="tx2">
                    <a:lumMod val="75000"/>
                  </a:schemeClr>
                </a:solidFill>
                <a:latin typeface="Times New Roman" panose="02020603050405020304" pitchFamily="18" charset="0"/>
                <a:cs typeface="Times New Roman" panose="02020603050405020304" pitchFamily="18" charset="0"/>
              </a:rPr>
              <a:t>10. 10. 2019</a:t>
            </a:r>
          </a:p>
        </p:txBody>
      </p:sp>
    </p:spTree>
    <p:extLst>
      <p:ext uri="{BB962C8B-B14F-4D97-AF65-F5344CB8AC3E}">
        <p14:creationId xmlns:p14="http://schemas.microsoft.com/office/powerpoint/2010/main" val="2021179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snímek obrazovky&#10;&#10;Popis byl vytvořen automaticky">
            <a:extLst>
              <a:ext uri="{FF2B5EF4-FFF2-40B4-BE49-F238E27FC236}">
                <a16:creationId xmlns:a16="http://schemas.microsoft.com/office/drawing/2014/main" id="{0A0A7BA2-CE8F-FC4A-B721-C54833069561}"/>
              </a:ext>
            </a:extLst>
          </p:cNvPr>
          <p:cNvPicPr>
            <a:picLocks noChangeAspect="1"/>
          </p:cNvPicPr>
          <p:nvPr/>
        </p:nvPicPr>
        <p:blipFill>
          <a:blip r:embed="rId2"/>
          <a:stretch>
            <a:fillRect/>
          </a:stretch>
        </p:blipFill>
        <p:spPr>
          <a:xfrm>
            <a:off x="468127" y="0"/>
            <a:ext cx="7061385" cy="4045655"/>
          </a:xfrm>
          <a:prstGeom prst="rect">
            <a:avLst/>
          </a:prstGeom>
        </p:spPr>
      </p:pic>
      <p:pic>
        <p:nvPicPr>
          <p:cNvPr id="5" name="Obrázek 4" descr="Obsah obrázku snímek obrazovky&#10;&#10;Popis byl vytvořen automaticky">
            <a:extLst>
              <a:ext uri="{FF2B5EF4-FFF2-40B4-BE49-F238E27FC236}">
                <a16:creationId xmlns:a16="http://schemas.microsoft.com/office/drawing/2014/main" id="{C3A10611-D8F6-914B-9FCB-FA0E8AA2E5D8}"/>
              </a:ext>
            </a:extLst>
          </p:cNvPr>
          <p:cNvPicPr>
            <a:picLocks noChangeAspect="1"/>
          </p:cNvPicPr>
          <p:nvPr/>
        </p:nvPicPr>
        <p:blipFill rotWithShape="1">
          <a:blip r:embed="rId3"/>
          <a:srcRect r="18086"/>
          <a:stretch/>
        </p:blipFill>
        <p:spPr>
          <a:xfrm>
            <a:off x="5386387" y="3097542"/>
            <a:ext cx="6800850" cy="3612737"/>
          </a:xfrm>
          <a:prstGeom prst="rect">
            <a:avLst/>
          </a:prstGeom>
        </p:spPr>
      </p:pic>
    </p:spTree>
    <p:extLst>
      <p:ext uri="{BB962C8B-B14F-4D97-AF65-F5344CB8AC3E}">
        <p14:creationId xmlns:p14="http://schemas.microsoft.com/office/powerpoint/2010/main" val="709044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osoba, žena, lidé, dívka&#10;&#10;Popis byl vytvořen automaticky">
            <a:extLst>
              <a:ext uri="{FF2B5EF4-FFF2-40B4-BE49-F238E27FC236}">
                <a16:creationId xmlns:a16="http://schemas.microsoft.com/office/drawing/2014/main" id="{208F2960-5845-E24E-8653-2C4C796551AF}"/>
              </a:ext>
            </a:extLst>
          </p:cNvPr>
          <p:cNvPicPr>
            <a:picLocks noChangeAspect="1"/>
          </p:cNvPicPr>
          <p:nvPr/>
        </p:nvPicPr>
        <p:blipFill rotWithShape="1">
          <a:blip r:embed="rId2"/>
          <a:srcRect r="3349" b="2"/>
          <a:stretch/>
        </p:blipFill>
        <p:spPr>
          <a:xfrm>
            <a:off x="2267478" y="10"/>
            <a:ext cx="9924522" cy="6854028"/>
          </a:xfrm>
          <a:prstGeom prst="rect">
            <a:avLst/>
          </a:prstGeom>
        </p:spPr>
      </p:pic>
      <mc:AlternateContent xmlns:mc="http://schemas.openxmlformats.org/markup-compatibility/2006" xmlns:p14="http://schemas.microsoft.com/office/powerpoint/2010/main">
        <mc:Choice Requires="p14">
          <p:contentPart p14:bwMode="auto" r:id="rId3">
            <p14:nvContentPartPr>
              <p14:cNvPr id="27" name="Rukopis 26">
                <a:extLst>
                  <a:ext uri="{FF2B5EF4-FFF2-40B4-BE49-F238E27FC236}">
                    <a16:creationId xmlns:a16="http://schemas.microsoft.com/office/drawing/2014/main" id="{0ECEA7CB-CF5D-2D40-9A8D-7E2CB428152B}"/>
                  </a:ext>
                </a:extLst>
              </p14:cNvPr>
              <p14:cNvContentPartPr/>
              <p14:nvPr/>
            </p14:nvContentPartPr>
            <p14:xfrm>
              <a:off x="8799142" y="6248317"/>
              <a:ext cx="590040" cy="3960"/>
            </p14:xfrm>
          </p:contentPart>
        </mc:Choice>
        <mc:Fallback xmlns="">
          <p:pic>
            <p:nvPicPr>
              <p:cNvPr id="27" name="Rukopis 26">
                <a:extLst>
                  <a:ext uri="{FF2B5EF4-FFF2-40B4-BE49-F238E27FC236}">
                    <a16:creationId xmlns:a16="http://schemas.microsoft.com/office/drawing/2014/main" id="{0ECEA7CB-CF5D-2D40-9A8D-7E2CB428152B}"/>
                  </a:ext>
                </a:extLst>
              </p:cNvPr>
              <p:cNvPicPr/>
              <p:nvPr/>
            </p:nvPicPr>
            <p:blipFill>
              <a:blip r:embed="rId4"/>
              <a:stretch>
                <a:fillRect/>
              </a:stretch>
            </p:blipFill>
            <p:spPr>
              <a:xfrm>
                <a:off x="8781142" y="6230317"/>
                <a:ext cx="625680" cy="39600"/>
              </a:xfrm>
              <a:prstGeom prst="rect">
                <a:avLst/>
              </a:prstGeom>
            </p:spPr>
          </p:pic>
        </mc:Fallback>
      </mc:AlternateContent>
      <p:grpSp>
        <p:nvGrpSpPr>
          <p:cNvPr id="31" name="Skupina 30">
            <a:extLst>
              <a:ext uri="{FF2B5EF4-FFF2-40B4-BE49-F238E27FC236}">
                <a16:creationId xmlns:a16="http://schemas.microsoft.com/office/drawing/2014/main" id="{DAF5ED10-8BC7-C84A-994E-CA30640191AB}"/>
              </a:ext>
            </a:extLst>
          </p:cNvPr>
          <p:cNvGrpSpPr/>
          <p:nvPr/>
        </p:nvGrpSpPr>
        <p:grpSpPr>
          <a:xfrm>
            <a:off x="8777902" y="5953477"/>
            <a:ext cx="641520" cy="313920"/>
            <a:chOff x="8777902" y="5953477"/>
            <a:chExt cx="641520" cy="313920"/>
          </a:xfrm>
        </p:grpSpPr>
        <mc:AlternateContent xmlns:mc="http://schemas.openxmlformats.org/markup-compatibility/2006" xmlns:p14="http://schemas.microsoft.com/office/powerpoint/2010/main">
          <mc:Choice Requires="p14">
            <p:contentPart p14:bwMode="auto" r:id="rId5">
              <p14:nvContentPartPr>
                <p14:cNvPr id="28" name="Rukopis 27">
                  <a:extLst>
                    <a:ext uri="{FF2B5EF4-FFF2-40B4-BE49-F238E27FC236}">
                      <a16:creationId xmlns:a16="http://schemas.microsoft.com/office/drawing/2014/main" id="{B2A47A98-A96D-E34C-9B1E-ED59717183C1}"/>
                    </a:ext>
                  </a:extLst>
                </p14:cNvPr>
                <p14:cNvContentPartPr/>
                <p14:nvPr/>
              </p14:nvContentPartPr>
              <p14:xfrm>
                <a:off x="9396022" y="5953477"/>
                <a:ext cx="23400" cy="288000"/>
              </p14:xfrm>
            </p:contentPart>
          </mc:Choice>
          <mc:Fallback xmlns="">
            <p:pic>
              <p:nvPicPr>
                <p:cNvPr id="28" name="Rukopis 27">
                  <a:extLst>
                    <a:ext uri="{FF2B5EF4-FFF2-40B4-BE49-F238E27FC236}">
                      <a16:creationId xmlns:a16="http://schemas.microsoft.com/office/drawing/2014/main" id="{B2A47A98-A96D-E34C-9B1E-ED59717183C1}"/>
                    </a:ext>
                  </a:extLst>
                </p:cNvPr>
                <p:cNvPicPr/>
                <p:nvPr/>
              </p:nvPicPr>
              <p:blipFill>
                <a:blip r:embed="rId6"/>
                <a:stretch>
                  <a:fillRect/>
                </a:stretch>
              </p:blipFill>
              <p:spPr>
                <a:xfrm>
                  <a:off x="9378382" y="5935837"/>
                  <a:ext cx="5904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 name="Rukopis 28">
                  <a:extLst>
                    <a:ext uri="{FF2B5EF4-FFF2-40B4-BE49-F238E27FC236}">
                      <a16:creationId xmlns:a16="http://schemas.microsoft.com/office/drawing/2014/main" id="{EB05A6E9-9A6E-8045-9806-56DC1FA4EF98}"/>
                    </a:ext>
                  </a:extLst>
                </p14:cNvPr>
                <p14:cNvContentPartPr/>
                <p14:nvPr/>
              </p14:nvContentPartPr>
              <p14:xfrm>
                <a:off x="8777902" y="5992357"/>
                <a:ext cx="8280" cy="275040"/>
              </p14:xfrm>
            </p:contentPart>
          </mc:Choice>
          <mc:Fallback xmlns="">
            <p:pic>
              <p:nvPicPr>
                <p:cNvPr id="29" name="Rukopis 28">
                  <a:extLst>
                    <a:ext uri="{FF2B5EF4-FFF2-40B4-BE49-F238E27FC236}">
                      <a16:creationId xmlns:a16="http://schemas.microsoft.com/office/drawing/2014/main" id="{EB05A6E9-9A6E-8045-9806-56DC1FA4EF98}"/>
                    </a:ext>
                  </a:extLst>
                </p:cNvPr>
                <p:cNvPicPr/>
                <p:nvPr/>
              </p:nvPicPr>
              <p:blipFill>
                <a:blip r:embed="rId8"/>
                <a:stretch>
                  <a:fillRect/>
                </a:stretch>
              </p:blipFill>
              <p:spPr>
                <a:xfrm>
                  <a:off x="8760262" y="5974717"/>
                  <a:ext cx="4392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 name="Rukopis 29">
                  <a:extLst>
                    <a:ext uri="{FF2B5EF4-FFF2-40B4-BE49-F238E27FC236}">
                      <a16:creationId xmlns:a16="http://schemas.microsoft.com/office/drawing/2014/main" id="{32F68209-AEDC-DD41-ACD3-A20124539EDE}"/>
                    </a:ext>
                  </a:extLst>
                </p14:cNvPr>
                <p14:cNvContentPartPr/>
                <p14:nvPr/>
              </p14:nvContentPartPr>
              <p14:xfrm>
                <a:off x="8783302" y="5962837"/>
                <a:ext cx="576360" cy="18720"/>
              </p14:xfrm>
            </p:contentPart>
          </mc:Choice>
          <mc:Fallback xmlns="">
            <p:pic>
              <p:nvPicPr>
                <p:cNvPr id="30" name="Rukopis 29">
                  <a:extLst>
                    <a:ext uri="{FF2B5EF4-FFF2-40B4-BE49-F238E27FC236}">
                      <a16:creationId xmlns:a16="http://schemas.microsoft.com/office/drawing/2014/main" id="{32F68209-AEDC-DD41-ACD3-A20124539EDE}"/>
                    </a:ext>
                  </a:extLst>
                </p:cNvPr>
                <p:cNvPicPr/>
                <p:nvPr/>
              </p:nvPicPr>
              <p:blipFill>
                <a:blip r:embed="rId10"/>
                <a:stretch>
                  <a:fillRect/>
                </a:stretch>
              </p:blipFill>
              <p:spPr>
                <a:xfrm>
                  <a:off x="8765662" y="5944837"/>
                  <a:ext cx="612000" cy="54360"/>
                </a:xfrm>
                <a:prstGeom prst="rect">
                  <a:avLst/>
                </a:prstGeom>
              </p:spPr>
            </p:pic>
          </mc:Fallback>
        </mc:AlternateContent>
      </p:grpSp>
    </p:spTree>
    <p:extLst>
      <p:ext uri="{BB962C8B-B14F-4D97-AF65-F5344CB8AC3E}">
        <p14:creationId xmlns:p14="http://schemas.microsoft.com/office/powerpoint/2010/main" val="236083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B15EDDD-A237-5B43-8D88-65E2544E7D9B}"/>
              </a:ext>
            </a:extLst>
          </p:cNvPr>
          <p:cNvSpPr>
            <a:spLocks noGrp="1"/>
          </p:cNvSpPr>
          <p:nvPr>
            <p:ph type="title"/>
          </p:nvPr>
        </p:nvSpPr>
        <p:spPr>
          <a:xfrm>
            <a:off x="687389" y="942108"/>
            <a:ext cx="3615180" cy="4969113"/>
          </a:xfrm>
        </p:spPr>
        <p:txBody>
          <a:bodyPr anchor="ctr">
            <a:normAutofit/>
          </a:bodyPr>
          <a:lstStyle/>
          <a:p>
            <a:r>
              <a:rPr lang="cs-CZ" b="1" dirty="0">
                <a:solidFill>
                  <a:schemeClr val="tx2">
                    <a:lumMod val="75000"/>
                  </a:schemeClr>
                </a:solidFill>
                <a:latin typeface="Times New Roman" panose="02020603050405020304" pitchFamily="18" charset="0"/>
                <a:cs typeface="Times New Roman" panose="02020603050405020304" pitchFamily="18" charset="0"/>
              </a:rPr>
              <a:t>V případě (nejen) webových zdrojů</a:t>
            </a: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Zástupný obsah 2">
            <a:extLst>
              <a:ext uri="{FF2B5EF4-FFF2-40B4-BE49-F238E27FC236}">
                <a16:creationId xmlns:a16="http://schemas.microsoft.com/office/drawing/2014/main" id="{67FFD81D-C2A8-C747-AD32-EC129AA15F51}"/>
              </a:ext>
            </a:extLst>
          </p:cNvPr>
          <p:cNvSpPr>
            <a:spLocks noGrp="1"/>
          </p:cNvSpPr>
          <p:nvPr>
            <p:ph idx="1"/>
          </p:nvPr>
        </p:nvSpPr>
        <p:spPr>
          <a:xfrm>
            <a:off x="5049062" y="942108"/>
            <a:ext cx="6455549" cy="4969114"/>
          </a:xfrm>
        </p:spPr>
        <p:txBody>
          <a:bodyPr anchor="ctr">
            <a:normAutofit/>
          </a:bodyPr>
          <a:lstStyle/>
          <a:p>
            <a:pPr>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Vždy dohledávat autora příspěvku/článku a datum publikování</a:t>
            </a:r>
          </a:p>
          <a:p>
            <a:pPr>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Formální pravidla FAV nenabízejí pevný rámec pro citaci webových zdrojů typu komentářů na sociálních sítích, komunitních webech, diskuzních fór či platforem pro sdílení fotografií či krátkých videí. Forma bibliografického zápisu zdroje tedy bude vždy upravena s ohledem na dané téma, ale musí být v souladu s duchem katedrové formální úpravy.</a:t>
            </a:r>
          </a:p>
          <a:p>
            <a:pPr>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Pokud je autor známý pouze pod šifrou, lze ji ponechat.</a:t>
            </a:r>
          </a:p>
          <a:p>
            <a:pPr>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V případě starších tištěných textů případně konzultovat rozličné slovníky novinářských šifer.</a:t>
            </a:r>
          </a:p>
          <a:p>
            <a:pPr lvl="1">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Například: VOPRAVIL, Jaroslav Stanislav. Slovník pseudonymů v české a slovenské literatuře: (anagramů, kryptonymů, značek, jmen původních, přijatých, dvojitých, polatinštělých atd.). Praha: SNP, 1973.  </a:t>
            </a:r>
          </a:p>
        </p:txBody>
      </p:sp>
    </p:spTree>
    <p:extLst>
      <p:ext uri="{BB962C8B-B14F-4D97-AF65-F5344CB8AC3E}">
        <p14:creationId xmlns:p14="http://schemas.microsoft.com/office/powerpoint/2010/main" val="118854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2FB535-5993-FC41-9E84-A4BC54003CCA}"/>
              </a:ext>
            </a:extLst>
          </p:cNvPr>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Test</a:t>
            </a:r>
          </a:p>
        </p:txBody>
      </p:sp>
      <p:sp>
        <p:nvSpPr>
          <p:cNvPr id="3" name="Zástupný obsah 2">
            <a:extLst>
              <a:ext uri="{FF2B5EF4-FFF2-40B4-BE49-F238E27FC236}">
                <a16:creationId xmlns:a16="http://schemas.microsoft.com/office/drawing/2014/main" id="{C0882AA8-27C3-6646-A69E-791F4909736D}"/>
              </a:ext>
            </a:extLst>
          </p:cNvPr>
          <p:cNvSpPr>
            <a:spLocks noGrp="1"/>
          </p:cNvSpPr>
          <p:nvPr>
            <p:ph idx="1"/>
          </p:nvPr>
        </p:nvSpPr>
        <p:spPr/>
        <p:txBody>
          <a:bodyPr/>
          <a:lstStyle/>
          <a:p>
            <a:r>
              <a:rPr lang="cs-CZ" dirty="0">
                <a:latin typeface="Times New Roman" panose="02020603050405020304" pitchFamily="18" charset="0"/>
                <a:cs typeface="Times New Roman" panose="02020603050405020304" pitchFamily="18" charset="0"/>
              </a:rPr>
              <a:t>Čtěte pozorně zadání a pište čitelně</a:t>
            </a:r>
          </a:p>
          <a:p>
            <a:r>
              <a:rPr lang="cs-CZ" dirty="0">
                <a:latin typeface="Times New Roman" panose="02020603050405020304" pitchFamily="18" charset="0"/>
                <a:cs typeface="Times New Roman" panose="02020603050405020304" pitchFamily="18" charset="0"/>
              </a:rPr>
              <a:t>10 otázek</a:t>
            </a:r>
          </a:p>
          <a:p>
            <a:pPr lvl="1"/>
            <a:r>
              <a:rPr lang="cs-CZ" dirty="0">
                <a:latin typeface="Times New Roman" panose="02020603050405020304" pitchFamily="18" charset="0"/>
                <a:cs typeface="Times New Roman" panose="02020603050405020304" pitchFamily="18" charset="0"/>
              </a:rPr>
              <a:t>5 po jednom bodu</a:t>
            </a:r>
          </a:p>
          <a:p>
            <a:pPr lvl="1"/>
            <a:r>
              <a:rPr lang="cs-CZ" dirty="0">
                <a:latin typeface="Times New Roman" panose="02020603050405020304" pitchFamily="18" charset="0"/>
                <a:cs typeface="Times New Roman" panose="02020603050405020304" pitchFamily="18" charset="0"/>
              </a:rPr>
              <a:t>5 po 3 bodech, které získáte za:</a:t>
            </a:r>
          </a:p>
          <a:p>
            <a:pPr lvl="2"/>
            <a:r>
              <a:rPr lang="cs-CZ" dirty="0">
                <a:latin typeface="Times New Roman" panose="02020603050405020304" pitchFamily="18" charset="0"/>
                <a:cs typeface="Times New Roman" panose="02020603050405020304" pitchFamily="18" charset="0"/>
              </a:rPr>
              <a:t>Úplnost údajů</a:t>
            </a:r>
          </a:p>
          <a:p>
            <a:pPr lvl="2"/>
            <a:r>
              <a:rPr lang="cs-CZ" dirty="0">
                <a:latin typeface="Times New Roman" panose="02020603050405020304" pitchFamily="18" charset="0"/>
                <a:cs typeface="Times New Roman" panose="02020603050405020304" pitchFamily="18" charset="0"/>
              </a:rPr>
              <a:t>Pořadí údajů</a:t>
            </a:r>
          </a:p>
          <a:p>
            <a:pPr lvl="2"/>
            <a:r>
              <a:rPr lang="cs-CZ" dirty="0">
                <a:latin typeface="Times New Roman" panose="02020603050405020304" pitchFamily="18" charset="0"/>
                <a:cs typeface="Times New Roman" panose="02020603050405020304" pitchFamily="18" charset="0"/>
              </a:rPr>
              <a:t>Podobu zápisu</a:t>
            </a:r>
          </a:p>
          <a:p>
            <a:r>
              <a:rPr lang="cs-CZ" dirty="0">
                <a:latin typeface="Times New Roman" panose="02020603050405020304" pitchFamily="18" charset="0"/>
                <a:cs typeface="Times New Roman" panose="02020603050405020304" pitchFamily="18" charset="0"/>
              </a:rPr>
              <a:t>Kurzívu vyznačte podtržením vlnovkou</a:t>
            </a:r>
          </a:p>
          <a:p>
            <a:r>
              <a:rPr lang="cs-CZ" dirty="0">
                <a:latin typeface="Times New Roman" panose="02020603050405020304" pitchFamily="18" charset="0"/>
                <a:cs typeface="Times New Roman" panose="02020603050405020304" pitchFamily="18" charset="0"/>
              </a:rPr>
              <a:t>Na test máte 20 minut (studenti se specifickými nároky dostanou čas navíc)</a:t>
            </a:r>
          </a:p>
          <a:p>
            <a:r>
              <a:rPr lang="cs-CZ" dirty="0">
                <a:latin typeface="Times New Roman" panose="02020603050405020304" pitchFamily="18" charset="0"/>
                <a:cs typeface="Times New Roman" panose="02020603050405020304" pitchFamily="18" charset="0"/>
              </a:rPr>
              <a:t>Body najdete v poznámkovém bloku nejpozději do neděle 10. 10.</a:t>
            </a:r>
          </a:p>
          <a:p>
            <a:pPr lvl="2"/>
            <a:endParaRPr lang="cs-CZ" dirty="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346720"/>
      </p:ext>
    </p:extLst>
  </p:cSld>
  <p:clrMapOvr>
    <a:masterClrMapping/>
  </p:clrMapOvr>
</p:sld>
</file>

<file path=ppt/theme/theme1.xml><?xml version="1.0" encoding="utf-8"?>
<a:theme xmlns:a="http://schemas.openxmlformats.org/drawingml/2006/main" name="Stébla">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827</TotalTime>
  <Words>213</Words>
  <Application>Microsoft Macintosh PowerPoint</Application>
  <PresentationFormat>Širokoúhlá obrazovka</PresentationFormat>
  <Paragraphs>21</Paragraphs>
  <Slides>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vt:i4>
      </vt:variant>
    </vt:vector>
  </HeadingPairs>
  <TitlesOfParts>
    <vt:vector size="10" baseType="lpstr">
      <vt:lpstr>Arial</vt:lpstr>
      <vt:lpstr>Century Gothic</vt:lpstr>
      <vt:lpstr>Times New Roman</vt:lpstr>
      <vt:lpstr>Wingdings 3</vt:lpstr>
      <vt:lpstr>Stébla</vt:lpstr>
      <vt:lpstr>Úvod do metodologie historického výzkumu  FAVBPa100</vt:lpstr>
      <vt:lpstr>Prezentace aplikace PowerPoint</vt:lpstr>
      <vt:lpstr>Prezentace aplikace PowerPoint</vt:lpstr>
      <vt:lpstr>V případě (nejen) webových zdrojů</vt:lpstr>
      <vt:lpstr>Test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metodologie historického výzkumu  FAVBPa100</dc:title>
  <dc:creator>Šárka Gmiterková</dc:creator>
  <cp:lastModifiedBy>Šárka Gmiterková</cp:lastModifiedBy>
  <cp:revision>7</cp:revision>
  <dcterms:created xsi:type="dcterms:W3CDTF">2019-10-09T16:12:23Z</dcterms:created>
  <dcterms:modified xsi:type="dcterms:W3CDTF">2021-10-06T19:47:32Z</dcterms:modified>
</cp:coreProperties>
</file>