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C8FF"/>
    <a:srgbClr val="9100DC"/>
    <a:srgbClr val="0000DC"/>
    <a:srgbClr val="F01928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967" autoAdjust="0"/>
    <p:restoredTop sz="96270" autoAdjust="0"/>
  </p:normalViewPr>
  <p:slideViewPr>
    <p:cSldViewPr snapToGrid="0">
      <p:cViewPr varScale="1">
        <p:scale>
          <a:sx n="108" d="100"/>
          <a:sy n="108" d="100"/>
        </p:scale>
        <p:origin x="192" y="34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49B4A6AC-BDF3-7A4E-AE8F-30770662C6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13" name="Grafický objekt 5">
            <a:extLst>
              <a:ext uri="{FF2B5EF4-FFF2-40B4-BE49-F238E27FC236}">
                <a16:creationId xmlns:a16="http://schemas.microsoft.com/office/drawing/2014/main" id="{FDEB639D-3D5C-464C-BDE5-B74095023D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4FA66768-9589-2949-93B3-46B2497AD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1AAA1A5A-C954-FE43-B28E-CF7321376A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4000"/>
            <a:ext cx="1555860" cy="106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ARTS slide">
    <p:bg>
      <p:bgPr>
        <a:solidFill>
          <a:srgbClr val="4BC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799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D44EFF6-9EB3-1644-9EA5-40F4E97B9A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2BC1F0D1-206B-6840-865D-185BADC088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57F28D9A-DF4F-8D46-9103-0EFCBEFC94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4C227044-85A0-3E4C-8894-875974A355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BD7D05A-E512-5B4A-B9FD-01C29F6A93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7295B6F1-702C-D047-89CD-70E5DBEF2F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BED687E-1DDB-9645-8FAB-A30FACA2C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9F71D72-50A6-3A4A-9D44-33479454A6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7" y="6048000"/>
            <a:ext cx="876594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2354100"/>
            <a:ext cx="8521200" cy="1171580"/>
          </a:xfrm>
        </p:spPr>
        <p:txBody>
          <a:bodyPr/>
          <a:lstStyle/>
          <a:p>
            <a:pPr algn="ctr"/>
            <a:r>
              <a:rPr lang="cs-CZ" sz="4000" dirty="0"/>
              <a:t>Melodrama: žánr, styl, emoce</a:t>
            </a:r>
            <a:br>
              <a:rPr lang="cs-CZ" sz="3600" dirty="0"/>
            </a:br>
            <a:br>
              <a:rPr lang="cs-CZ" sz="3600" dirty="0"/>
            </a:br>
            <a:r>
              <a:rPr lang="cs-CZ" sz="3600" dirty="0"/>
              <a:t>FAVh037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cs-CZ" sz="2400" dirty="0"/>
              <a:t>Mgr. Šárka </a:t>
            </a:r>
            <a:r>
              <a:rPr lang="cs-CZ" sz="2400" dirty="0" err="1"/>
              <a:t>Gmiterková</a:t>
            </a:r>
            <a:r>
              <a:rPr lang="cs-CZ" sz="2400" dirty="0"/>
              <a:t>, </a:t>
            </a:r>
            <a:r>
              <a:rPr lang="cs-CZ" sz="2400" dirty="0" err="1"/>
              <a:t>Ph</a:t>
            </a:r>
            <a:r>
              <a:rPr lang="cs-CZ" sz="2400" dirty="0"/>
              <a:t>. D. 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/>
              <a:t>20. 10. 2021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83726A9-2E90-ED47-8F75-A23D12D7C29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BB06547-1B13-0840-B708-ACB5A168E8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10</a:t>
            </a:fld>
            <a:endParaRPr lang="cs-CZ" altLang="cs-CZ" noProof="0" dirty="0"/>
          </a:p>
        </p:txBody>
      </p:sp>
      <p:pic>
        <p:nvPicPr>
          <p:cNvPr id="10" name="Obrázek 9" descr="Obsah obrázku text, osoba&#10;&#10;Popis byl vytvořen automaticky">
            <a:extLst>
              <a:ext uri="{FF2B5EF4-FFF2-40B4-BE49-F238E27FC236}">
                <a16:creationId xmlns:a16="http://schemas.microsoft.com/office/drawing/2014/main" id="{398E20C0-55E2-FE48-9C00-AFC114DD3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670" y="114299"/>
            <a:ext cx="5676405" cy="3547753"/>
          </a:xfrm>
          <a:prstGeom prst="rect">
            <a:avLst/>
          </a:prstGeom>
        </p:spPr>
      </p:pic>
      <p:pic>
        <p:nvPicPr>
          <p:cNvPr id="12" name="Obrázek 11" descr="Obsah obrázku osoba, okno, stojící, pózování&#10;&#10;Popis byl vytvořen automaticky">
            <a:extLst>
              <a:ext uri="{FF2B5EF4-FFF2-40B4-BE49-F238E27FC236}">
                <a16:creationId xmlns:a16="http://schemas.microsoft.com/office/drawing/2014/main" id="{D317FA33-CFAA-F342-8C3E-9BB941D6F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8" y="3696195"/>
            <a:ext cx="5058888" cy="316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7342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4AF751A-B1BE-DB4F-B6C2-A9822BC7FA7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23957DF-320C-C045-B2B7-C497FA99360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4D18D04-9DD1-1144-BF52-23B39224C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Sirkův filmový styl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ECCE946-5CC0-2549-A665-28DD87F5A2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76368"/>
            <a:ext cx="8064900" cy="4139998"/>
          </a:xfrm>
        </p:spPr>
        <p:txBody>
          <a:bodyPr/>
          <a:lstStyle/>
          <a:p>
            <a:r>
              <a:rPr lang="cs-CZ" dirty="0"/>
              <a:t>Klíčoví spolupracovníci: producent </a:t>
            </a:r>
            <a:r>
              <a:rPr lang="cs-CZ" dirty="0" err="1"/>
              <a:t>Ross</a:t>
            </a:r>
            <a:r>
              <a:rPr lang="cs-CZ" dirty="0"/>
              <a:t> Hunter, kameraman Russell </a:t>
            </a:r>
            <a:r>
              <a:rPr lang="cs-CZ" dirty="0" err="1"/>
              <a:t>Metty</a:t>
            </a:r>
            <a:endParaRPr lang="cs-CZ" dirty="0"/>
          </a:p>
          <a:p>
            <a:r>
              <a:rPr lang="cs-CZ" dirty="0"/>
              <a:t>Kombinace jednoduchých romantických příběhů a ornamentální formy jako Sirkův tvůrčí záměr &gt;&gt; umožňuje oslovit a zasáhnout široké spektrum diváků  </a:t>
            </a:r>
          </a:p>
          <a:p>
            <a:r>
              <a:rPr lang="cs-CZ" dirty="0"/>
              <a:t>Pro práci s barvami klíčový </a:t>
            </a:r>
            <a:r>
              <a:rPr lang="cs-CZ" dirty="0" err="1"/>
              <a:t>Technicolor</a:t>
            </a:r>
            <a:r>
              <a:rPr lang="cs-CZ" dirty="0"/>
              <a:t> (spolupráce s </a:t>
            </a:r>
            <a:r>
              <a:rPr lang="cs-CZ" dirty="0" err="1"/>
              <a:t>Color</a:t>
            </a:r>
            <a:r>
              <a:rPr lang="cs-CZ" dirty="0"/>
              <a:t> </a:t>
            </a:r>
            <a:r>
              <a:rPr lang="cs-CZ" dirty="0" err="1"/>
              <a:t>Advisory</a:t>
            </a:r>
            <a:r>
              <a:rPr lang="cs-CZ" dirty="0"/>
              <a:t> </a:t>
            </a:r>
            <a:r>
              <a:rPr lang="cs-CZ" dirty="0" err="1"/>
              <a:t>Service</a:t>
            </a:r>
            <a:r>
              <a:rPr lang="cs-CZ" dirty="0"/>
              <a:t>) </a:t>
            </a:r>
          </a:p>
          <a:p>
            <a:pPr lvl="1"/>
            <a:r>
              <a:rPr lang="cs-CZ" dirty="0"/>
              <a:t>Nerealistické užití barev, ale pečlivá koordinace k dosažení požadovaného vyznění i emocionálního účinku</a:t>
            </a:r>
          </a:p>
          <a:p>
            <a:pPr lvl="1"/>
            <a:r>
              <a:rPr lang="cs-CZ" dirty="0"/>
              <a:t>svícení (barevné filtry), celková tonalita záběru, zdůraznění textury a povrchů, kostýmy</a:t>
            </a:r>
          </a:p>
          <a:p>
            <a:pPr lvl="1"/>
            <a:r>
              <a:rPr lang="cs-CZ" dirty="0"/>
              <a:t>Časté ledově chladné kompozice se záblesky výrazně saturovaných barev &gt;&gt; odpovídají chování potlačených emocí </a:t>
            </a:r>
          </a:p>
          <a:p>
            <a:r>
              <a:rPr lang="cs-CZ" dirty="0"/>
              <a:t>Širokoúhlý formát podporuje preferenci aranžovaných, nerealistických scén + záběry postavy svírají do předpřipravených kompozic</a:t>
            </a:r>
          </a:p>
          <a:p>
            <a:r>
              <a:rPr lang="cs-CZ" dirty="0"/>
              <a:t>Významotvorné dekorace, rekvizity a „výmluvné“ prostory</a:t>
            </a:r>
          </a:p>
        </p:txBody>
      </p:sp>
    </p:spTree>
    <p:extLst>
      <p:ext uri="{BB962C8B-B14F-4D97-AF65-F5344CB8AC3E}">
        <p14:creationId xmlns:p14="http://schemas.microsoft.com/office/powerpoint/2010/main" val="2480134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8FF4097-9B67-EE40-B5AE-C6C71153BF7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1F1D45F-BEF6-7E4F-9C25-A51AFE9E66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9E5E55A-47AF-0643-8FA7-B4A4B8CB0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237"/>
            <a:ext cx="9144000" cy="587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27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E4D317-B92D-A547-A3BE-98C6EFBB782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E1AF880-622C-6245-B07C-820BF099479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9812197-935C-9F4E-AEB8-E0BAEF59F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33112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Žlutá a modrá…	</a:t>
            </a:r>
            <a:br>
              <a:rPr lang="cs-CZ" dirty="0"/>
            </a:br>
            <a:r>
              <a:rPr lang="cs-CZ" dirty="0"/>
              <a:t>(</a:t>
            </a:r>
            <a:r>
              <a:rPr lang="cs-CZ" sz="2400" i="1" dirty="0" err="1"/>
              <a:t>Tea</a:t>
            </a:r>
            <a:r>
              <a:rPr lang="cs-CZ" sz="2400" i="1" dirty="0"/>
              <a:t> and </a:t>
            </a:r>
            <a:r>
              <a:rPr lang="cs-CZ" sz="2400" i="1" dirty="0" err="1"/>
              <a:t>Sympathy</a:t>
            </a:r>
            <a:r>
              <a:rPr lang="cs-CZ" sz="2400" dirty="0"/>
              <a:t>, r. Vincente Minelli, USA 1956)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6B65E42-9A00-E945-B9EE-7CD113D8C207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C8FEFCF-74F0-404A-A6D8-069EE1C19683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Content Placeholder 9" descr="Snímek obrazovky 2016-04-21 v 14.48.28.png">
            <a:extLst>
              <a:ext uri="{FF2B5EF4-FFF2-40B4-BE49-F238E27FC236}">
                <a16:creationId xmlns:a16="http://schemas.microsoft.com/office/drawing/2014/main" id="{4BB1BC81-72C9-F34D-BB93-6F5F7E2DB3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6" r="35214"/>
          <a:stretch/>
        </p:blipFill>
        <p:spPr>
          <a:xfrm>
            <a:off x="4648200" y="1600200"/>
            <a:ext cx="4038600" cy="4525963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C8D3A1A8-8CBA-BC4A-A0A7-3583E98B7B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768" b="2768"/>
          <a:stretch>
            <a:fillRect/>
          </a:stretch>
        </p:blipFill>
        <p:spPr>
          <a:xfrm>
            <a:off x="457200" y="1600200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226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CD074DF-D7ED-F249-A7C9-D5C90CBF6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32A15BE-D7BE-9A44-9EC8-CAAB5BE52D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26260A3-97D2-AB44-B74F-92EDD7841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92491"/>
            <a:ext cx="8064900" cy="451576"/>
          </a:xfrm>
        </p:spPr>
        <p:txBody>
          <a:bodyPr/>
          <a:lstStyle/>
          <a:p>
            <a:pPr algn="ctr"/>
            <a:r>
              <a:rPr lang="cs-CZ" dirty="0"/>
              <a:t>… se spojí v zelenou</a:t>
            </a:r>
            <a:br>
              <a:rPr lang="cs-CZ" dirty="0"/>
            </a:br>
            <a:r>
              <a:rPr lang="cs-CZ" sz="2400" dirty="0"/>
              <a:t>(</a:t>
            </a:r>
            <a:r>
              <a:rPr lang="cs-CZ" sz="2400" i="1" dirty="0" err="1"/>
              <a:t>Tea</a:t>
            </a:r>
            <a:r>
              <a:rPr lang="cs-CZ" sz="2400" i="1" dirty="0"/>
              <a:t> and </a:t>
            </a:r>
            <a:r>
              <a:rPr lang="cs-CZ" sz="2400" i="1" dirty="0" err="1"/>
              <a:t>Sympathy</a:t>
            </a:r>
            <a:r>
              <a:rPr lang="cs-CZ" sz="2400" dirty="0"/>
              <a:t>, r. Vincente Minelli, USA 1956)</a:t>
            </a:r>
            <a:br>
              <a:rPr lang="cs-CZ" sz="2400" dirty="0"/>
            </a:br>
            <a:endParaRPr lang="cs-CZ" sz="2400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F36BD62-B392-6644-9D34-A619A9FF9EAD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77025274-0243-5D4C-B502-5DE65BCECF45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Content Placeholder 4" descr="Snímek obrazovky 2016-04-21 v 14.46.14.png">
            <a:extLst>
              <a:ext uri="{FF2B5EF4-FFF2-40B4-BE49-F238E27FC236}">
                <a16:creationId xmlns:a16="http://schemas.microsoft.com/office/drawing/2014/main" id="{384F96B0-4DDD-EB4C-B24B-A6F44D16A5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r="34104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</p:spPr>
      </p:pic>
      <p:pic>
        <p:nvPicPr>
          <p:cNvPr id="8" name="Content Placeholder 5" descr="Snímek obrazovky 2016-04-21 v 14.47.06.png">
            <a:extLst>
              <a:ext uri="{FF2B5EF4-FFF2-40B4-BE49-F238E27FC236}">
                <a16:creationId xmlns:a16="http://schemas.microsoft.com/office/drawing/2014/main" id="{2B11D7B1-EEBF-A74F-B9E6-F06540E1A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r="22115"/>
          <a:stretch>
            <a:fillRect/>
          </a:stretch>
        </p:blipFill>
        <p:spPr>
          <a:xfrm>
            <a:off x="4648200" y="1600200"/>
            <a:ext cx="403860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03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FEFD76A-6C1C-C345-B4C2-7A81DCC893E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5EDFCDF-4F96-FE4E-848A-B3F4BD793B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8" name="Obrázek 7" descr="Obsah obrázku osoba, interiér&#10;&#10;Popis byl vytvořen automaticky">
            <a:extLst>
              <a:ext uri="{FF2B5EF4-FFF2-40B4-BE49-F238E27FC236}">
                <a16:creationId xmlns:a16="http://schemas.microsoft.com/office/drawing/2014/main" id="{B4EF75C1-B949-3D44-B81D-F5CDAF1FB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562"/>
            <a:ext cx="9144000" cy="520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388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6EA2EC-9D14-EE4E-B44B-D490A728C62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B6D0B3-D1CF-9F48-A0DA-483F99FF5A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5" name="Obrázek 4" descr="Obsah obrázku interiér, osoba&#10;&#10;Popis byl vytvořen automaticky">
            <a:extLst>
              <a:ext uri="{FF2B5EF4-FFF2-40B4-BE49-F238E27FC236}">
                <a16:creationId xmlns:a16="http://schemas.microsoft.com/office/drawing/2014/main" id="{80BA0141-2439-1F40-B271-1285FFAA86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989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28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40001C60-32FE-DB48-9AFD-F89A70834B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2327CD8-0B79-EE48-86E2-B541B8B276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475474-7E55-8946-9769-11E918F8E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Literatura: L5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F10DB90-615D-234C-AAA7-4AC7409E9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MULVEY, Laura. </a:t>
            </a:r>
            <a:r>
              <a:rPr lang="cs-CZ" i="1" dirty="0" err="1"/>
              <a:t>Visual</a:t>
            </a:r>
            <a:r>
              <a:rPr lang="cs-CZ" i="1" dirty="0"/>
              <a:t> and </a:t>
            </a:r>
            <a:r>
              <a:rPr lang="cs-CZ" i="1" dirty="0" err="1"/>
              <a:t>Other</a:t>
            </a:r>
            <a:r>
              <a:rPr lang="cs-CZ" i="1" dirty="0"/>
              <a:t> </a:t>
            </a:r>
            <a:r>
              <a:rPr lang="cs-CZ" i="1" dirty="0" err="1"/>
              <a:t>Pleasures</a:t>
            </a:r>
            <a:r>
              <a:rPr lang="cs-CZ" dirty="0"/>
              <a:t>. New York: </a:t>
            </a:r>
            <a:r>
              <a:rPr lang="cs-CZ" dirty="0" err="1"/>
              <a:t>Palgrave</a:t>
            </a:r>
            <a:r>
              <a:rPr lang="cs-CZ" dirty="0"/>
              <a:t>, 1989, s. 39–48.</a:t>
            </a:r>
          </a:p>
          <a:p>
            <a:r>
              <a:rPr lang="cs-CZ" dirty="0"/>
              <a:t> EVANS, Victoria L. </a:t>
            </a:r>
            <a:r>
              <a:rPr lang="cs-CZ" i="1" dirty="0" err="1"/>
              <a:t>Douglas</a:t>
            </a:r>
            <a:r>
              <a:rPr lang="cs-CZ" i="1" dirty="0"/>
              <a:t> </a:t>
            </a:r>
            <a:r>
              <a:rPr lang="cs-CZ" i="1" dirty="0" err="1"/>
              <a:t>Sirk</a:t>
            </a:r>
            <a:r>
              <a:rPr lang="cs-CZ" i="1" dirty="0"/>
              <a:t>, </a:t>
            </a:r>
            <a:r>
              <a:rPr lang="cs-CZ" i="1" dirty="0" err="1"/>
              <a:t>Aesthetic</a:t>
            </a:r>
            <a:r>
              <a:rPr lang="cs-CZ" i="1" dirty="0"/>
              <a:t> </a:t>
            </a:r>
            <a:r>
              <a:rPr lang="cs-CZ" i="1" dirty="0" err="1"/>
              <a:t>Modernism</a:t>
            </a:r>
            <a:r>
              <a:rPr lang="cs-CZ" i="1" dirty="0"/>
              <a:t> and </a:t>
            </a:r>
            <a:r>
              <a:rPr lang="cs-CZ" i="1" dirty="0" err="1"/>
              <a:t>the</a:t>
            </a:r>
            <a:r>
              <a:rPr lang="cs-CZ" i="1" dirty="0"/>
              <a:t> </a:t>
            </a:r>
            <a:r>
              <a:rPr lang="cs-CZ" i="1" dirty="0" err="1"/>
              <a:t>Culture</a:t>
            </a:r>
            <a:r>
              <a:rPr lang="cs-CZ" i="1" dirty="0"/>
              <a:t> </a:t>
            </a:r>
            <a:r>
              <a:rPr lang="cs-CZ" i="1" dirty="0" err="1"/>
              <a:t>of</a:t>
            </a:r>
            <a:r>
              <a:rPr lang="cs-CZ" i="1" dirty="0"/>
              <a:t> Modernity</a:t>
            </a:r>
            <a:r>
              <a:rPr lang="cs-CZ" dirty="0"/>
              <a:t>. Edinburgh: Edinburgh University </a:t>
            </a:r>
            <a:r>
              <a:rPr lang="cs-CZ" dirty="0" err="1"/>
              <a:t>Press</a:t>
            </a:r>
            <a:r>
              <a:rPr lang="cs-CZ" dirty="0"/>
              <a:t>, 2017, s. 13–33.</a:t>
            </a:r>
          </a:p>
          <a:p>
            <a:r>
              <a:rPr lang="cs-CZ" dirty="0"/>
              <a:t>FASSBINDER, Rainer Werner. </a:t>
            </a:r>
            <a:r>
              <a:rPr lang="cs-CZ" dirty="0" err="1"/>
              <a:t>Six</a:t>
            </a:r>
            <a:r>
              <a:rPr lang="cs-CZ" dirty="0"/>
              <a:t> </a:t>
            </a:r>
            <a:r>
              <a:rPr lang="cs-CZ" dirty="0" err="1"/>
              <a:t>Films</a:t>
            </a:r>
            <a:r>
              <a:rPr lang="cs-CZ" dirty="0"/>
              <a:t> by </a:t>
            </a:r>
            <a:r>
              <a:rPr lang="cs-CZ" dirty="0" err="1"/>
              <a:t>Douglas</a:t>
            </a:r>
            <a:r>
              <a:rPr lang="cs-CZ" dirty="0"/>
              <a:t> </a:t>
            </a:r>
            <a:r>
              <a:rPr lang="cs-CZ" dirty="0" err="1"/>
              <a:t>Sirk</a:t>
            </a:r>
            <a:r>
              <a:rPr lang="cs-CZ" dirty="0"/>
              <a:t>. </a:t>
            </a:r>
            <a:r>
              <a:rPr lang="cs-CZ" i="1" dirty="0"/>
              <a:t>New </a:t>
            </a:r>
            <a:r>
              <a:rPr lang="cs-CZ" i="1" dirty="0" err="1"/>
              <a:t>Left</a:t>
            </a:r>
            <a:r>
              <a:rPr lang="cs-CZ" i="1" dirty="0"/>
              <a:t> </a:t>
            </a:r>
            <a:r>
              <a:rPr lang="cs-CZ" i="1" dirty="0" err="1"/>
              <a:t>Review</a:t>
            </a:r>
            <a:r>
              <a:rPr lang="cs-CZ" dirty="0"/>
              <a:t>. 1975, č. 91, s. 88–96. </a:t>
            </a:r>
          </a:p>
        </p:txBody>
      </p:sp>
    </p:spTree>
    <p:extLst>
      <p:ext uri="{BB962C8B-B14F-4D97-AF65-F5344CB8AC3E}">
        <p14:creationId xmlns:p14="http://schemas.microsoft.com/office/powerpoint/2010/main" val="3777323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FB39F5C-E120-2A47-9309-F7148241E2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74C10C50-7201-4F41-9773-E6A94A52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950340"/>
            <a:ext cx="3934889" cy="1171580"/>
          </a:xfrm>
        </p:spPr>
        <p:txBody>
          <a:bodyPr/>
          <a:lstStyle/>
          <a:p>
            <a:r>
              <a:rPr lang="cs-CZ" sz="2800" dirty="0" err="1"/>
              <a:t>All</a:t>
            </a:r>
            <a:r>
              <a:rPr lang="cs-CZ" sz="2800" dirty="0"/>
              <a:t> </a:t>
            </a:r>
            <a:r>
              <a:rPr lang="cs-CZ" sz="2800" dirty="0" err="1"/>
              <a:t>that</a:t>
            </a:r>
            <a:r>
              <a:rPr lang="cs-CZ" sz="2800" dirty="0"/>
              <a:t> </a:t>
            </a:r>
            <a:r>
              <a:rPr lang="cs-CZ" sz="2800" dirty="0" err="1"/>
              <a:t>Heaven</a:t>
            </a:r>
            <a:r>
              <a:rPr lang="cs-CZ" sz="2800" dirty="0"/>
              <a:t> </a:t>
            </a:r>
            <a:r>
              <a:rPr lang="cs-CZ" sz="2800" dirty="0" err="1"/>
              <a:t>Allows</a:t>
            </a:r>
            <a:br>
              <a:rPr lang="cs-CZ" sz="2800" dirty="0"/>
            </a:br>
            <a:r>
              <a:rPr lang="cs-CZ" sz="2800" dirty="0"/>
              <a:t>USA, 1955</a:t>
            </a:r>
            <a:br>
              <a:rPr lang="cs-CZ" sz="2800" dirty="0"/>
            </a:br>
            <a:r>
              <a:rPr lang="cs-CZ" sz="2800" dirty="0"/>
              <a:t>r. </a:t>
            </a:r>
            <a:r>
              <a:rPr lang="cs-CZ" sz="2800" dirty="0" err="1"/>
              <a:t>Douglas</a:t>
            </a:r>
            <a:r>
              <a:rPr lang="cs-CZ" sz="2800" dirty="0"/>
              <a:t> </a:t>
            </a:r>
            <a:r>
              <a:rPr lang="cs-CZ" sz="2800" dirty="0" err="1"/>
              <a:t>Sirk</a:t>
            </a:r>
            <a:endParaRPr lang="cs-CZ" sz="2800" dirty="0"/>
          </a:p>
        </p:txBody>
      </p:sp>
      <p:sp>
        <p:nvSpPr>
          <p:cNvPr id="7" name="Podnadpis 6">
            <a:extLst>
              <a:ext uri="{FF2B5EF4-FFF2-40B4-BE49-F238E27FC236}">
                <a16:creationId xmlns:a16="http://schemas.microsoft.com/office/drawing/2014/main" id="{16A81AEA-EF7E-FC42-80B7-476A22F75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8876" y="3550722"/>
            <a:ext cx="3934889" cy="2458191"/>
          </a:xfrm>
        </p:spPr>
        <p:txBody>
          <a:bodyPr/>
          <a:lstStyle/>
          <a:p>
            <a:pPr marL="342900" indent="-342900">
              <a:buFont typeface="+mj-lt"/>
              <a:buAutoNum type="arabicPeriod"/>
            </a:pPr>
            <a:r>
              <a:rPr lang="cs-CZ" dirty="0"/>
              <a:t>Co všechno stojí v cestě společnému štěstí Cary a Rona?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Jak film pracuje s odrazy (zrcadla, okna, jiné reflexní plochy) a s pohledy z okna (zvenčí dovnitř a naopak)? 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/>
              <a:t>Proč lze finále charakterizovat jako „happy unhappy“? </a:t>
            </a:r>
          </a:p>
          <a:p>
            <a:pPr marL="342900" indent="-342900">
              <a:buFont typeface="+mj-lt"/>
              <a:buAutoNum type="arabicPeriod"/>
            </a:pPr>
            <a:endParaRPr lang="cs-CZ" dirty="0"/>
          </a:p>
        </p:txBody>
      </p:sp>
      <p:pic>
        <p:nvPicPr>
          <p:cNvPr id="10" name="Zástupný symbol obrázku 9" descr="Obsah obrázku text, noviny&#10;&#10;Popis byl vytvořen automaticky">
            <a:extLst>
              <a:ext uri="{FF2B5EF4-FFF2-40B4-BE49-F238E27FC236}">
                <a16:creationId xmlns:a16="http://schemas.microsoft.com/office/drawing/2014/main" id="{FDB062D9-4911-D247-B0A1-C12ABA3665E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" b="781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A877C89-B015-E944-BE42-ABF6048B35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2475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F74560E-A2CA-0B47-A9BC-A41DEBBF323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170A144F-C1AE-564B-BE04-2F9B675DD35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3</a:t>
            </a:fld>
            <a:endParaRPr lang="cs-CZ" altLang="cs-CZ" noProof="0" dirty="0"/>
          </a:p>
        </p:txBody>
      </p:sp>
      <p:pic>
        <p:nvPicPr>
          <p:cNvPr id="10" name="Obrázek 9" descr="Obsah obrázku osoba, tmavé&#10;&#10;Popis byl vytvořen automaticky">
            <a:extLst>
              <a:ext uri="{FF2B5EF4-FFF2-40B4-BE49-F238E27FC236}">
                <a16:creationId xmlns:a16="http://schemas.microsoft.com/office/drawing/2014/main" id="{CDE389E9-F6EA-B842-BE31-26292C72E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95" y="378000"/>
            <a:ext cx="4900428" cy="2613562"/>
          </a:xfrm>
          <a:prstGeom prst="rect">
            <a:avLst/>
          </a:prstGeom>
        </p:spPr>
      </p:pic>
      <p:pic>
        <p:nvPicPr>
          <p:cNvPr id="12" name="Obrázek 11" descr="Obsah obrázku osoba, tmavé, silueta&#10;&#10;Popis byl vytvořen automaticky">
            <a:extLst>
              <a:ext uri="{FF2B5EF4-FFF2-40B4-BE49-F238E27FC236}">
                <a16:creationId xmlns:a16="http://schemas.microsoft.com/office/drawing/2014/main" id="{667612A4-8757-6043-9B81-9717EE1B6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562" y="3133529"/>
            <a:ext cx="5248894" cy="295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987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1C847B-E2A2-EE46-9D01-6AB6622B79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2C4F841-D5E9-C84D-AAB2-C4192B989D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5" name="Obrázek 4" descr="Obsah obrázku interiér, okno, osoba, sedadlo&#10;&#10;Popis byl vytvořen automaticky">
            <a:extLst>
              <a:ext uri="{FF2B5EF4-FFF2-40B4-BE49-F238E27FC236}">
                <a16:creationId xmlns:a16="http://schemas.microsoft.com/office/drawing/2014/main" id="{E9A261D3-FEB4-3444-A373-EB14302271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567397"/>
            <a:ext cx="8522081" cy="49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4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CCDD4C-F425-D648-8067-C9FB033507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D858844-57C0-E141-9332-9B83D1649C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5" name="Obrázek 4" descr="Obsah obrázku interiér&#10;&#10;Popis byl vytvořen automaticky">
            <a:extLst>
              <a:ext uri="{FF2B5EF4-FFF2-40B4-BE49-F238E27FC236}">
                <a16:creationId xmlns:a16="http://schemas.microsoft.com/office/drawing/2014/main" id="{9B0FD66E-B1B7-9D4A-A2A8-7ECD6293C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74" y="126176"/>
            <a:ext cx="5284519" cy="3302824"/>
          </a:xfrm>
          <a:prstGeom prst="rect">
            <a:avLst/>
          </a:prstGeom>
        </p:spPr>
      </p:pic>
      <p:pic>
        <p:nvPicPr>
          <p:cNvPr id="9" name="Obrázek 8" descr="Obsah obrázku interiér, tmavé&#10;&#10;Popis byl vytvořen automaticky">
            <a:extLst>
              <a:ext uri="{FF2B5EF4-FFF2-40B4-BE49-F238E27FC236}">
                <a16:creationId xmlns:a16="http://schemas.microsoft.com/office/drawing/2014/main" id="{4F31814A-3E3A-FA45-9912-099A7C2A5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306" y="3599707"/>
            <a:ext cx="5011387" cy="313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090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62AE51A-5534-BA48-90B5-E7A496DCA5E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BB3962-574B-414A-A4C4-D049DFA7C7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5" name="Obrázek 4" descr="Obsah obrázku osoba, okno, interiér, oblečení&#10;&#10;Popis byl vytvořen automaticky">
            <a:extLst>
              <a:ext uri="{FF2B5EF4-FFF2-40B4-BE49-F238E27FC236}">
                <a16:creationId xmlns:a16="http://schemas.microsoft.com/office/drawing/2014/main" id="{00DFE378-6990-9746-A16B-435114730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004" y="133135"/>
            <a:ext cx="5852556" cy="3369400"/>
          </a:xfrm>
          <a:prstGeom prst="rect">
            <a:avLst/>
          </a:prstGeom>
        </p:spPr>
      </p:pic>
      <p:pic>
        <p:nvPicPr>
          <p:cNvPr id="7" name="Obrázek 6" descr="Obsah obrázku osoba, okno&#10;&#10;Popis byl vytvořen automaticky">
            <a:extLst>
              <a:ext uri="{FF2B5EF4-FFF2-40B4-BE49-F238E27FC236}">
                <a16:creationId xmlns:a16="http://schemas.microsoft.com/office/drawing/2014/main" id="{EA34FCA1-316C-F940-9FF8-3279D1A50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004" y="3569021"/>
            <a:ext cx="5607941" cy="321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8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329C60D-CF3C-EC48-BC3B-A38D26A518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DCC007A-BB4B-C54C-AF93-B2BD70355F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DA26D18-4258-5C49-822A-F48C51EBE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Douglas</a:t>
            </a:r>
            <a:r>
              <a:rPr lang="cs-CZ" dirty="0"/>
              <a:t> </a:t>
            </a:r>
            <a:r>
              <a:rPr lang="cs-CZ" dirty="0" err="1"/>
              <a:t>Sirk</a:t>
            </a:r>
            <a:r>
              <a:rPr lang="cs-CZ" dirty="0"/>
              <a:t> (1897–1987)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A8054AF8-718C-0648-AF83-810CE1BAD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5017652" cy="4139998"/>
          </a:xfrm>
        </p:spPr>
        <p:txBody>
          <a:bodyPr/>
          <a:lstStyle/>
          <a:p>
            <a:r>
              <a:rPr lang="cs-CZ" dirty="0"/>
              <a:t>Původním jménem </a:t>
            </a:r>
            <a:r>
              <a:rPr lang="cs-CZ" dirty="0" err="1"/>
              <a:t>Dietlef</a:t>
            </a:r>
            <a:r>
              <a:rPr lang="cs-CZ" dirty="0"/>
              <a:t> </a:t>
            </a:r>
            <a:r>
              <a:rPr lang="cs-CZ" dirty="0" err="1"/>
              <a:t>Sierk</a:t>
            </a:r>
            <a:endParaRPr lang="cs-CZ" dirty="0"/>
          </a:p>
          <a:p>
            <a:r>
              <a:rPr lang="cs-CZ" dirty="0"/>
              <a:t>Původně divadelní režisér, později u studia UFA a 1937 odchází do Hollywoodu</a:t>
            </a:r>
          </a:p>
          <a:p>
            <a:r>
              <a:rPr lang="cs-CZ" dirty="0"/>
              <a:t>Jeho tvorba v laickém i akademickém pohledu redukovaná na 8 filmů, které natočil v letech 1953–1959 pro společnost Universal</a:t>
            </a:r>
          </a:p>
          <a:p>
            <a:r>
              <a:rPr lang="cs-CZ" dirty="0"/>
              <a:t>Už koncem 50. let jeho filmy vnímané jako autorské &gt;&gt; banální příběhy X propracovaný styl 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5708C6E-7889-B149-A882-28A2D591D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117" y="121259"/>
            <a:ext cx="1995048" cy="302227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C7706C1-0D73-FC43-83B1-D1065D11C7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40" y="3307740"/>
            <a:ext cx="2300519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942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13414EB-5415-7847-9FC1-A35919F13D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C398B30-098B-594B-B0F7-B70E868418B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E8167592-B1A2-1B40-AE4E-19E193900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5" y="260514"/>
            <a:ext cx="3010323" cy="4589813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29E5EFEF-C2AA-BE4E-8E78-941940DD2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976" y="1452938"/>
            <a:ext cx="3059129" cy="4589814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47A98004-17D9-754F-A4F1-90F586617C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515" y="260514"/>
            <a:ext cx="25654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1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F0A3465-C39E-1A48-A4D7-40B5DE6778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2F483C6-1B1D-8F44-A68C-394B09569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1700957"/>
            <a:ext cx="3934889" cy="1171580"/>
          </a:xfrm>
        </p:spPr>
        <p:txBody>
          <a:bodyPr/>
          <a:lstStyle/>
          <a:p>
            <a:pPr algn="ctr"/>
            <a:r>
              <a:rPr lang="cs-CZ" dirty="0"/>
              <a:t>Rock Hudson </a:t>
            </a:r>
            <a:br>
              <a:rPr lang="cs-CZ" dirty="0"/>
            </a:br>
            <a:r>
              <a:rPr lang="cs-CZ" sz="2400" dirty="0"/>
              <a:t>(Roy Fitzgerald)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F2B3786F-431F-F049-86F3-8ED448AD5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1882" y="2755076"/>
            <a:ext cx="4031884" cy="1917322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cs-CZ" dirty="0"/>
              <a:t>Nikoliv problematický obraz mužství (jako James Dean, </a:t>
            </a:r>
            <a:r>
              <a:rPr lang="cs-CZ" dirty="0" err="1"/>
              <a:t>Marlon</a:t>
            </a:r>
            <a:r>
              <a:rPr lang="cs-CZ" dirty="0"/>
              <a:t> Brando nebo Paul </a:t>
            </a:r>
            <a:r>
              <a:rPr lang="cs-CZ" dirty="0" err="1"/>
              <a:t>Newman</a:t>
            </a:r>
            <a:r>
              <a:rPr lang="cs-CZ" dirty="0"/>
              <a:t>); ani  přímočarý, drsný muž jako </a:t>
            </a:r>
            <a:r>
              <a:rPr lang="cs-CZ" dirty="0" err="1"/>
              <a:t>Charlton</a:t>
            </a:r>
            <a:r>
              <a:rPr lang="cs-CZ" dirty="0"/>
              <a:t> </a:t>
            </a:r>
            <a:r>
              <a:rPr lang="cs-CZ" dirty="0" err="1"/>
              <a:t>Heston</a:t>
            </a:r>
            <a:r>
              <a:rPr lang="cs-CZ" dirty="0"/>
              <a:t> nebo </a:t>
            </a:r>
            <a:r>
              <a:rPr lang="cs-CZ" dirty="0" err="1"/>
              <a:t>Kirk</a:t>
            </a:r>
            <a:r>
              <a:rPr lang="cs-CZ" dirty="0"/>
              <a:t> </a:t>
            </a:r>
            <a:r>
              <a:rPr lang="cs-CZ" dirty="0" err="1"/>
              <a:t>Douglas</a:t>
            </a:r>
            <a:r>
              <a:rPr lang="cs-CZ" dirty="0"/>
              <a:t> =&gt; tichá, přirozená, </a:t>
            </a:r>
            <a:r>
              <a:rPr lang="cs-CZ" dirty="0" err="1"/>
              <a:t>internalizovaná</a:t>
            </a:r>
            <a:r>
              <a:rPr lang="cs-CZ" dirty="0"/>
              <a:t> maskulinita </a:t>
            </a:r>
          </a:p>
          <a:p>
            <a:pPr marL="285750" indent="-285750">
              <a:buFont typeface="Arial"/>
              <a:buChar char="•"/>
            </a:pPr>
            <a:r>
              <a:rPr lang="cs-CZ" dirty="0"/>
              <a:t>Hluboký, ale měkký hlas / přístupný výraz / ztělesnění ideální mužské krásy (dobově podmíněný: vysoký, tmavovlasý, souměrný obličej) </a:t>
            </a:r>
          </a:p>
          <a:p>
            <a:endParaRPr lang="cs-CZ" dirty="0"/>
          </a:p>
        </p:txBody>
      </p:sp>
      <p:pic>
        <p:nvPicPr>
          <p:cNvPr id="8" name="Zástupný symbol obrázku 7" descr="Obsah obrázku osoba&#10;&#10;Popis byl vytvořen automaticky">
            <a:extLst>
              <a:ext uri="{FF2B5EF4-FFF2-40B4-BE49-F238E27FC236}">
                <a16:creationId xmlns:a16="http://schemas.microsoft.com/office/drawing/2014/main" id="{F501EF46-B906-534E-A98D-5A0FF08536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3" r="9983"/>
          <a:stretch>
            <a:fillRect/>
          </a:stretch>
        </p:blipFill>
        <p:spPr/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020D27F-871D-B743-B1F6-B27E46DD06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077999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arts-prezentace-4-3-cz.potx" id="{369CEB4C-E91F-4A32-A7FB-60CC82C16FB7}" vid="{B01A3F6A-DAFA-4AB8-A137-0087E8B1444E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2118</TotalTime>
  <Words>480</Words>
  <Application>Microsoft Macintosh PowerPoint</Application>
  <PresentationFormat>Předvádění na obrazovce (4:3)</PresentationFormat>
  <Paragraphs>63</Paragraphs>
  <Slides>17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17</vt:i4>
      </vt:variant>
    </vt:vector>
  </HeadingPairs>
  <TitlesOfParts>
    <vt:vector size="21" baseType="lpstr">
      <vt:lpstr>Arial</vt:lpstr>
      <vt:lpstr>Tahoma</vt:lpstr>
      <vt:lpstr>Wingdings</vt:lpstr>
      <vt:lpstr>Prezentace_MU_CZ</vt:lpstr>
      <vt:lpstr>Melodrama: žánr, styl, emoce  FAVh037</vt:lpstr>
      <vt:lpstr>All that Heaven Allows USA, 1955 r. Douglas Sirk</vt:lpstr>
      <vt:lpstr>Prezentace aplikace PowerPoint</vt:lpstr>
      <vt:lpstr>Prezentace aplikace PowerPoint</vt:lpstr>
      <vt:lpstr>Prezentace aplikace PowerPoint</vt:lpstr>
      <vt:lpstr>Prezentace aplikace PowerPoint</vt:lpstr>
      <vt:lpstr>Douglas Sirk (1897–1987)</vt:lpstr>
      <vt:lpstr>Prezentace aplikace PowerPoint</vt:lpstr>
      <vt:lpstr>Rock Hudson  (Roy Fitzgerald)</vt:lpstr>
      <vt:lpstr>Prezentace aplikace PowerPoint</vt:lpstr>
      <vt:lpstr>Sirkův filmový styl</vt:lpstr>
      <vt:lpstr>Prezentace aplikace PowerPoint</vt:lpstr>
      <vt:lpstr>Žlutá a modrá…  (Tea and Sympathy, r. Vincente Minelli, USA 1956)</vt:lpstr>
      <vt:lpstr>… se spojí v zelenou (Tea and Sympathy, r. Vincente Minelli, USA 1956) </vt:lpstr>
      <vt:lpstr>Prezentace aplikace PowerPoint</vt:lpstr>
      <vt:lpstr>Prezentace aplikace PowerPoint</vt:lpstr>
      <vt:lpstr>Literatura: L5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Melodrama: žánr, styl, emoce  FAVh037</dc:title>
  <dc:creator>Šárka Gmiterková</dc:creator>
  <cp:lastModifiedBy>Šárka Gmiterková</cp:lastModifiedBy>
  <cp:revision>4</cp:revision>
  <dcterms:created xsi:type="dcterms:W3CDTF">2021-10-18T08:37:27Z</dcterms:created>
  <dcterms:modified xsi:type="dcterms:W3CDTF">2021-10-19T19:56:08Z</dcterms:modified>
</cp:coreProperties>
</file>