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4"/>
  </p:normalViewPr>
  <p:slideViewPr>
    <p:cSldViewPr snapToGrid="0" snapToObjects="1">
      <p:cViewPr varScale="1">
        <p:scale>
          <a:sx n="63" d="100"/>
          <a:sy n="63" d="100"/>
        </p:scale>
        <p:origin x="17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ázev a 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názvu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 názvu</a:t>
            </a:r>
          </a:p>
        </p:txBody>
      </p:sp>
      <p:sp>
        <p:nvSpPr>
          <p:cNvPr id="1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sef Novák"/>
          <p:cNvSpPr txBox="1">
            <a:spLocks noGrp="1"/>
          </p:cNvSpPr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i="1"/>
            </a:lvl1pPr>
          </a:lstStyle>
          <a:p>
            <a:r>
              <a:t>–Josef Novák</a:t>
            </a:r>
          </a:p>
        </p:txBody>
      </p:sp>
      <p:sp>
        <p:nvSpPr>
          <p:cNvPr id="94" name="„Sem napište citát.“"/>
          <p:cNvSpPr txBox="1">
            <a:spLocks noGrp="1"/>
          </p:cNvSpPr>
          <p:nvPr>
            <p:ph type="body" sz="quarter" idx="22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„Sem napište citát.“ </a:t>
            </a:r>
          </a:p>
        </p:txBody>
      </p:sp>
      <p:sp>
        <p:nvSpPr>
          <p:cNvPr id="9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rázek"/>
          <p:cNvSpPr>
            <a:spLocks noGrp="1"/>
          </p:cNvSpPr>
          <p:nvPr>
            <p:ph type="pic" idx="21"/>
          </p:nvPr>
        </p:nvSpPr>
        <p:spPr>
          <a:xfrm>
            <a:off x="-929606" y="-12700"/>
            <a:ext cx="16551777" cy="110345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podtitu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 názvu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118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>
                <a:solidFill>
                  <a:srgbClr val="000000"/>
                </a:solidFill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>
                <a:solidFill>
                  <a:srgbClr val="000000"/>
                </a:solidFill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>
                <a:solidFill>
                  <a:srgbClr val="000000"/>
                </a:solidFill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>
                <a:solidFill>
                  <a:srgbClr val="000000"/>
                </a:solidFill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>
                <a:solidFill>
                  <a:srgbClr val="000000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1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ky –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rázek"/>
          <p:cNvSpPr>
            <a:spLocks noGrp="1"/>
          </p:cNvSpPr>
          <p:nvPr>
            <p:ph type="pic" idx="21"/>
          </p:nvPr>
        </p:nvSpPr>
        <p:spPr>
          <a:xfrm>
            <a:off x="-647700" y="508000"/>
            <a:ext cx="12369801" cy="61425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 názvu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2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- ve střed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názvu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3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ky –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rázek"/>
          <p:cNvSpPr>
            <a:spLocks noGrp="1"/>
          </p:cNvSpPr>
          <p:nvPr>
            <p:ph type="pic" idx="21"/>
          </p:nvPr>
        </p:nvSpPr>
        <p:spPr>
          <a:xfrm>
            <a:off x="2451058" y="-138499"/>
            <a:ext cx="13525502" cy="90170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 názvu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 názvu</a:t>
            </a:r>
          </a:p>
        </p:txBody>
      </p:sp>
      <p:sp>
        <p:nvSpPr>
          <p:cNvPr id="40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-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4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7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, odrážky,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rázek"/>
          <p:cNvSpPr>
            <a:spLocks noGrp="1"/>
          </p:cNvSpPr>
          <p:nvPr>
            <p:ph type="pic" idx="21"/>
          </p:nvPr>
        </p:nvSpPr>
        <p:spPr>
          <a:xfrm>
            <a:off x="4473575" y="2032000"/>
            <a:ext cx="10287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67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úrovně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ky –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brázek"/>
          <p:cNvSpPr>
            <a:spLocks noGrp="1"/>
          </p:cNvSpPr>
          <p:nvPr>
            <p:ph type="pic" sz="quarter" idx="21"/>
          </p:nvPr>
        </p:nvSpPr>
        <p:spPr>
          <a:xfrm>
            <a:off x="6426200" y="4965700"/>
            <a:ext cx="5886450" cy="3924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Obrázek"/>
          <p:cNvSpPr>
            <a:spLocks noGrp="1"/>
          </p:cNvSpPr>
          <p:nvPr>
            <p:ph type="pic" sz="quarter" idx="22"/>
          </p:nvPr>
        </p:nvSpPr>
        <p:spPr>
          <a:xfrm>
            <a:off x="6737350" y="639233"/>
            <a:ext cx="5880100" cy="3920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Obrázek"/>
          <p:cNvSpPr>
            <a:spLocks noGrp="1"/>
          </p:cNvSpPr>
          <p:nvPr>
            <p:ph type="pic" idx="23"/>
          </p:nvPr>
        </p:nvSpPr>
        <p:spPr>
          <a:xfrm>
            <a:off x="-3400425" y="-127000"/>
            <a:ext cx="13525500" cy="9017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3" name="Text úrovně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kinoscalabrno/videos/1770084699680970/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vekino.cz" TargetMode="External"/><Relationship Id="rId13" Type="http://schemas.openxmlformats.org/officeDocument/2006/relationships/hyperlink" Target="http://www.unic-cinemas.org" TargetMode="External"/><Relationship Id="rId3" Type="http://schemas.openxmlformats.org/officeDocument/2006/relationships/hyperlink" Target="http://www.prokina.cz" TargetMode="External"/><Relationship Id="rId7" Type="http://schemas.openxmlformats.org/officeDocument/2006/relationships/hyperlink" Target="http://www.kinoprokazdeho.cz" TargetMode="External"/><Relationship Id="rId12" Type="http://schemas.openxmlformats.org/officeDocument/2006/relationships/hyperlink" Target="http://www.mediasalles.it" TargetMode="External"/><Relationship Id="rId2" Type="http://schemas.openxmlformats.org/officeDocument/2006/relationships/hyperlink" Target="http://www.ufd.cz" TargetMode="External"/><Relationship Id="rId16" Type="http://schemas.openxmlformats.org/officeDocument/2006/relationships/hyperlink" Target="http://www.dcimovies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digitalnikino.cz" TargetMode="External"/><Relationship Id="rId11" Type="http://schemas.openxmlformats.org/officeDocument/2006/relationships/hyperlink" Target="http://www.mediadeskcz.eu" TargetMode="External"/><Relationship Id="rId5" Type="http://schemas.openxmlformats.org/officeDocument/2006/relationships/hyperlink" Target="http://www.mkcr.cz" TargetMode="External"/><Relationship Id="rId15" Type="http://schemas.openxmlformats.org/officeDocument/2006/relationships/hyperlink" Target="http://www.boxofficemojo.com" TargetMode="External"/><Relationship Id="rId10" Type="http://schemas.openxmlformats.org/officeDocument/2006/relationships/hyperlink" Target="http://www.acfk.cz" TargetMode="External"/><Relationship Id="rId4" Type="http://schemas.openxmlformats.org/officeDocument/2006/relationships/hyperlink" Target="http://www.fondkinematografie.cz" TargetMode="External"/><Relationship Id="rId9" Type="http://schemas.openxmlformats.org/officeDocument/2006/relationships/hyperlink" Target="http://www.kinomaniak.cz" TargetMode="External"/><Relationship Id="rId14" Type="http://schemas.openxmlformats.org/officeDocument/2006/relationships/hyperlink" Target="http://www.europa-cinemas.org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osoba/18130?kod=FAV332;pvysl=3505608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éma přednášky:…"/>
          <p:cNvSpPr txBox="1">
            <a:spLocks noGrp="1"/>
          </p:cNvSpPr>
          <p:nvPr>
            <p:ph type="ctrTitle"/>
          </p:nvPr>
        </p:nvSpPr>
        <p:spPr>
          <a:xfrm>
            <a:off x="310554" y="-410634"/>
            <a:ext cx="12383692" cy="6632530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  <a:p>
            <a:pPr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  <a:p>
            <a:pPr>
              <a:defRPr sz="70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 err="1"/>
              <a:t>Téma</a:t>
            </a:r>
            <a:r>
              <a:rPr dirty="0"/>
              <a:t> </a:t>
            </a:r>
            <a:r>
              <a:rPr dirty="0" err="1"/>
              <a:t>přednášky</a:t>
            </a:r>
            <a:r>
              <a:rPr dirty="0"/>
              <a:t>:</a:t>
            </a:r>
          </a:p>
          <a:p>
            <a:pPr>
              <a:defRPr sz="800"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 err="1"/>
              <a:t>Ekonomika</a:t>
            </a:r>
            <a:r>
              <a:rPr dirty="0"/>
              <a:t> kina</a:t>
            </a:r>
            <a:br>
              <a:rPr dirty="0"/>
            </a:br>
            <a:r>
              <a:rPr lang="cs-CZ" sz="4700" dirty="0"/>
              <a:t>9</a:t>
            </a:r>
            <a:r>
              <a:rPr sz="4700" dirty="0"/>
              <a:t>. </a:t>
            </a:r>
            <a:r>
              <a:rPr lang="cs-CZ" sz="4700" dirty="0"/>
              <a:t>11</a:t>
            </a:r>
            <a:r>
              <a:rPr sz="4700" dirty="0"/>
              <a:t>. 202</a:t>
            </a:r>
            <a:r>
              <a:rPr lang="cs-CZ" sz="4700" dirty="0"/>
              <a:t>1</a:t>
            </a:r>
            <a:endParaRPr sz="4700" dirty="0"/>
          </a:p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47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říklad rozpočtu a jeho vývoji pro malou akci…"/>
          <p:cNvSpPr txBox="1">
            <a:spLocks noGrp="1"/>
          </p:cNvSpPr>
          <p:nvPr>
            <p:ph type="ctrTitle"/>
          </p:nvPr>
        </p:nvSpPr>
        <p:spPr>
          <a:xfrm>
            <a:off x="68427" y="2306472"/>
            <a:ext cx="12867946" cy="3413456"/>
          </a:xfrm>
          <a:prstGeom prst="rect">
            <a:avLst/>
          </a:prstGeom>
        </p:spPr>
        <p:txBody>
          <a:bodyPr/>
          <a:lstStyle/>
          <a:p>
            <a:pPr marR="457200" defTabSz="457200">
              <a:defRPr sz="6900" b="1">
                <a:latin typeface="Helvetica"/>
                <a:ea typeface="Helvetica"/>
                <a:cs typeface="Helvetica"/>
                <a:sym typeface="Helvetica"/>
              </a:defRPr>
            </a:pPr>
            <a:r>
              <a:t>Příklad rozpočtu a jeho vývoji pro malou akci</a:t>
            </a:r>
          </a:p>
          <a:p>
            <a:pPr marR="457200" defTabSz="457200">
              <a:defRPr sz="6900" b="1">
                <a:latin typeface="Helvetica"/>
                <a:ea typeface="Helvetica"/>
                <a:cs typeface="Helvetica"/>
                <a:sym typeface="Helvetica"/>
              </a:defRPr>
            </a:pPr>
            <a:r>
              <a:t>v kině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cala-80s-slide-01.jpg" descr="Scala-80s-slide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64" y="1120534"/>
            <a:ext cx="12418872" cy="69861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RMÍM: 21. 4. 2018"/>
          <p:cNvSpPr txBox="1">
            <a:spLocks noGrp="1"/>
          </p:cNvSpPr>
          <p:nvPr>
            <p:ph type="title"/>
          </p:nvPr>
        </p:nvSpPr>
        <p:spPr>
          <a:xfrm>
            <a:off x="1909663" y="526181"/>
            <a:ext cx="9185474" cy="1614638"/>
          </a:xfrm>
          <a:prstGeom prst="rect">
            <a:avLst/>
          </a:prstGeom>
        </p:spPr>
        <p:txBody>
          <a:bodyPr/>
          <a:lstStyle>
            <a:lvl1pPr defTabSz="543305">
              <a:defRPr sz="7440"/>
            </a:lvl1pPr>
          </a:lstStyle>
          <a:p>
            <a:r>
              <a:t>TERMÍM: 21. 4. 2018 </a:t>
            </a:r>
          </a:p>
        </p:txBody>
      </p:sp>
      <p:pic>
        <p:nvPicPr>
          <p:cNvPr id="158" name="pocasi.gif" descr="pocasi.gif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2476500"/>
            <a:ext cx="10972800" cy="61813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rogra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Program</a:t>
            </a:r>
          </a:p>
        </p:txBody>
      </p:sp>
      <p:sp>
        <p:nvSpPr>
          <p:cNvPr id="161" name="13:00 - Gremlins…"/>
          <p:cNvSpPr txBox="1">
            <a:spLocks noGrp="1"/>
          </p:cNvSpPr>
          <p:nvPr>
            <p:ph type="body" idx="1"/>
          </p:nvPr>
        </p:nvSpPr>
        <p:spPr>
          <a:xfrm>
            <a:off x="952500" y="2258483"/>
            <a:ext cx="11099800" cy="6286501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4300">
                <a:latin typeface="+mn-lt"/>
                <a:ea typeface="+mn-ea"/>
                <a:cs typeface="+mn-cs"/>
                <a:sym typeface="Helvetica Neue Medium"/>
              </a:defRPr>
            </a:pPr>
            <a:r>
              <a:t>13:00 - Gremlins </a:t>
            </a:r>
          </a:p>
          <a:p>
            <a:pPr marL="0" indent="0">
              <a:spcBef>
                <a:spcPts val="0"/>
              </a:spcBef>
              <a:buSzTx/>
              <a:buNone/>
              <a:defRPr sz="4300">
                <a:latin typeface="+mn-lt"/>
                <a:ea typeface="+mn-ea"/>
                <a:cs typeface="+mn-cs"/>
                <a:sym typeface="Helvetica Neue Medium"/>
              </a:defRPr>
            </a:pPr>
            <a:r>
              <a:t>15:30 - Top Gun</a:t>
            </a:r>
          </a:p>
          <a:p>
            <a:pPr marL="0" indent="0">
              <a:spcBef>
                <a:spcPts val="0"/>
              </a:spcBef>
              <a:buSzTx/>
              <a:buNone/>
              <a:defRPr sz="4300">
                <a:solidFill>
                  <a:schemeClr val="accent4">
                    <a:hueOff val="468000"/>
                    <a:satOff val="-4761"/>
                    <a:lumOff val="10196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16:00 - Osmdesátkový audiovizuální mix</a:t>
            </a:r>
          </a:p>
          <a:p>
            <a:pPr marL="0" indent="0">
              <a:spcBef>
                <a:spcPts val="0"/>
              </a:spcBef>
              <a:buSzTx/>
              <a:buNone/>
              <a:defRPr sz="4300">
                <a:latin typeface="+mn-lt"/>
                <a:ea typeface="+mn-ea"/>
                <a:cs typeface="+mn-cs"/>
                <a:sym typeface="Helvetica Neue Medium"/>
              </a:defRPr>
            </a:pPr>
            <a:r>
              <a:t>18:00 - Videodrome</a:t>
            </a:r>
          </a:p>
          <a:p>
            <a:pPr marL="0" indent="0">
              <a:spcBef>
                <a:spcPts val="0"/>
              </a:spcBef>
              <a:buSzTx/>
              <a:buNone/>
              <a:defRPr sz="4300">
                <a:solidFill>
                  <a:schemeClr val="accent4">
                    <a:hueOff val="468000"/>
                    <a:satOff val="-4761"/>
                    <a:lumOff val="10196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18:30 - Soutěž v živém dabingu</a:t>
            </a:r>
          </a:p>
          <a:p>
            <a:pPr marL="0" indent="0">
              <a:spcBef>
                <a:spcPts val="0"/>
              </a:spcBef>
              <a:buSzTx/>
              <a:buNone/>
              <a:defRPr sz="4300">
                <a:latin typeface="+mn-lt"/>
                <a:ea typeface="+mn-ea"/>
                <a:cs typeface="+mn-cs"/>
                <a:sym typeface="Helvetica Neue Medium"/>
              </a:defRPr>
            </a:pPr>
            <a:r>
              <a:t>20:30 - Sex, lži a video</a:t>
            </a:r>
          </a:p>
          <a:p>
            <a:pPr marL="0" indent="0">
              <a:spcBef>
                <a:spcPts val="0"/>
              </a:spcBef>
              <a:buSzTx/>
              <a:buNone/>
              <a:defRPr sz="4300">
                <a:solidFill>
                  <a:schemeClr val="accent4">
                    <a:hueOff val="468000"/>
                    <a:satOff val="-4761"/>
                    <a:lumOff val="10196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21:00 - Bony a klid</a:t>
            </a:r>
          </a:p>
          <a:p>
            <a:pPr marL="0" indent="0">
              <a:spcBef>
                <a:spcPts val="0"/>
              </a:spcBef>
              <a:buSzTx/>
              <a:buNone/>
              <a:defRPr sz="4300">
                <a:latin typeface="+mn-lt"/>
                <a:ea typeface="+mn-ea"/>
                <a:cs typeface="+mn-cs"/>
                <a:sym typeface="Helvetica Neue Medium"/>
              </a:defRPr>
            </a:pPr>
            <a:r>
              <a:t>23:00 - Noční můra v Elm Street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Vstupné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Vstupné</a:t>
            </a:r>
          </a:p>
        </p:txBody>
      </p:sp>
      <p:sp>
        <p:nvSpPr>
          <p:cNvPr id="164" name="Promítání v sále…"/>
          <p:cNvSpPr txBox="1">
            <a:spLocks noGrp="1"/>
          </p:cNvSpPr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4300">
                <a:solidFill>
                  <a:schemeClr val="accent4">
                    <a:hueOff val="468000"/>
                    <a:satOff val="-4761"/>
                    <a:lumOff val="10196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Promítání v sále</a:t>
            </a:r>
          </a:p>
          <a:p>
            <a:pPr marL="0" indent="0">
              <a:spcBef>
                <a:spcPts val="0"/>
              </a:spcBef>
              <a:buSzTx/>
              <a:buNone/>
              <a:defRPr sz="4300">
                <a:latin typeface="+mn-lt"/>
                <a:ea typeface="+mn-ea"/>
                <a:cs typeface="+mn-cs"/>
                <a:sym typeface="Helvetica Neue Medium"/>
              </a:defRPr>
            </a:pPr>
            <a:r>
              <a:t>Jeden film 130,- / 100,-</a:t>
            </a:r>
          </a:p>
          <a:p>
            <a:pPr marL="0" indent="0">
              <a:spcBef>
                <a:spcPts val="0"/>
              </a:spcBef>
              <a:buSzTx/>
              <a:buNone/>
              <a:defRPr sz="4300">
                <a:latin typeface="+mn-lt"/>
                <a:ea typeface="+mn-ea"/>
                <a:cs typeface="+mn-cs"/>
                <a:sym typeface="Helvetica Neue Medium"/>
              </a:defRPr>
            </a:pPr>
            <a:r>
              <a:t>Tři filmy 300,-</a:t>
            </a:r>
          </a:p>
          <a:p>
            <a:pPr marL="0" indent="0">
              <a:spcBef>
                <a:spcPts val="0"/>
              </a:spcBef>
              <a:buSzTx/>
              <a:buNone/>
              <a:defRPr sz="4300">
                <a:latin typeface="+mn-lt"/>
                <a:ea typeface="+mn-ea"/>
                <a:cs typeface="+mn-cs"/>
                <a:sym typeface="Helvetica Neue Medium"/>
              </a:defRPr>
            </a:pPr>
            <a:r>
              <a:t>Pět filmů 400,-</a:t>
            </a:r>
          </a:p>
          <a:p>
            <a:pPr marL="0" indent="0">
              <a:spcBef>
                <a:spcPts val="0"/>
              </a:spcBef>
              <a:buSzTx/>
              <a:buNone/>
              <a:defRPr sz="430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  <a:p>
            <a:pPr marL="0" indent="0">
              <a:spcBef>
                <a:spcPts val="0"/>
              </a:spcBef>
              <a:buSzTx/>
              <a:buNone/>
              <a:defRPr sz="4300">
                <a:solidFill>
                  <a:schemeClr val="accent4">
                    <a:hueOff val="468000"/>
                    <a:satOff val="-4761"/>
                    <a:lumOff val="10196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Akce v kavárně</a:t>
            </a:r>
          </a:p>
          <a:p>
            <a:pPr marL="0" indent="0">
              <a:spcBef>
                <a:spcPts val="0"/>
              </a:spcBef>
              <a:buSzTx/>
              <a:buNone/>
              <a:defRPr sz="4300">
                <a:latin typeface="+mn-lt"/>
                <a:ea typeface="+mn-ea"/>
                <a:cs typeface="+mn-cs"/>
                <a:sym typeface="Helvetica Neue Medium"/>
              </a:defRPr>
            </a:pPr>
            <a:r>
              <a:t>Projekce filmu 50,-</a:t>
            </a:r>
          </a:p>
          <a:p>
            <a:pPr marL="0" indent="0">
              <a:spcBef>
                <a:spcPts val="0"/>
              </a:spcBef>
              <a:buSzTx/>
              <a:buNone/>
              <a:defRPr sz="4300">
                <a:latin typeface="+mn-lt"/>
                <a:ea typeface="+mn-ea"/>
                <a:cs typeface="+mn-cs"/>
                <a:sym typeface="Helvetica Neue Medium"/>
              </a:defRPr>
            </a:pPr>
            <a:r>
              <a:t>Osmdesátkový mix 0,-</a:t>
            </a:r>
          </a:p>
          <a:p>
            <a:pPr marL="0" indent="0">
              <a:spcBef>
                <a:spcPts val="0"/>
              </a:spcBef>
              <a:buSzTx/>
              <a:buNone/>
              <a:defRPr sz="4300">
                <a:latin typeface="+mn-lt"/>
                <a:ea typeface="+mn-ea"/>
                <a:cs typeface="+mn-cs"/>
                <a:sym typeface="Helvetica Neue Medium"/>
              </a:defRPr>
            </a:pPr>
            <a:r>
              <a:t>Soutěž v živém dabingu 0,-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Další grafik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Další grafika</a:t>
            </a:r>
          </a:p>
        </p:txBody>
      </p:sp>
      <p:pic>
        <p:nvPicPr>
          <p:cNvPr id="167" name="fredy.jpg" descr="fred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16" y="2586566"/>
            <a:ext cx="12670368" cy="56716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Drinky na baru"/>
          <p:cNvSpPr txBox="1">
            <a:spLocks noGrp="1"/>
          </p:cNvSpPr>
          <p:nvPr>
            <p:ph type="title"/>
          </p:nvPr>
        </p:nvSpPr>
        <p:spPr>
          <a:xfrm>
            <a:off x="952500" y="-287867"/>
            <a:ext cx="11099800" cy="2159001"/>
          </a:xfrm>
          <a:prstGeom prst="rect">
            <a:avLst/>
          </a:prstGeom>
        </p:spPr>
        <p:txBody>
          <a:bodyPr/>
          <a:lstStyle/>
          <a:p>
            <a:r>
              <a:t>Drinky na baru</a:t>
            </a:r>
          </a:p>
        </p:txBody>
      </p:sp>
      <p:pic>
        <p:nvPicPr>
          <p:cNvPr id="170" name="drinky.jpg" descr="drin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997" y="1455968"/>
            <a:ext cx="7036806" cy="124573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Video podpor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Video podpora</a:t>
            </a:r>
          </a:p>
        </p:txBody>
      </p:sp>
      <p:sp>
        <p:nvSpPr>
          <p:cNvPr id="173" name="https://www.facebook.com/kinoscalabrno/videos/1770084699680970/"/>
          <p:cNvSpPr txBox="1"/>
          <p:nvPr/>
        </p:nvSpPr>
        <p:spPr>
          <a:xfrm>
            <a:off x="1381455" y="4462120"/>
            <a:ext cx="10241890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https://www.facebook.com/kinoscalabrno/videos/1770084699680970/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Výsledky"/>
          <p:cNvSpPr txBox="1">
            <a:spLocks noGrp="1"/>
          </p:cNvSpPr>
          <p:nvPr>
            <p:ph type="title"/>
          </p:nvPr>
        </p:nvSpPr>
        <p:spPr>
          <a:xfrm>
            <a:off x="952500" y="626533"/>
            <a:ext cx="11099800" cy="2159001"/>
          </a:xfrm>
          <a:prstGeom prst="rect">
            <a:avLst/>
          </a:prstGeom>
        </p:spPr>
        <p:txBody>
          <a:bodyPr/>
          <a:lstStyle/>
          <a:p>
            <a:r>
              <a:t>Výsledky</a:t>
            </a:r>
          </a:p>
        </p:txBody>
      </p:sp>
      <p:sp>
        <p:nvSpPr>
          <p:cNvPr id="176" name="21.4.2018 so  13:00:00 Gremlins                  26 2 630 Kč…"/>
          <p:cNvSpPr txBox="1"/>
          <p:nvPr/>
        </p:nvSpPr>
        <p:spPr>
          <a:xfrm>
            <a:off x="1086967" y="3276197"/>
            <a:ext cx="11745266" cy="3201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t>21.4.2018	so		13:00:00	Gremlins	                 26	2 630 Kč</a:t>
            </a:r>
          </a:p>
          <a:p>
            <a:pPr algn="l">
              <a:lnSpc>
                <a:spcPct val="150000"/>
              </a:lnSpc>
            </a:pPr>
            <a:r>
              <a:t>21.4.2018	so		15:30:00	Top Gun	                 30	3 520 Kč</a:t>
            </a:r>
          </a:p>
          <a:p>
            <a:pPr algn="l">
              <a:lnSpc>
                <a:spcPct val="150000"/>
              </a:lnSpc>
            </a:pPr>
            <a:r>
              <a:t>21.4.2018	so		18:00:00	Videodrome                 20	2 210 Kč</a:t>
            </a:r>
          </a:p>
          <a:p>
            <a:pPr algn="l">
              <a:lnSpc>
                <a:spcPct val="150000"/>
              </a:lnSpc>
            </a:pPr>
            <a:r>
              <a:t>21.4.2018	so		20:30:00	Sex, lži a video	          27	2 630 Kč</a:t>
            </a:r>
          </a:p>
          <a:p>
            <a:pPr algn="l">
              <a:lnSpc>
                <a:spcPct val="150000"/>
              </a:lnSpc>
            </a:pPr>
            <a:r>
              <a:t>21.4.2018	so		21:00:00	Bony a klid	                   5	 250 Kč</a:t>
            </a:r>
          </a:p>
          <a:p>
            <a:pPr algn="l">
              <a:lnSpc>
                <a:spcPct val="150000"/>
              </a:lnSpc>
            </a:pPr>
            <a:r>
              <a:t>21.4.2018	so		23:00:00	Noční můra 	          65	7 840 Kč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elke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Celkem</a:t>
            </a:r>
          </a:p>
        </p:txBody>
      </p:sp>
      <p:sp>
        <p:nvSpPr>
          <p:cNvPr id="179" name="celkem diváků                             163…"/>
          <p:cNvSpPr txBox="1"/>
          <p:nvPr/>
        </p:nvSpPr>
        <p:spPr>
          <a:xfrm>
            <a:off x="1752892" y="2046747"/>
            <a:ext cx="9499016" cy="6642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50000"/>
              </a:lnSpc>
              <a:defRPr sz="4300"/>
            </a:pPr>
            <a:r>
              <a:t>celkem diváků	                            163</a:t>
            </a:r>
          </a:p>
          <a:p>
            <a:pPr algn="l">
              <a:lnSpc>
                <a:spcPct val="150000"/>
              </a:lnSpc>
              <a:defRPr sz="4300"/>
            </a:pPr>
            <a:r>
              <a:t>počet projekcí	                                6</a:t>
            </a:r>
          </a:p>
          <a:p>
            <a:pPr algn="l">
              <a:lnSpc>
                <a:spcPct val="150000"/>
              </a:lnSpc>
              <a:defRPr sz="4300"/>
            </a:pPr>
            <a:r>
              <a:t>průměr na projekci	                       27</a:t>
            </a:r>
          </a:p>
          <a:p>
            <a:pPr algn="l">
              <a:lnSpc>
                <a:spcPct val="150000"/>
              </a:lnSpc>
              <a:defRPr sz="4300"/>
            </a:pPr>
            <a:r>
              <a:t>počet dnů	                                        1</a:t>
            </a:r>
          </a:p>
          <a:p>
            <a:pPr algn="l">
              <a:lnSpc>
                <a:spcPct val="150000"/>
              </a:lnSpc>
              <a:defRPr sz="4300"/>
            </a:pPr>
            <a:r>
              <a:t>průměrné vstupné	               117 Kč</a:t>
            </a:r>
          </a:p>
          <a:p>
            <a:pPr algn="l">
              <a:lnSpc>
                <a:spcPct val="150000"/>
              </a:lnSpc>
              <a:defRPr sz="4300">
                <a:solidFill>
                  <a:schemeClr val="accent4">
                    <a:hueOff val="468000"/>
                    <a:satOff val="-4761"/>
                    <a:lumOff val="10196"/>
                  </a:schemeClr>
                </a:solidFill>
              </a:defRPr>
            </a:pPr>
            <a:r>
              <a:t>celkem tržba                      19 080 Kč</a:t>
            </a:r>
          </a:p>
          <a:p>
            <a:pPr algn="l">
              <a:lnSpc>
                <a:spcPct val="150000"/>
              </a:lnSpc>
              <a:defRPr sz="4300">
                <a:solidFill>
                  <a:schemeClr val="accent4">
                    <a:hueOff val="468000"/>
                    <a:satOff val="-4761"/>
                    <a:lumOff val="10196"/>
                  </a:schemeClr>
                </a:solidFill>
              </a:defRPr>
            </a:pPr>
            <a:r>
              <a:t>tržba bar                             12 300 Kč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KINO = sdílený zážitek sledování audiovizuálního obsahu."/>
          <p:cNvSpPr txBox="1">
            <a:spLocks noGrp="1"/>
          </p:cNvSpPr>
          <p:nvPr>
            <p:ph type="ctrTitle"/>
          </p:nvPr>
        </p:nvSpPr>
        <p:spPr>
          <a:xfrm>
            <a:off x="1063062" y="3225800"/>
            <a:ext cx="10878676" cy="3302000"/>
          </a:xfrm>
          <a:prstGeom prst="rect">
            <a:avLst/>
          </a:prstGeom>
        </p:spPr>
        <p:txBody>
          <a:bodyPr/>
          <a:lstStyle>
            <a:lvl1pPr defTabSz="572516">
              <a:defRPr sz="686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KINO = sdílený zážitek sledování audiovizuálního obsahu.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Náklad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Náklady </a:t>
            </a:r>
          </a:p>
        </p:txBody>
      </p:sp>
      <p:sp>
        <p:nvSpPr>
          <p:cNvPr id="182" name="náklady na nákupy filmů   25 000 Kč…"/>
          <p:cNvSpPr txBox="1"/>
          <p:nvPr/>
        </p:nvSpPr>
        <p:spPr>
          <a:xfrm>
            <a:off x="1752892" y="2538087"/>
            <a:ext cx="9499016" cy="5659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50000"/>
              </a:lnSpc>
              <a:defRPr sz="4300"/>
            </a:pPr>
            <a:r>
              <a:t>náklady na nákupy filmů   25 000 Kč                          </a:t>
            </a:r>
          </a:p>
          <a:p>
            <a:pPr algn="l">
              <a:lnSpc>
                <a:spcPct val="150000"/>
              </a:lnSpc>
              <a:defRPr sz="4300"/>
            </a:pPr>
            <a:r>
              <a:t>aspera	                               9 000 Kč   </a:t>
            </a:r>
          </a:p>
          <a:p>
            <a:pPr algn="l">
              <a:lnSpc>
                <a:spcPct val="150000"/>
              </a:lnSpc>
              <a:defRPr sz="4300"/>
            </a:pPr>
            <a:r>
              <a:t>tisky, materiál	                    5 000 Kč                      </a:t>
            </a:r>
          </a:p>
          <a:p>
            <a:pPr algn="l">
              <a:lnSpc>
                <a:spcPct val="150000"/>
              </a:lnSpc>
              <a:defRPr sz="4300"/>
            </a:pPr>
            <a:r>
              <a:t>dabing, hudební sonda        1 000 Kč                               </a:t>
            </a:r>
          </a:p>
          <a:p>
            <a:pPr algn="l">
              <a:lnSpc>
                <a:spcPct val="150000"/>
              </a:lnSpc>
              <a:defRPr sz="4300"/>
            </a:pPr>
            <a:r>
              <a:t>titulky	                                   2 000 Kč</a:t>
            </a:r>
          </a:p>
          <a:p>
            <a:pPr algn="l">
              <a:lnSpc>
                <a:spcPct val="150000"/>
              </a:lnSpc>
              <a:defRPr sz="4300">
                <a:solidFill>
                  <a:schemeClr val="accent4">
                    <a:hueOff val="468000"/>
                    <a:satOff val="-4761"/>
                    <a:lumOff val="10196"/>
                  </a:schemeClr>
                </a:solidFill>
              </a:defRPr>
            </a:pPr>
            <a:r>
              <a:t>celkem náklady                  42 000 Kč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Ztráta na akci"/>
          <p:cNvSpPr txBox="1">
            <a:spLocks noGrp="1"/>
          </p:cNvSpPr>
          <p:nvPr>
            <p:ph type="title"/>
          </p:nvPr>
        </p:nvSpPr>
        <p:spPr>
          <a:xfrm>
            <a:off x="952500" y="795866"/>
            <a:ext cx="11099800" cy="2159001"/>
          </a:xfrm>
          <a:prstGeom prst="rect">
            <a:avLst/>
          </a:prstGeom>
        </p:spPr>
        <p:txBody>
          <a:bodyPr/>
          <a:lstStyle/>
          <a:p>
            <a:r>
              <a:t>Ztráta na akci</a:t>
            </a:r>
          </a:p>
        </p:txBody>
      </p:sp>
      <p:sp>
        <p:nvSpPr>
          <p:cNvPr id="185" name="22 920 Kč"/>
          <p:cNvSpPr txBox="1"/>
          <p:nvPr/>
        </p:nvSpPr>
        <p:spPr>
          <a:xfrm>
            <a:off x="1752892" y="2934453"/>
            <a:ext cx="9499016" cy="273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50000"/>
              </a:lnSpc>
              <a:defRPr sz="4300"/>
            </a:pPr>
            <a:endParaRPr/>
          </a:p>
          <a:p>
            <a:pPr>
              <a:lnSpc>
                <a:spcPct val="150000"/>
              </a:lnSpc>
              <a:defRPr sz="10900">
                <a:solidFill>
                  <a:schemeClr val="accent4">
                    <a:hueOff val="468000"/>
                    <a:satOff val="-4761"/>
                    <a:lumOff val="10196"/>
                  </a:schemeClr>
                </a:solidFill>
              </a:defRPr>
            </a:pPr>
            <a:r>
              <a:t>22 920 Kč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Hodnocení ak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Hodnocení akce</a:t>
            </a:r>
          </a:p>
        </p:txBody>
      </p:sp>
      <p:sp>
        <p:nvSpPr>
          <p:cNvPr id="188" name="obsahově spíše zdařilá akc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8940" indent="-408940" defTabSz="537463">
              <a:spcBef>
                <a:spcPts val="3800"/>
              </a:spcBef>
              <a:defRPr sz="3956" b="1"/>
            </a:pPr>
            <a:r>
              <a:t>obsahově spíše zdařilá akce</a:t>
            </a:r>
          </a:p>
          <a:p>
            <a:pPr marL="408940" indent="-408940" defTabSz="537463">
              <a:spcBef>
                <a:spcPts val="3800"/>
              </a:spcBef>
              <a:defRPr sz="3956" b="1"/>
            </a:pPr>
            <a:r>
              <a:t>pozitivní odezva v teamu scaly</a:t>
            </a:r>
          </a:p>
          <a:p>
            <a:pPr marL="408940" indent="-408940" defTabSz="537463">
              <a:spcBef>
                <a:spcPts val="3800"/>
              </a:spcBef>
              <a:defRPr sz="3956" b="1"/>
            </a:pPr>
            <a:r>
              <a:t>významně nám nepřálo počasí</a:t>
            </a:r>
          </a:p>
          <a:p>
            <a:pPr marL="408940" indent="-408940" defTabSz="537463">
              <a:spcBef>
                <a:spcPts val="3800"/>
              </a:spcBef>
              <a:defRPr sz="3956" b="1"/>
            </a:pPr>
            <a:r>
              <a:t>ekonomicky spíše nezdařilá akce</a:t>
            </a:r>
          </a:p>
          <a:p>
            <a:pPr marL="408940" indent="-408940" defTabSz="537463">
              <a:spcBef>
                <a:spcPts val="3800"/>
              </a:spcBef>
              <a:defRPr sz="3956" b="1"/>
            </a:pPr>
            <a:r>
              <a:t>osmdesátky mají potenciál </a:t>
            </a:r>
          </a:p>
          <a:p>
            <a:pPr marL="408940" indent="-408940" defTabSz="537463">
              <a:spcBef>
                <a:spcPts val="3800"/>
              </a:spcBef>
              <a:defRPr sz="3956" b="1"/>
            </a:pPr>
            <a:r>
              <a:t>nejsme z toho smutní, ale spíše zkušenější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Dotazy, diskuze k probrané problematice."/>
          <p:cNvSpPr txBox="1">
            <a:spLocks noGrp="1"/>
          </p:cNvSpPr>
          <p:nvPr>
            <p:ph type="ctrTitle"/>
          </p:nvPr>
        </p:nvSpPr>
        <p:spPr>
          <a:xfrm>
            <a:off x="310554" y="2247701"/>
            <a:ext cx="12383692" cy="3044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Dotazy, diskuze k probrané problematice.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Doporučená internetové zdroje"/>
          <p:cNvSpPr txBox="1">
            <a:spLocks noGrp="1"/>
          </p:cNvSpPr>
          <p:nvPr>
            <p:ph type="ctrTitle"/>
          </p:nvPr>
        </p:nvSpPr>
        <p:spPr>
          <a:xfrm>
            <a:off x="310554" y="368299"/>
            <a:ext cx="12383692" cy="1483851"/>
          </a:xfrm>
          <a:prstGeom prst="rect">
            <a:avLst/>
          </a:prstGeom>
        </p:spPr>
        <p:txBody>
          <a:bodyPr/>
          <a:lstStyle>
            <a:lvl1pPr defTabSz="473201">
              <a:defRPr sz="648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Doporučená internetové zdroje</a:t>
            </a:r>
          </a:p>
        </p:txBody>
      </p:sp>
      <p:sp>
        <p:nvSpPr>
          <p:cNvPr id="193" name="www.ufd.cz…"/>
          <p:cNvSpPr txBox="1"/>
          <p:nvPr/>
        </p:nvSpPr>
        <p:spPr>
          <a:xfrm>
            <a:off x="519575" y="2031175"/>
            <a:ext cx="11965650" cy="7139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/>
            </a:pPr>
            <a:r>
              <a:rPr>
                <a:hlinkClick r:id="rId2"/>
              </a:rPr>
              <a:t>www.ufd.cz</a:t>
            </a:r>
          </a:p>
          <a:p>
            <a:pPr>
              <a:defRPr sz="3000"/>
            </a:pPr>
            <a:r>
              <a:rPr>
                <a:hlinkClick r:id="rId3"/>
              </a:rPr>
              <a:t>www.prokina.cz</a:t>
            </a:r>
          </a:p>
          <a:p>
            <a:pPr>
              <a:defRPr sz="3000"/>
            </a:pPr>
            <a:r>
              <a:rPr>
                <a:hlinkClick r:id="rId4"/>
              </a:rPr>
              <a:t>www.fondkinematografie.cz</a:t>
            </a:r>
          </a:p>
          <a:p>
            <a:pPr>
              <a:defRPr sz="3000"/>
            </a:pPr>
            <a:r>
              <a:rPr>
                <a:hlinkClick r:id="rId5"/>
              </a:rPr>
              <a:t>www.mkcr.cz</a:t>
            </a:r>
          </a:p>
          <a:p>
            <a:pPr>
              <a:defRPr sz="3000"/>
            </a:pPr>
            <a:r>
              <a:rPr>
                <a:hlinkClick r:id="rId6"/>
              </a:rPr>
              <a:t>www.digitalnikino.cz</a:t>
            </a:r>
          </a:p>
          <a:p>
            <a:pPr>
              <a:defRPr sz="3000"/>
            </a:pPr>
            <a:r>
              <a:rPr>
                <a:hlinkClick r:id="rId7"/>
              </a:rPr>
              <a:t>www.kinoprokazdeho.cz</a:t>
            </a:r>
          </a:p>
          <a:p>
            <a:pPr>
              <a:defRPr sz="3000"/>
            </a:pPr>
            <a:r>
              <a:rPr>
                <a:hlinkClick r:id="rId8"/>
              </a:rPr>
              <a:t>www.novekino.cz</a:t>
            </a:r>
          </a:p>
          <a:p>
            <a:pPr>
              <a:defRPr sz="3000"/>
            </a:pPr>
            <a:r>
              <a:rPr>
                <a:hlinkClick r:id="rId9"/>
              </a:rPr>
              <a:t>www.kinomaniak.cz</a:t>
            </a:r>
          </a:p>
          <a:p>
            <a:pPr>
              <a:defRPr sz="3000"/>
            </a:pPr>
            <a:r>
              <a:rPr>
                <a:hlinkClick r:id="rId10"/>
              </a:rPr>
              <a:t>www.acfk.cz</a:t>
            </a:r>
          </a:p>
          <a:p>
            <a:pPr>
              <a:defRPr sz="3000"/>
            </a:pPr>
            <a:r>
              <a:rPr>
                <a:hlinkClick r:id="rId11"/>
              </a:rPr>
              <a:t>www.mediadeskcz.eu</a:t>
            </a:r>
          </a:p>
          <a:p>
            <a:pPr>
              <a:defRPr sz="3000"/>
            </a:pPr>
            <a:r>
              <a:rPr>
                <a:hlinkClick r:id="rId12"/>
              </a:rPr>
              <a:t>www.mediasalles.it</a:t>
            </a:r>
          </a:p>
          <a:p>
            <a:pPr>
              <a:defRPr sz="3000"/>
            </a:pPr>
            <a:r>
              <a:rPr>
                <a:hlinkClick r:id="rId13"/>
              </a:rPr>
              <a:t>www.unic-cinemas.org</a:t>
            </a:r>
          </a:p>
          <a:p>
            <a:pPr>
              <a:defRPr sz="3000"/>
            </a:pPr>
            <a:r>
              <a:rPr>
                <a:hlinkClick r:id="rId14"/>
              </a:rPr>
              <a:t>www.europa-cinemas.org</a:t>
            </a:r>
          </a:p>
          <a:p>
            <a:pPr>
              <a:defRPr sz="3000"/>
            </a:pPr>
            <a:r>
              <a:rPr>
                <a:hlinkClick r:id="rId15"/>
              </a:rPr>
              <a:t>www.boxofficemojo.com</a:t>
            </a:r>
          </a:p>
          <a:p>
            <a:pPr>
              <a:defRPr sz="3000"/>
            </a:pPr>
            <a:r>
              <a:rPr>
                <a:hlinkClick r:id="rId16"/>
              </a:rPr>
              <a:t>www.dcimovies.com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oporučená literatura"/>
          <p:cNvSpPr txBox="1">
            <a:spLocks noGrp="1"/>
          </p:cNvSpPr>
          <p:nvPr>
            <p:ph type="ctrTitle"/>
          </p:nvPr>
        </p:nvSpPr>
        <p:spPr>
          <a:xfrm>
            <a:off x="310554" y="622299"/>
            <a:ext cx="12383692" cy="1483851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Doporučená literatura</a:t>
            </a:r>
          </a:p>
        </p:txBody>
      </p:sp>
      <p:sp>
        <p:nvSpPr>
          <p:cNvPr id="196" name="SKOPAL, Pavel a Lucie ČESÁLKOVÁ. Filmové Brno. Dějiny lokální filmové kultury. Praha: Národní filmový archiv, 2016. 338 s. ISBN 978-80-7004-176-5.…"/>
          <p:cNvSpPr txBox="1"/>
          <p:nvPr/>
        </p:nvSpPr>
        <p:spPr>
          <a:xfrm>
            <a:off x="519575" y="2445700"/>
            <a:ext cx="11965650" cy="6310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48639" indent="-548639" algn="l">
              <a:buClr>
                <a:srgbClr val="0A0A0A"/>
              </a:buClr>
              <a:buSzPct val="145000"/>
              <a:buFont typeface="Symbol"/>
              <a:buChar char="·"/>
            </a:pPr>
            <a:r>
              <a:rPr>
                <a:hlinkClick r:id="rId2"/>
              </a:rPr>
              <a:t>SKOPAL, Pavel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 a Lucie ČESÁLKOVÁ. 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Filmové Brno. Dějiny lokální filmové kultury</a:t>
            </a:r>
            <a:r>
              <a:t>. Praha: Národní filmový archiv, 2016. 338 s. ISBN 978-80-7004-176-5.</a:t>
            </a:r>
          </a:p>
          <a:p>
            <a:pPr marL="548639" indent="-548639" algn="l">
              <a:buClr>
                <a:srgbClr val="0A0A0A"/>
              </a:buClr>
              <a:buSzPct val="145000"/>
              <a:buFont typeface="Symbol"/>
              <a:buChar char="·"/>
            </a:pPr>
            <a:endParaRPr/>
          </a:p>
          <a:p>
            <a:pPr marL="548639" indent="-548639" algn="l">
              <a:buClr>
                <a:srgbClr val="0A0A0A"/>
              </a:buClr>
              <a:buSzPct val="145000"/>
              <a:buFont typeface="Symbol"/>
              <a:buChar char="·"/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ČVANČARA, Miroslav a Jaroslav ČVANČARA. 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Zaniklý svět stříbrných pláten : po stopách pražských biografů</a:t>
            </a:r>
            <a:r>
              <a:t>. Vyd. 1. Praha: Academia, 2011. 597 s. ISBN 9788020019691.</a:t>
            </a:r>
          </a:p>
          <a:p>
            <a:pPr marL="548639" indent="-548639" algn="l">
              <a:buClr>
                <a:srgbClr val="0A0A0A"/>
              </a:buClr>
              <a:buSzPct val="145000"/>
              <a:buFont typeface="Symbol"/>
              <a:buChar char="·"/>
            </a:pPr>
            <a:endParaRPr/>
          </a:p>
          <a:p>
            <a:pPr marL="548639" indent="-548639" algn="l">
              <a:buClr>
                <a:srgbClr val="0A0A0A"/>
              </a:buClr>
              <a:buSzPct val="145000"/>
              <a:buFont typeface="Symbol"/>
              <a:buChar char="·"/>
            </a:pPr>
            <a:r>
              <a:t>DANIELIS, Aleš. Svět filmu bez perforace. Hrozby a příležitosti digitální filmové distribuce. Iluminace, 25, 2013, č. 2, s. 89-101. Vyd. Praha: Nár</a:t>
            </a:r>
            <a:r>
              <a:rPr>
                <a:latin typeface="Arial"/>
                <a:ea typeface="Arial"/>
                <a:cs typeface="Arial"/>
                <a:sym typeface="Arial"/>
              </a:rPr>
              <a:t>odní filmových archiv. ISSN 0862-397X.</a:t>
            </a:r>
          </a:p>
          <a:p>
            <a:pPr marL="548639" indent="-548639" algn="l">
              <a:buClr>
                <a:srgbClr val="0A0A0A"/>
              </a:buClr>
              <a:buSzPct val="145000"/>
              <a:buFont typeface="Symbol"/>
              <a:buChar char="·"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548639" indent="-548639" algn="l">
              <a:buClr>
                <a:srgbClr val="0A0A0A"/>
              </a:buClr>
              <a:buSzPct val="145000"/>
              <a:buFont typeface="Symbol"/>
              <a:buChar char="·"/>
            </a:pPr>
            <a:r>
              <a:t>DANIELIS, Aleš. Česká filmová distribuce po roce 1989. Iluminace, 19, 2007, č. 1, s. 53-104. Vyd. Praha: Národní filmový archiv. ISSN 0862-397X.</a:t>
            </a:r>
          </a:p>
          <a:p>
            <a:pPr lvl="2" indent="0" algn="l">
              <a:spcBef>
                <a:spcPts val="3200"/>
              </a:spcBef>
              <a:defRPr sz="2800" b="0"/>
            </a:pPr>
            <a:r>
              <a:t>     </a:t>
            </a:r>
            <a:r>
              <a:rPr sz="2430" b="1"/>
              <a:t>DAVID, Ivan. Filmové právo. Vyd. Nová beseda, z.s., 2015, ISBN      </a:t>
            </a:r>
            <a:br>
              <a:rPr sz="2430" b="1"/>
            </a:br>
            <a:r>
              <a:rPr sz="2430" b="1"/>
              <a:t>      978-80-906089-0-0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Osnova přednášky"/>
          <p:cNvSpPr txBox="1">
            <a:spLocks noGrp="1"/>
          </p:cNvSpPr>
          <p:nvPr>
            <p:ph type="ctrTitle"/>
          </p:nvPr>
        </p:nvSpPr>
        <p:spPr>
          <a:xfrm>
            <a:off x="68427" y="844285"/>
            <a:ext cx="12867946" cy="1217547"/>
          </a:xfrm>
          <a:prstGeom prst="rect">
            <a:avLst/>
          </a:prstGeom>
        </p:spPr>
        <p:txBody>
          <a:bodyPr/>
          <a:lstStyle>
            <a:lvl1pPr marR="457200" defTabSz="457200">
              <a:defRPr sz="69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Osnova přednášky</a:t>
            </a:r>
          </a:p>
        </p:txBody>
      </p:sp>
      <p:sp>
        <p:nvSpPr>
          <p:cNvPr id="133" name="právní forma společnosti provozující kino…"/>
          <p:cNvSpPr txBox="1">
            <a:spLocks noGrp="1"/>
          </p:cNvSpPr>
          <p:nvPr>
            <p:ph type="subTitle" idx="1"/>
          </p:nvPr>
        </p:nvSpPr>
        <p:spPr>
          <a:xfrm>
            <a:off x="-1001183" y="2648445"/>
            <a:ext cx="14259983" cy="7055976"/>
          </a:xfrm>
          <a:prstGeom prst="rect">
            <a:avLst/>
          </a:prstGeom>
        </p:spPr>
        <p:txBody>
          <a:bodyPr/>
          <a:lstStyle/>
          <a:p>
            <a:pPr marL="1927225" marR="457200" indent="-555625" algn="l" defTabSz="457200">
              <a:buSzPct val="145000"/>
              <a:buChar char="•"/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právní forma společnosti provozující kino</a:t>
            </a:r>
          </a:p>
          <a:p>
            <a:pPr marL="1927225" marR="457200" indent="-555625" algn="l" defTabSz="457200">
              <a:buSzPct val="145000"/>
              <a:buChar char="•"/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plátce nebo neplátce DPH</a:t>
            </a:r>
          </a:p>
          <a:p>
            <a:pPr marL="1927225" marR="457200" indent="-555625" algn="l" defTabSz="457200">
              <a:buSzPct val="145000"/>
              <a:buChar char="•"/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nastavení účetních procesů v kině</a:t>
            </a:r>
          </a:p>
          <a:p>
            <a:pPr marL="1927225" marR="457200" indent="-555625" algn="l" defTabSz="457200">
              <a:buSzPct val="145000"/>
              <a:buChar char="•"/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co se děje s částkou za vstupenku</a:t>
            </a:r>
          </a:p>
          <a:p>
            <a:pPr marL="1927225" marR="457200" indent="-555625" algn="l" defTabSz="457200">
              <a:buSzPct val="145000"/>
              <a:buChar char="•"/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výnosy kina        </a:t>
            </a:r>
          </a:p>
          <a:p>
            <a:pPr marL="1927225" marR="457200" indent="-555625" algn="l" defTabSz="457200">
              <a:buSzPct val="145000"/>
              <a:buChar char="•"/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náklady kina</a:t>
            </a:r>
          </a:p>
          <a:p>
            <a:pPr marL="1927225" marR="457200" indent="-555625" algn="l" defTabSz="457200">
              <a:buSzPct val="145000"/>
              <a:buChar char="•"/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modelový příklad rozpočtu pro malou akci</a:t>
            </a:r>
          </a:p>
          <a:p>
            <a:pPr marL="1927225" marR="457200" indent="-555625" algn="l" defTabSz="457200">
              <a:buSzPct val="145000"/>
              <a:buChar char="•"/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money report kina</a:t>
            </a:r>
          </a:p>
          <a:p>
            <a:pPr marL="1927225" marR="457200" indent="-555625" algn="l" defTabSz="457200">
              <a:buSzPct val="145000"/>
              <a:buChar char="•"/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diskuze o probrané problematice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rávní forma společnosti"/>
          <p:cNvSpPr txBox="1">
            <a:spLocks noGrp="1"/>
          </p:cNvSpPr>
          <p:nvPr>
            <p:ph type="ctrTitle"/>
          </p:nvPr>
        </p:nvSpPr>
        <p:spPr>
          <a:xfrm>
            <a:off x="68427" y="1098285"/>
            <a:ext cx="12867946" cy="1217547"/>
          </a:xfrm>
          <a:prstGeom prst="rect">
            <a:avLst/>
          </a:prstGeom>
        </p:spPr>
        <p:txBody>
          <a:bodyPr/>
          <a:lstStyle>
            <a:lvl1pPr marR="457200" defTabSz="457200">
              <a:defRPr sz="69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Právní forma společnosti</a:t>
            </a:r>
          </a:p>
        </p:txBody>
      </p:sp>
      <p:sp>
        <p:nvSpPr>
          <p:cNvPr id="136" name="příspěvková organizace…"/>
          <p:cNvSpPr txBox="1">
            <a:spLocks noGrp="1"/>
          </p:cNvSpPr>
          <p:nvPr>
            <p:ph type="subTitle" idx="1"/>
          </p:nvPr>
        </p:nvSpPr>
        <p:spPr>
          <a:xfrm>
            <a:off x="-627592" y="3715245"/>
            <a:ext cx="14259984" cy="7055976"/>
          </a:xfrm>
          <a:prstGeom prst="rect">
            <a:avLst/>
          </a:prstGeom>
        </p:spPr>
        <p:txBody>
          <a:bodyPr/>
          <a:lstStyle/>
          <a:p>
            <a:pPr marL="1927225" marR="457200" indent="-555625" algn="l" defTabSz="457200">
              <a:buSzPct val="145000"/>
              <a:buChar char="•"/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příspěvková organizace</a:t>
            </a:r>
          </a:p>
          <a:p>
            <a:pPr marL="1927225" marR="457200" indent="-555625" algn="l" defTabSz="457200">
              <a:buSzPct val="145000"/>
              <a:buChar char="•"/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společnost s ručením omezeným</a:t>
            </a:r>
          </a:p>
          <a:p>
            <a:pPr marL="1927225" marR="457200" indent="-555625" algn="l" defTabSz="457200">
              <a:buSzPct val="145000"/>
              <a:buChar char="•"/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zapsaný spolek</a:t>
            </a:r>
          </a:p>
          <a:p>
            <a:pPr marL="1927225" marR="457200" indent="-555625" algn="l" defTabSz="457200">
              <a:buSzPct val="145000"/>
              <a:buChar char="•"/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OSVČ</a:t>
            </a:r>
          </a:p>
          <a:p>
            <a:pPr marL="1927225" marR="457200" indent="-555625" algn="l" defTabSz="457200">
              <a:buSzPct val="145000"/>
              <a:buChar char="•"/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ostatní      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átce / neplátce DPH"/>
          <p:cNvSpPr txBox="1">
            <a:spLocks noGrp="1"/>
          </p:cNvSpPr>
          <p:nvPr>
            <p:ph type="ctrTitle"/>
          </p:nvPr>
        </p:nvSpPr>
        <p:spPr>
          <a:xfrm>
            <a:off x="68427" y="624152"/>
            <a:ext cx="12867946" cy="1217547"/>
          </a:xfrm>
          <a:prstGeom prst="rect">
            <a:avLst/>
          </a:prstGeom>
        </p:spPr>
        <p:txBody>
          <a:bodyPr/>
          <a:lstStyle>
            <a:lvl1pPr marR="457200" defTabSz="457200">
              <a:defRPr sz="69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Plátce / neplátce DPH</a:t>
            </a:r>
          </a:p>
        </p:txBody>
      </p:sp>
      <p:sp>
        <p:nvSpPr>
          <p:cNvPr id="139" name="plátcem daně z přidané hodnoty je každý subjekt se sídlem, provozovnou či místem podnikání registrovaný jako plátce DPH. V Česku se plátcem musí povinně stát subjekt, jehož obrat přesáhl za 12 po sobě jdoucích kalendářních měsíců částku 1 000 000 Kč.…"/>
          <p:cNvSpPr txBox="1">
            <a:spLocks noGrp="1"/>
          </p:cNvSpPr>
          <p:nvPr>
            <p:ph type="subTitle" idx="1"/>
          </p:nvPr>
        </p:nvSpPr>
        <p:spPr>
          <a:xfrm>
            <a:off x="-559858" y="2343645"/>
            <a:ext cx="13441363" cy="7055976"/>
          </a:xfrm>
          <a:prstGeom prst="rect">
            <a:avLst/>
          </a:prstGeom>
        </p:spPr>
        <p:txBody>
          <a:bodyPr/>
          <a:lstStyle/>
          <a:p>
            <a:pPr marL="1927225" marR="457200" indent="-555625" algn="l" defTabSz="457200">
              <a:buSzPct val="145000"/>
              <a:buChar char="•"/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plátcem daně z přidané hodnoty je každý subjekt se sídlem, provozovnou či místem podnikání registrovaný jako plátce DPH. V Česku se plátcem musí povinně stát subjekt, jehož obrat přesáhl za 12 po sobě jdoucích kalendářních měsíců částku 1 000 000 Kč.  </a:t>
            </a:r>
          </a:p>
          <a:p>
            <a:pPr marL="1927225" marR="457200" indent="-555625" algn="l" defTabSz="457200">
              <a:buSzPct val="145000"/>
              <a:buChar char="•"/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1927225" marR="457200" indent="-555625" algn="l" defTabSz="457200">
              <a:buSzPct val="145000"/>
              <a:buChar char="•"/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všechny naše příklady jsou uváděny pro soukromé s.r.o. a plátce DPH   </a:t>
            </a:r>
          </a:p>
          <a:p>
            <a:pPr marL="1927225" marR="457200" indent="-555625" algn="l" defTabSz="457200">
              <a:buSzPct val="145000"/>
              <a:buChar char="•"/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1927225" marR="457200" indent="-555625" algn="l" defTabSz="457200">
              <a:buSzPct val="145000"/>
              <a:buChar char="•"/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sazby DPH v kině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Účetní procesy v kině"/>
          <p:cNvSpPr txBox="1">
            <a:spLocks noGrp="1"/>
          </p:cNvSpPr>
          <p:nvPr>
            <p:ph type="ctrTitle"/>
          </p:nvPr>
        </p:nvSpPr>
        <p:spPr>
          <a:xfrm>
            <a:off x="68427" y="912018"/>
            <a:ext cx="12867946" cy="1217548"/>
          </a:xfrm>
          <a:prstGeom prst="rect">
            <a:avLst/>
          </a:prstGeom>
        </p:spPr>
        <p:txBody>
          <a:bodyPr/>
          <a:lstStyle>
            <a:lvl1pPr marR="457200" defTabSz="457200">
              <a:defRPr sz="69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Účetní procesy v kině</a:t>
            </a:r>
          </a:p>
        </p:txBody>
      </p:sp>
      <p:sp>
        <p:nvSpPr>
          <p:cNvPr id="142" name="evidence, evidence, evidence…"/>
          <p:cNvSpPr txBox="1">
            <a:spLocks noGrp="1"/>
          </p:cNvSpPr>
          <p:nvPr>
            <p:ph type="subTitle" idx="1"/>
          </p:nvPr>
        </p:nvSpPr>
        <p:spPr>
          <a:xfrm>
            <a:off x="-627592" y="2580712"/>
            <a:ext cx="14259984" cy="7055976"/>
          </a:xfrm>
          <a:prstGeom prst="rect">
            <a:avLst/>
          </a:prstGeom>
        </p:spPr>
        <p:txBody>
          <a:bodyPr/>
          <a:lstStyle/>
          <a:p>
            <a:pPr marL="1927225" marR="457200" indent="-555625" algn="l" defTabSz="457200">
              <a:buSzPct val="145000"/>
              <a:buChar char="•"/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evidence, evidence, evidence</a:t>
            </a:r>
          </a:p>
          <a:p>
            <a:pPr marL="1927225" marR="457200" indent="-555625" algn="l" defTabSz="457200">
              <a:buSzPct val="145000"/>
              <a:buChar char="•"/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hotovostní platby v kině</a:t>
            </a:r>
          </a:p>
          <a:p>
            <a:pPr marL="1927225" marR="457200" indent="-555625" algn="l" defTabSz="457200">
              <a:buSzPct val="145000"/>
              <a:buChar char="•"/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bezhotovostní platby v kině</a:t>
            </a:r>
          </a:p>
          <a:p>
            <a:pPr marL="1927225" marR="457200" indent="-555625" algn="l" defTabSz="457200">
              <a:buSzPct val="145000"/>
              <a:buChar char="•"/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pokladní kniha hotovostní</a:t>
            </a:r>
          </a:p>
          <a:p>
            <a:pPr marL="1927225" marR="457200" indent="-555625" algn="l" defTabSz="457200">
              <a:buSzPct val="145000"/>
              <a:buChar char="•"/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kniha faktur</a:t>
            </a:r>
          </a:p>
          <a:p>
            <a:pPr marL="1927225" marR="457200" indent="-555625" algn="l" defTabSz="457200">
              <a:buSzPct val="145000"/>
              <a:buChar char="•"/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mzdová evidence</a:t>
            </a:r>
          </a:p>
          <a:p>
            <a:pPr marL="1927225" marR="457200" indent="-555625" algn="l" defTabSz="457200">
              <a:buSzPct val="145000"/>
              <a:buChar char="•"/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pokladní systém a účetnictví</a:t>
            </a:r>
          </a:p>
          <a:p>
            <a:pPr marL="1927225" marR="457200" indent="-555625" algn="l" defTabSz="457200">
              <a:buSzPct val="145000"/>
              <a:buChar char="•"/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platby faktur</a:t>
            </a:r>
          </a:p>
          <a:p>
            <a:pPr marL="1927225" marR="457200" indent="-555625" algn="l" defTabSz="457200">
              <a:buSzPct val="145000"/>
              <a:buChar char="•"/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platby zákoných poplatků</a:t>
            </a:r>
          </a:p>
          <a:p>
            <a:pPr marL="1927225" marR="457200" indent="-555625" algn="l" defTabSz="457200">
              <a:buSzPct val="145000"/>
              <a:buChar char="•"/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daně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o se děje s částkou za vstupné"/>
          <p:cNvSpPr txBox="1">
            <a:spLocks noGrp="1"/>
          </p:cNvSpPr>
          <p:nvPr>
            <p:ph type="ctrTitle"/>
          </p:nvPr>
        </p:nvSpPr>
        <p:spPr>
          <a:xfrm>
            <a:off x="288560" y="759618"/>
            <a:ext cx="12867946" cy="1217548"/>
          </a:xfrm>
          <a:prstGeom prst="rect">
            <a:avLst/>
          </a:prstGeom>
        </p:spPr>
        <p:txBody>
          <a:bodyPr/>
          <a:lstStyle>
            <a:lvl1pPr marR="416052" defTabSz="416052">
              <a:defRPr sz="6279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Co se děje s částkou za vstupné</a:t>
            </a:r>
          </a:p>
        </p:txBody>
      </p:sp>
      <p:sp>
        <p:nvSpPr>
          <p:cNvPr id="145" name="tržba na pokladně  100,00 Kč…"/>
          <p:cNvSpPr txBox="1">
            <a:spLocks noGrp="1"/>
          </p:cNvSpPr>
          <p:nvPr>
            <p:ph type="subTitle" idx="1"/>
          </p:nvPr>
        </p:nvSpPr>
        <p:spPr>
          <a:xfrm>
            <a:off x="-627592" y="2580712"/>
            <a:ext cx="14259984" cy="7055976"/>
          </a:xfrm>
          <a:prstGeom prst="rect">
            <a:avLst/>
          </a:prstGeom>
        </p:spPr>
        <p:txBody>
          <a:bodyPr/>
          <a:lstStyle/>
          <a:p>
            <a:pPr marL="1927225" marR="457200" indent="-555625" algn="l" defTabSz="457200">
              <a:buSzPct val="145000"/>
              <a:buChar char="•"/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tržba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pokladně</a:t>
            </a:r>
            <a:r>
              <a:rPr dirty="0"/>
              <a:t>  100,00 </a:t>
            </a:r>
            <a:r>
              <a:rPr dirty="0" err="1"/>
              <a:t>Kč</a:t>
            </a:r>
            <a:endParaRPr dirty="0"/>
          </a:p>
          <a:p>
            <a:pPr marL="1927225" marR="457200" indent="-555625" algn="l" defTabSz="457200">
              <a:buSzPct val="145000"/>
              <a:buChar char="•"/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1927225" marR="457200" indent="-555625" algn="l" defTabSz="457200">
              <a:buSzPct val="145000"/>
              <a:buChar char="•"/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odvod</a:t>
            </a:r>
            <a:r>
              <a:rPr dirty="0"/>
              <a:t> DPH               </a:t>
            </a:r>
            <a:r>
              <a:rPr lang="cs-CZ" dirty="0"/>
              <a:t>  9</a:t>
            </a:r>
            <a:r>
              <a:rPr dirty="0"/>
              <a:t>,0</a:t>
            </a:r>
            <a:r>
              <a:rPr lang="cs-CZ" dirty="0"/>
              <a:t>9</a:t>
            </a:r>
            <a:r>
              <a:rPr dirty="0"/>
              <a:t> </a:t>
            </a:r>
            <a:r>
              <a:rPr dirty="0" err="1"/>
              <a:t>Kč</a:t>
            </a:r>
            <a:endParaRPr dirty="0"/>
          </a:p>
          <a:p>
            <a:pPr marL="1927225" marR="457200" indent="-555625" algn="l" defTabSz="457200">
              <a:buSzPct val="145000"/>
              <a:buChar char="•"/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odvod</a:t>
            </a:r>
            <a:r>
              <a:rPr dirty="0"/>
              <a:t> SF                    0,</a:t>
            </a:r>
            <a:r>
              <a:rPr lang="cs-CZ" dirty="0"/>
              <a:t>90</a:t>
            </a:r>
            <a:r>
              <a:rPr dirty="0"/>
              <a:t> </a:t>
            </a:r>
            <a:r>
              <a:rPr dirty="0" err="1"/>
              <a:t>Kč</a:t>
            </a:r>
            <a:endParaRPr dirty="0"/>
          </a:p>
          <a:p>
            <a:pPr marL="1927225" marR="457200" indent="-555625" algn="l" defTabSz="457200">
              <a:buSzPct val="145000"/>
              <a:buChar char="•"/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odvod</a:t>
            </a:r>
            <a:r>
              <a:rPr dirty="0"/>
              <a:t> OSA                 0,</a:t>
            </a:r>
            <a:r>
              <a:rPr lang="cs-CZ" dirty="0"/>
              <a:t>81</a:t>
            </a:r>
            <a:r>
              <a:rPr dirty="0"/>
              <a:t> </a:t>
            </a:r>
            <a:r>
              <a:rPr dirty="0" err="1"/>
              <a:t>Kč</a:t>
            </a:r>
            <a:endParaRPr dirty="0"/>
          </a:p>
          <a:p>
            <a:pPr marL="1927225" marR="457200" indent="-555625" algn="l" defTabSz="457200">
              <a:buSzPct val="145000"/>
              <a:buChar char="•"/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1927225" marR="457200" indent="-555625" algn="l" defTabSz="457200">
              <a:buSzPct val="145000"/>
              <a:buChar char="•"/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zůstatek</a:t>
            </a:r>
            <a:r>
              <a:rPr dirty="0"/>
              <a:t>                    8</a:t>
            </a:r>
            <a:r>
              <a:rPr lang="cs-CZ" dirty="0"/>
              <a:t>9</a:t>
            </a:r>
            <a:r>
              <a:rPr dirty="0"/>
              <a:t>,</a:t>
            </a:r>
            <a:r>
              <a:rPr lang="cs-CZ" dirty="0"/>
              <a:t>2</a:t>
            </a:r>
            <a:r>
              <a:rPr dirty="0"/>
              <a:t>0 </a:t>
            </a:r>
            <a:r>
              <a:rPr dirty="0" err="1"/>
              <a:t>Kč</a:t>
            </a:r>
            <a:endParaRPr dirty="0"/>
          </a:p>
          <a:p>
            <a:pPr marL="1927225" marR="457200" indent="-555625" algn="l" defTabSz="457200">
              <a:buSzPct val="145000"/>
              <a:buChar char="•"/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50/50                        </a:t>
            </a:r>
            <a:r>
              <a:rPr sz="1800" dirty="0">
                <a:solidFill>
                  <a:srgbClr val="000000"/>
                </a:solidFill>
              </a:rPr>
              <a:t>-</a:t>
            </a:r>
            <a:r>
              <a:rPr dirty="0"/>
              <a:t> 4</a:t>
            </a:r>
            <a:r>
              <a:rPr lang="cs-CZ" dirty="0"/>
              <a:t>4</a:t>
            </a:r>
            <a:r>
              <a:rPr dirty="0"/>
              <a:t>,</a:t>
            </a:r>
            <a:r>
              <a:rPr lang="cs-CZ" dirty="0"/>
              <a:t>6</a:t>
            </a:r>
            <a:r>
              <a:rPr dirty="0"/>
              <a:t>0 </a:t>
            </a:r>
            <a:r>
              <a:rPr dirty="0" err="1"/>
              <a:t>Kč</a:t>
            </a:r>
            <a:endParaRPr dirty="0"/>
          </a:p>
          <a:p>
            <a:pPr marL="1927225" marR="457200" indent="-555625" algn="l" defTabSz="457200">
              <a:buSzPct val="145000"/>
              <a:buChar char="•"/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1927225" marR="457200" indent="-555625" algn="l" defTabSz="457200">
              <a:buSzPct val="145000"/>
              <a:buChar char="•"/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zůstatek</a:t>
            </a:r>
            <a:r>
              <a:rPr dirty="0"/>
              <a:t> v </a:t>
            </a:r>
            <a:r>
              <a:rPr dirty="0" err="1"/>
              <a:t>kině</a:t>
            </a:r>
            <a:r>
              <a:rPr dirty="0"/>
              <a:t>         4</a:t>
            </a:r>
            <a:r>
              <a:rPr lang="cs-CZ" dirty="0"/>
              <a:t>4</a:t>
            </a:r>
            <a:r>
              <a:rPr dirty="0"/>
              <a:t>,</a:t>
            </a:r>
            <a:r>
              <a:rPr lang="cs-CZ" dirty="0"/>
              <a:t>6</a:t>
            </a:r>
            <a:r>
              <a:rPr dirty="0"/>
              <a:t>0 </a:t>
            </a:r>
            <a:r>
              <a:rPr dirty="0" err="1"/>
              <a:t>Kč</a:t>
            </a:r>
            <a:endParaRPr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Výnosy kina"/>
          <p:cNvSpPr txBox="1">
            <a:spLocks noGrp="1"/>
          </p:cNvSpPr>
          <p:nvPr>
            <p:ph type="ctrTitle"/>
          </p:nvPr>
        </p:nvSpPr>
        <p:spPr>
          <a:xfrm>
            <a:off x="68427" y="776552"/>
            <a:ext cx="12867946" cy="1217547"/>
          </a:xfrm>
          <a:prstGeom prst="rect">
            <a:avLst/>
          </a:prstGeom>
        </p:spPr>
        <p:txBody>
          <a:bodyPr/>
          <a:lstStyle>
            <a:lvl1pPr marR="457200" defTabSz="457200">
              <a:defRPr sz="69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Výnosy kina</a:t>
            </a:r>
          </a:p>
        </p:txBody>
      </p:sp>
      <p:sp>
        <p:nvSpPr>
          <p:cNvPr id="148" name="tržby z kina (klasické a školní projekce)…"/>
          <p:cNvSpPr txBox="1">
            <a:spLocks noGrp="1"/>
          </p:cNvSpPr>
          <p:nvPr>
            <p:ph type="subTitle" idx="1"/>
          </p:nvPr>
        </p:nvSpPr>
        <p:spPr>
          <a:xfrm>
            <a:off x="811742" y="2072712"/>
            <a:ext cx="14259983" cy="7055976"/>
          </a:xfrm>
          <a:prstGeom prst="rect">
            <a:avLst/>
          </a:prstGeom>
        </p:spPr>
        <p:txBody>
          <a:bodyPr/>
          <a:lstStyle/>
          <a:p>
            <a:pPr marL="1773047" marR="420623" indent="-511175" algn="l" defTabSz="420623">
              <a:buSzPct val="145000"/>
              <a:buChar char="•"/>
              <a:defRPr sz="3680" b="1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306704" indent="-306704" algn="l" defTabSz="537463">
              <a:buSzPct val="145000"/>
              <a:buChar char="•"/>
              <a:defRPr sz="3680" b="1">
                <a:latin typeface="Helvetica"/>
                <a:ea typeface="Helvetica"/>
                <a:cs typeface="Helvetica"/>
                <a:sym typeface="Helvetica"/>
              </a:defRPr>
            </a:pPr>
            <a:r>
              <a:t>tržby z kina (klasické a školní projekce)</a:t>
            </a:r>
          </a:p>
          <a:p>
            <a:pPr marL="306704" indent="-306704" algn="l" defTabSz="537463">
              <a:buSzPct val="145000"/>
              <a:buChar char="•"/>
              <a:defRPr sz="3680" b="1">
                <a:latin typeface="Helvetica"/>
                <a:ea typeface="Helvetica"/>
                <a:cs typeface="Helvetica"/>
                <a:sym typeface="Helvetica"/>
              </a:defRPr>
            </a:pPr>
            <a:r>
              <a:t>tržby z baru</a:t>
            </a:r>
          </a:p>
          <a:p>
            <a:pPr marL="306704" indent="-306704" algn="l" defTabSz="537463">
              <a:buSzPct val="145000"/>
              <a:buChar char="•"/>
              <a:defRPr sz="3680" b="1">
                <a:latin typeface="Helvetica"/>
                <a:ea typeface="Helvetica"/>
                <a:cs typeface="Helvetica"/>
                <a:sym typeface="Helvetica"/>
              </a:defRPr>
            </a:pPr>
            <a:r>
              <a:t>tržby z pronájmů</a:t>
            </a:r>
          </a:p>
          <a:p>
            <a:pPr marL="306704" indent="-306704" algn="l" defTabSz="537463">
              <a:buSzPct val="145000"/>
              <a:buChar char="•"/>
              <a:defRPr sz="3680" b="1">
                <a:latin typeface="Helvetica"/>
                <a:ea typeface="Helvetica"/>
                <a:cs typeface="Helvetica"/>
                <a:sym typeface="Helvetica"/>
              </a:defRPr>
            </a:pPr>
            <a:r>
              <a:t>tržby z reklamy</a:t>
            </a:r>
          </a:p>
          <a:p>
            <a:pPr marL="306704" indent="-306704" algn="l" defTabSz="537463">
              <a:buSzPct val="145000"/>
              <a:buChar char="•"/>
              <a:defRPr sz="3680" b="1">
                <a:latin typeface="Helvetica"/>
                <a:ea typeface="Helvetica"/>
                <a:cs typeface="Helvetica"/>
                <a:sym typeface="Helvetica"/>
              </a:defRPr>
            </a:pPr>
            <a:r>
              <a:t>tržby z ostatního prodeje</a:t>
            </a:r>
          </a:p>
          <a:p>
            <a:pPr marL="306704" indent="-306704" algn="l" defTabSz="537463">
              <a:buSzPct val="145000"/>
              <a:buChar char="•"/>
              <a:defRPr sz="3680" b="1">
                <a:latin typeface="Helvetica"/>
                <a:ea typeface="Helvetica"/>
                <a:cs typeface="Helvetica"/>
                <a:sym typeface="Helvetica"/>
              </a:defRPr>
            </a:pPr>
            <a:r>
              <a:t>dotace města</a:t>
            </a:r>
          </a:p>
          <a:p>
            <a:pPr marL="306704" indent="-306704" algn="l" defTabSz="537463">
              <a:buSzPct val="145000"/>
              <a:buChar char="•"/>
              <a:defRPr sz="3680" b="1">
                <a:latin typeface="Helvetica"/>
                <a:ea typeface="Helvetica"/>
                <a:cs typeface="Helvetica"/>
                <a:sym typeface="Helvetica"/>
              </a:defRPr>
            </a:pPr>
            <a:r>
              <a:t>dotace kraje</a:t>
            </a:r>
          </a:p>
          <a:p>
            <a:pPr marL="306704" indent="-306704" algn="l" defTabSz="537463">
              <a:buSzPct val="145000"/>
              <a:buChar char="•"/>
              <a:defRPr sz="3680" b="1">
                <a:latin typeface="Helvetica"/>
                <a:ea typeface="Helvetica"/>
                <a:cs typeface="Helvetica"/>
                <a:sym typeface="Helvetica"/>
              </a:defRPr>
            </a:pPr>
            <a:r>
              <a:t>dotace MKČR</a:t>
            </a:r>
          </a:p>
          <a:p>
            <a:pPr marL="306704" indent="-306704" algn="l" defTabSz="537463">
              <a:buSzPct val="145000"/>
              <a:buChar char="•"/>
              <a:defRPr sz="3680" b="1">
                <a:latin typeface="Helvetica"/>
                <a:ea typeface="Helvetica"/>
                <a:cs typeface="Helvetica"/>
                <a:sym typeface="Helvetica"/>
              </a:defRPr>
            </a:pPr>
            <a:r>
              <a:t>dotace SFKMG</a:t>
            </a:r>
          </a:p>
          <a:p>
            <a:pPr marL="306704" indent="-306704" algn="l" defTabSz="537463">
              <a:buSzPct val="145000"/>
              <a:buChar char="•"/>
              <a:defRPr sz="3680" b="1">
                <a:latin typeface="Helvetica"/>
                <a:ea typeface="Helvetica"/>
                <a:cs typeface="Helvetica"/>
                <a:sym typeface="Helvetica"/>
              </a:defRPr>
            </a:pPr>
            <a:r>
              <a:t>dotace Europa Cinemas</a:t>
            </a:r>
          </a:p>
          <a:p>
            <a:pPr marL="306704" indent="-306704" algn="l" defTabSz="537463">
              <a:buSzPct val="145000"/>
              <a:buChar char="•"/>
              <a:defRPr sz="3680" b="1">
                <a:latin typeface="Helvetica"/>
                <a:ea typeface="Helvetica"/>
                <a:cs typeface="Helvetica"/>
                <a:sym typeface="Helvetica"/>
              </a:defRPr>
            </a:pPr>
            <a:r>
              <a:t>soukromí donátoři (adopce sedaček)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Náklady kina"/>
          <p:cNvSpPr txBox="1">
            <a:spLocks noGrp="1"/>
          </p:cNvSpPr>
          <p:nvPr>
            <p:ph type="ctrTitle"/>
          </p:nvPr>
        </p:nvSpPr>
        <p:spPr>
          <a:xfrm>
            <a:off x="68427" y="912018"/>
            <a:ext cx="12867946" cy="1217548"/>
          </a:xfrm>
          <a:prstGeom prst="rect">
            <a:avLst/>
          </a:prstGeom>
        </p:spPr>
        <p:txBody>
          <a:bodyPr/>
          <a:lstStyle>
            <a:lvl1pPr marR="457200" defTabSz="457200">
              <a:defRPr sz="69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Náklady kina</a:t>
            </a:r>
          </a:p>
        </p:txBody>
      </p:sp>
      <p:sp>
        <p:nvSpPr>
          <p:cNvPr id="151" name="filmové licence…"/>
          <p:cNvSpPr txBox="1">
            <a:spLocks noGrp="1"/>
          </p:cNvSpPr>
          <p:nvPr>
            <p:ph type="subTitle" idx="1"/>
          </p:nvPr>
        </p:nvSpPr>
        <p:spPr>
          <a:xfrm>
            <a:off x="659342" y="2072712"/>
            <a:ext cx="14259983" cy="7055976"/>
          </a:xfrm>
          <a:prstGeom prst="rect">
            <a:avLst/>
          </a:prstGeom>
        </p:spPr>
        <p:txBody>
          <a:bodyPr/>
          <a:lstStyle/>
          <a:p>
            <a:pPr marL="1927225" marR="457200" indent="-555625" algn="l" defTabSz="457200">
              <a:buSzPct val="145000"/>
              <a:buChar char="•"/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333375" indent="-333375" algn="l">
              <a:buSzPct val="145000"/>
              <a:buChar char="•"/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filmové licence</a:t>
            </a:r>
          </a:p>
          <a:p>
            <a:pPr marL="333375" indent="-333375" algn="l">
              <a:buSzPct val="145000"/>
              <a:buChar char="•"/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výplaty zaměstnanců (HPP, DPP, DPČ, fakturace)</a:t>
            </a:r>
          </a:p>
          <a:p>
            <a:pPr marL="333375" indent="-333375" algn="l">
              <a:buSzPct val="145000"/>
              <a:buChar char="•"/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nákup zboží (bar)</a:t>
            </a:r>
          </a:p>
          <a:p>
            <a:pPr marL="333375" indent="-333375" algn="l">
              <a:buSzPct val="145000"/>
              <a:buChar char="•"/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energie (teplo, elektřina, voda)</a:t>
            </a:r>
          </a:p>
          <a:p>
            <a:pPr marL="333375" indent="-333375" algn="l">
              <a:buSzPct val="145000"/>
              <a:buChar char="•"/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poplatky (SFKMG, OSA, Intergram)</a:t>
            </a:r>
          </a:p>
          <a:p>
            <a:pPr marL="333375" indent="-333375" algn="l">
              <a:buSzPct val="145000"/>
              <a:buChar char="•"/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reklama (grafika, tisky, web, sociální sítě)</a:t>
            </a:r>
          </a:p>
          <a:p>
            <a:pPr marL="333375" indent="-333375" algn="l">
              <a:buSzPct val="145000"/>
              <a:buChar char="•"/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nájem</a:t>
            </a:r>
          </a:p>
          <a:p>
            <a:pPr marL="333375" indent="-333375" algn="l">
              <a:buSzPct val="145000"/>
              <a:buChar char="•"/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ostatní služby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894</Words>
  <Application>Microsoft Macintosh PowerPoint</Application>
  <PresentationFormat>Vlastní</PresentationFormat>
  <Paragraphs>157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3" baseType="lpstr">
      <vt:lpstr>Arial</vt:lpstr>
      <vt:lpstr>Helvetica</vt:lpstr>
      <vt:lpstr>Helvetica Neue</vt:lpstr>
      <vt:lpstr>Helvetica Neue Light</vt:lpstr>
      <vt:lpstr>Helvetica Neue Medium</vt:lpstr>
      <vt:lpstr>Helvetica Neue Thin</vt:lpstr>
      <vt:lpstr>Symbol</vt:lpstr>
      <vt:lpstr>Black</vt:lpstr>
      <vt:lpstr>  Téma přednášky:  Ekonomika kina 9. 11. 2021 </vt:lpstr>
      <vt:lpstr>KINO = sdílený zážitek sledování audiovizuálního obsahu.</vt:lpstr>
      <vt:lpstr>Osnova přednášky</vt:lpstr>
      <vt:lpstr>Právní forma společnosti</vt:lpstr>
      <vt:lpstr>Plátce / neplátce DPH</vt:lpstr>
      <vt:lpstr>Účetní procesy v kině</vt:lpstr>
      <vt:lpstr>Co se děje s částkou za vstupné</vt:lpstr>
      <vt:lpstr>Výnosy kina</vt:lpstr>
      <vt:lpstr>Náklady kina</vt:lpstr>
      <vt:lpstr>Příklad rozpočtu a jeho vývoji pro malou akci v kině</vt:lpstr>
      <vt:lpstr>Prezentace aplikace PowerPoint</vt:lpstr>
      <vt:lpstr>TERMÍM: 21. 4. 2018 </vt:lpstr>
      <vt:lpstr>Program</vt:lpstr>
      <vt:lpstr>Vstupné</vt:lpstr>
      <vt:lpstr>Další grafika</vt:lpstr>
      <vt:lpstr>Drinky na baru</vt:lpstr>
      <vt:lpstr>Video podpora</vt:lpstr>
      <vt:lpstr>Výsledky</vt:lpstr>
      <vt:lpstr>Celkem</vt:lpstr>
      <vt:lpstr>Náklady </vt:lpstr>
      <vt:lpstr>Ztráta na akci</vt:lpstr>
      <vt:lpstr>Hodnocení akce</vt:lpstr>
      <vt:lpstr>Dotazy, diskuze k probrané problematice.</vt:lpstr>
      <vt:lpstr>Doporučená internetové zdroje</vt:lpstr>
      <vt:lpstr>Doporučená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Téma přednášky:  Ekonomika kina 24. 11. 2020 </dc:title>
  <cp:lastModifiedBy>Radek Pernica</cp:lastModifiedBy>
  <cp:revision>3</cp:revision>
  <dcterms:modified xsi:type="dcterms:W3CDTF">2021-11-09T08:56:17Z</dcterms:modified>
</cp:coreProperties>
</file>