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4E1B5-79FD-4BE3-950D-2152B7827A05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7770-45D6-4F24-B4C7-4DDD1BE09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22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77770-45D6-4F24-B4C7-4DDD1BE0994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71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64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09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05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90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40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16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55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85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6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63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8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2A4AC-A55A-4F27-95C1-92BF8C95E509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28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Komunální hospodaření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06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změny v legislativě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1849 ustavení moderní autonomní obecní samosprávy na zásadě sdílení </a:t>
            </a:r>
            <a:r>
              <a:rPr lang="cs-CZ" b="1" dirty="0" smtClean="0"/>
              <a:t>přenesené</a:t>
            </a:r>
            <a:r>
              <a:rPr lang="cs-CZ" dirty="0" smtClean="0"/>
              <a:t> a </a:t>
            </a:r>
            <a:r>
              <a:rPr lang="cs-CZ" b="1" dirty="0" smtClean="0"/>
              <a:t>samosprávné</a:t>
            </a:r>
            <a:r>
              <a:rPr lang="cs-CZ" dirty="0" smtClean="0"/>
              <a:t> působnosti</a:t>
            </a:r>
          </a:p>
          <a:p>
            <a:r>
              <a:rPr lang="cs-CZ" dirty="0" smtClean="0"/>
              <a:t>1861 první volby do obecních samospráv bez intervence státních úřadů podle zásad cenzovního a kuriového systému</a:t>
            </a:r>
          </a:p>
          <a:p>
            <a:r>
              <a:rPr lang="cs-CZ" dirty="0" smtClean="0"/>
              <a:t>1905-1914 a 1919-1920 postupná demokratizace volebního práva do obcí</a:t>
            </a:r>
          </a:p>
          <a:p>
            <a:r>
              <a:rPr lang="cs-CZ" dirty="0" smtClean="0"/>
              <a:t>1919/1927 série kroků meziválečného režimu omezujících samosprávnou působnost obcí a zvyšujících dohled státu</a:t>
            </a:r>
          </a:p>
          <a:p>
            <a:r>
              <a:rPr lang="cs-CZ" dirty="0"/>
              <a:t>v</a:t>
            </a:r>
            <a:r>
              <a:rPr lang="cs-CZ" dirty="0" smtClean="0"/>
              <a:t> době Protektorátu z obce učiněn prakticky článek státní správy, v podobném duchu v poválečném období (Místní národní výbor)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54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Havlíček: Co jest obec? (1846)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i="1" dirty="0" smtClean="0"/>
              <a:t>Kdyby tak člověk jen po naší milé vlasti cestoval a všeliká místa a místečka navštívil, a pak </a:t>
            </a:r>
            <a:r>
              <a:rPr lang="cs-CZ" i="1" dirty="0" err="1" smtClean="0"/>
              <a:t>odpovedíti</a:t>
            </a:r>
            <a:r>
              <a:rPr lang="cs-CZ" i="1" dirty="0" smtClean="0"/>
              <a:t> měl na tuto otázku, musel by asi říci: »Obec jest místo plotem ohrazené, nad každými dveřmi jest numero, v jednom domě bydlí rychtář, v jednom servus, v jednom slouha a v prostředku je louže.« Nic víc? — Nic. — A proč tedy jsou ty domy a chalupy pohromadě? — Nevím věru, leda snad proto, aby, když jedna chytne, i ostatní lehce shořeti mohly</a:t>
            </a:r>
            <a:r>
              <a:rPr lang="cs-CZ" dirty="0" smtClean="0"/>
              <a:t>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Text směřuje k poučení čtenáře o významu obce: jak byste jej vysvětlili?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7053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Obecní hospodaření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1848-1849 zákon o obcích přijat euforicky a na hospodářské zabezpečení se tak trochu zapomnělo</a:t>
            </a:r>
          </a:p>
          <a:p>
            <a:r>
              <a:rPr lang="cs-CZ" dirty="0" smtClean="0"/>
              <a:t>Z moravských cca 2900 obcí mělo jen cca 10% dostačující majetek (hlavně bývalá královská, věnná a nejvýznamnější poddanská města)</a:t>
            </a:r>
          </a:p>
          <a:p>
            <a:r>
              <a:rPr lang="cs-CZ" dirty="0" smtClean="0"/>
              <a:t>U ostatních od počátku deficit rozpočtu dorovnáván daňovou přirážkou, ta dosáhla v období 1919–1920 až 300%, běžně 120–150 %</a:t>
            </a:r>
          </a:p>
          <a:p>
            <a:r>
              <a:rPr lang="cs-CZ" dirty="0" smtClean="0"/>
              <a:t>Obecní rozpočty postupně od 70. a prudce od 90. let 19. století přetíženy investicemi do školství a infrastruktury hygienické (vodovody, kanalizace, hřbitovy atd.) a dopravní (silnice, chodníky)</a:t>
            </a:r>
          </a:p>
          <a:p>
            <a:r>
              <a:rPr lang="cs-CZ" dirty="0" smtClean="0"/>
              <a:t>Propastné rozdíly v kvalitě servisu poskytovaného jednotlivými obcemi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48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Politické kontexty hospodaření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Volebním právem ve velkých městech disponuje jen velmi malá část obyvatel, obvykle 4–15%; ostatní: osoby bez odvodu přímé daně, přespolní, nezletilí, ženy…</a:t>
            </a:r>
          </a:p>
          <a:p>
            <a:r>
              <a:rPr lang="cs-CZ" dirty="0" smtClean="0"/>
              <a:t>Město je obvykle ovládáno aliancí zámožného a vzdělaného měšťanstva, tj. voličů I. a II. sboru; naopak masa voličů ve III. sboru nemá na rozhodování větší vliv</a:t>
            </a:r>
          </a:p>
          <a:p>
            <a:r>
              <a:rPr lang="cs-CZ" dirty="0" smtClean="0"/>
              <a:t>Mobilizace příslušníků obce k větším investicím jde ruku v ruce s vizí: zlepšit postavení obce v síti měst, přitáhnout investice a státní projekty, prokázat nadřazenost vlastní kultury (maják německé kultury)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2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Municipální socialismus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281057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Opřeno o myšlenku monopolního poskytování služeb v regionu =˃ možnost přizpůsobit ceny místním poměrům a generovat přiměřený zisk =˃ tento zisk vložit do podpory projektů, které nemohou být ziskovém, nebo do podpory ekonomiky</a:t>
            </a:r>
          </a:p>
          <a:p>
            <a:r>
              <a:rPr lang="cs-CZ" dirty="0" smtClean="0"/>
              <a:t>Alternativou je aplikace ekonomické teorie tzv. </a:t>
            </a:r>
            <a:r>
              <a:rPr lang="cs-CZ" dirty="0" err="1" smtClean="0"/>
              <a:t>Bodenreformschule</a:t>
            </a:r>
            <a:r>
              <a:rPr lang="cs-CZ" dirty="0" smtClean="0"/>
              <a:t>, tj. zvýšit hodnotu městských pozemků zasíťováním/regulací řeky a tyto pak výhodně prodat do privátní držby, zisk použít dle vzorce výše</a:t>
            </a:r>
          </a:p>
          <a:p>
            <a:r>
              <a:rPr lang="cs-CZ" dirty="0" smtClean="0"/>
              <a:t>Příklady ziskových podniků: elektrárna, plynárna, </a:t>
            </a:r>
            <a:r>
              <a:rPr lang="cs-CZ" smtClean="0"/>
              <a:t>vodovod, kamenolom </a:t>
            </a:r>
            <a:r>
              <a:rPr lang="cs-CZ" dirty="0" smtClean="0"/>
              <a:t>a hřbitovy, Lesy města Brna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378" y="187779"/>
            <a:ext cx="4771344" cy="30058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650" y="3500437"/>
            <a:ext cx="48768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2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Nacionálně a sociálně motivované projekty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Kulturní projekty (divadlo, parky, pomníky, školy                                       a MŠ)</a:t>
            </a:r>
          </a:p>
          <a:p>
            <a:r>
              <a:rPr lang="cs-CZ" dirty="0"/>
              <a:t>I</a:t>
            </a:r>
            <a:r>
              <a:rPr lang="cs-CZ" dirty="0" smtClean="0"/>
              <a:t>ntervence na trhu práce                                              (zprostředkovatelny práce, vzorové pracovní                                    podmínky zaměstnanců, vývařovna)</a:t>
            </a:r>
          </a:p>
          <a:p>
            <a:r>
              <a:rPr lang="cs-CZ" dirty="0" smtClean="0"/>
              <a:t>Hygienické a bezpečnostní projekty                                                               (čistička kalů, spalovna odpadu)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707" y="1294719"/>
            <a:ext cx="3456214" cy="30405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86" y="3793217"/>
            <a:ext cx="4408714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4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„Vyhasínání“ hospodářské činnosti komunální sféry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191250" cy="4351338"/>
          </a:xfrm>
        </p:spPr>
        <p:txBody>
          <a:bodyPr/>
          <a:lstStyle/>
          <a:p>
            <a:r>
              <a:rPr lang="cs-CZ" dirty="0"/>
              <a:t>Snižování efektivity městských podniků pod tlakem nadregionální konkurence (Elektrárna Oslavany vs. Městská elektrárna)</a:t>
            </a:r>
          </a:p>
          <a:p>
            <a:r>
              <a:rPr lang="cs-CZ" dirty="0" smtClean="0"/>
              <a:t>Přetížení městské správy sociálními programy v době světové války (1914-1918)</a:t>
            </a:r>
          </a:p>
          <a:p>
            <a:r>
              <a:rPr lang="cs-CZ" dirty="0" smtClean="0"/>
              <a:t>Přebírání části městské hospodářské agendy do správy zemské (likvidace kalů, doprava aj.)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078" y="1210356"/>
            <a:ext cx="4694464" cy="536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1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Kladiwa, Pavel a kol.: Lesk a bída obecních samospráv severní Moravy a Slezska 1850-1914. Ostrava 2008</a:t>
            </a:r>
          </a:p>
          <a:p>
            <a:r>
              <a:rPr lang="cs-CZ" dirty="0" smtClean="0"/>
              <a:t>Fasora, Lukáš: Svobodný občan ve svobodné obci? Občanské elity a obecní samospráva města Brna 1851-1914. Brno 2006</a:t>
            </a:r>
          </a:p>
          <a:p>
            <a:r>
              <a:rPr lang="cs-CZ" dirty="0" smtClean="0"/>
              <a:t>Maier, Karel: Hospodaření českých měst 1850-1938. </a:t>
            </a:r>
            <a:r>
              <a:rPr lang="cs-CZ" smtClean="0"/>
              <a:t>Praha 2005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73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640</Words>
  <Application>Microsoft Office PowerPoint</Application>
  <PresentationFormat>Širokoúhlá obrazovka</PresentationFormat>
  <Paragraphs>38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Komunální hospodaření</vt:lpstr>
      <vt:lpstr>Hlavní změny v legislativě</vt:lpstr>
      <vt:lpstr>Karel Havlíček: Co jest obec? (1846)</vt:lpstr>
      <vt:lpstr>Obecní hospodaření</vt:lpstr>
      <vt:lpstr>Politické kontexty hospodaření</vt:lpstr>
      <vt:lpstr>Municipální socialismus</vt:lpstr>
      <vt:lpstr>Nacionálně a sociálně motivované projekty</vt:lpstr>
      <vt:lpstr>„Vyhasínání“ hospodářské činnosti komunální sféry</vt:lpstr>
      <vt:lpstr>Literatura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Komunální hospodaření</dc:title>
  <dc:creator>Lukáš Fasora</dc:creator>
  <cp:lastModifiedBy>Lukáš Fasora</cp:lastModifiedBy>
  <cp:revision>9</cp:revision>
  <dcterms:created xsi:type="dcterms:W3CDTF">2021-12-04T09:46:06Z</dcterms:created>
  <dcterms:modified xsi:type="dcterms:W3CDTF">2021-12-06T20:08:18Z</dcterms:modified>
</cp:coreProperties>
</file>