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82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438A6-CF95-7842-B580-E4014D1BC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93A80B-8974-C040-8623-DF843838A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1001C-285C-2C45-BA8A-6A4D0F99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40C83-02F4-A54F-83BF-549416614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1C918-E62B-704B-83E0-10D7CFDD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5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599CC-38D3-4C46-8180-52D06A8F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5807E-DB73-194C-812C-B5E374FA2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CABE8-85AC-9242-8BF3-972839EA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1E857-1FD1-764B-883B-7E3FAE5F3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19CE-ABF3-4443-843D-24B6DEDD0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5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32E98-3F8D-534D-A50E-7FBBE549F1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E7451F-1144-B54D-A523-9F356C63C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B1E71-0684-274D-97EF-B295C6110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EC680-AE5D-9848-9B65-B8A259D5F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0BCCF-B5B5-4349-A586-F0D0307E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8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5C3B0-8DA3-6942-A07B-65963364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8FB2-D207-AB41-BE25-1A50F1AD8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46179-3CA1-FA4F-A2DB-D096A0F13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541E7-9B55-B848-ACCD-F7F00CBC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4BA94-D14B-534E-9E4E-A4313561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0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BD0CB-0E28-D44E-9493-CAA9079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C315A-1233-504A-AB5E-40622548A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55AE4-562A-2F42-ADF9-C7D2ADFF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CEC42-2634-B743-A24F-5E83004D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5A35B-4894-104C-8551-F305EFE05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5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47E21-BEA9-7649-8676-4CD62B05D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B7EBF-EB21-6D44-9A98-E6D972000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96407-76A9-FC4E-A630-3852913FC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CFB54-C33E-8349-9147-58776A22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E93A8-170C-904B-9B86-5D1E6FD6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045E7-2F46-3848-B844-7464CD0F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7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471C2-BDF5-F643-A9BD-96FB3A98E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8E74F-B8DB-CA43-8C25-4BDB67A70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89248-291D-1840-B01A-50FC21852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699725-5FA0-4942-8CC0-CE8DFB2842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30FE3C-8142-E74F-86D0-C47D48C398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A6BA2-DA62-BB40-AE4C-7A5032E22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ADFD7E-E2DF-3445-84E4-492291DDD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67D50E-973F-4342-806D-1B08A641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0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2B38-B2C1-D946-B3EE-EEBDBEB13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EBC32-9C19-5E40-B59E-89617EE4F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9E17DD-4F4A-764A-8668-0BB970C5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15141A-8BDF-0F4A-807A-A3CA3F10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1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C7256C-2E1D-BC44-9F7C-4C59065D7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CBC23-9D43-7C4A-A827-874896FE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46ED5-2E78-034E-8BC8-241C496E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5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74522-FAA7-0C41-A09E-B980F27C4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4D914-9811-2C40-9DF4-744DE9803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C7F85C-F349-0349-BCE1-0BD03F7E3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B26B5-F2E9-5949-987B-58AA2C515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7CD37D-4D8F-2947-A43D-ECA67527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13C9E-A7C7-C74F-944A-0C581FF2C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8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AEC87-1414-044E-91FC-747AD084B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55F3E-11F2-6047-BE88-DDA45A85B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2C7FE-10DA-5146-97CF-48DB2BB9D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3D17B-F522-CC4C-B35C-411D7B89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27E24-4A3C-C045-B6B2-D1D7F9D8F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12D94-F01B-7D46-A956-C0C81AD1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5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B84B49-F492-1446-BF51-09EC54338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C134F-2252-6445-9A54-C897EDB97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F3A10-F3D6-4A44-B92D-146C208BF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325BB-633C-AE42-94F4-3DFCB7ACEEA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FFEC9-1CA8-A84E-BFED-CD899304E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89A8E-D138-AD4B-864F-C8F9804DB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9CD86-5702-BC44-BA43-2020E9C17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3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C6A6C-A03B-6A4A-83C0-E3119A8F1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10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C3432-33E2-EC4B-9108-F85B4061BF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Exoticism and Gender in Opera and Operetta </a:t>
            </a:r>
          </a:p>
        </p:txBody>
      </p:sp>
    </p:spTree>
    <p:extLst>
      <p:ext uri="{BB962C8B-B14F-4D97-AF65-F5344CB8AC3E}">
        <p14:creationId xmlns:p14="http://schemas.microsoft.com/office/powerpoint/2010/main" val="300709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62912-C77E-554D-AE85-1637BC360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Exoticism and Gender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F0FA5-F6C5-F14E-A571-CE0A506F6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exotic “Other”=often associated with the feminine or effeminate or effeminizing or queer </a:t>
            </a:r>
          </a:p>
          <a:p>
            <a:r>
              <a:rPr lang="en-US" dirty="0"/>
              <a:t>Western “Self”: associated with heteronormative, patriarchal masculinity </a:t>
            </a:r>
          </a:p>
          <a:p>
            <a:r>
              <a:rPr lang="en-US" dirty="0"/>
              <a:t>Handel’s </a:t>
            </a:r>
            <a:r>
              <a:rPr lang="en-US" i="1" dirty="0"/>
              <a:t>Giulio Cesare </a:t>
            </a:r>
            <a:r>
              <a:rPr lang="en-US" dirty="0"/>
              <a:t>(Cleopatra and </a:t>
            </a:r>
            <a:r>
              <a:rPr lang="en-US" dirty="0" err="1"/>
              <a:t>Tolomeo</a:t>
            </a:r>
            <a:r>
              <a:rPr lang="en-US" dirty="0"/>
              <a:t>) </a:t>
            </a:r>
            <a:endParaRPr lang="en-US" i="1" dirty="0"/>
          </a:p>
          <a:p>
            <a:r>
              <a:rPr lang="en-US" dirty="0"/>
              <a:t>Saint-Saëns’s </a:t>
            </a:r>
            <a:r>
              <a:rPr lang="en-US" i="1" dirty="0"/>
              <a:t>Samson et Dalilah </a:t>
            </a:r>
          </a:p>
          <a:p>
            <a:r>
              <a:rPr lang="en-US" dirty="0"/>
              <a:t>Borodin’s </a:t>
            </a:r>
            <a:r>
              <a:rPr lang="en-US" i="1" dirty="0"/>
              <a:t>Prince Igor </a:t>
            </a:r>
            <a:r>
              <a:rPr lang="en-US" dirty="0"/>
              <a:t>(</a:t>
            </a:r>
            <a:r>
              <a:rPr lang="en-US" dirty="0" err="1"/>
              <a:t>Konchakovna</a:t>
            </a:r>
            <a:r>
              <a:rPr lang="en-US" dirty="0"/>
              <a:t>) </a:t>
            </a:r>
          </a:p>
          <a:p>
            <a:r>
              <a:rPr lang="en-US" dirty="0"/>
              <a:t>Britten’s </a:t>
            </a:r>
            <a:r>
              <a:rPr lang="en-US" i="1" dirty="0"/>
              <a:t>Death in Venice </a:t>
            </a:r>
            <a:r>
              <a:rPr lang="en-US" dirty="0"/>
              <a:t>(</a:t>
            </a:r>
            <a:r>
              <a:rPr lang="en-US" dirty="0" err="1"/>
              <a:t>Aschenbach’s</a:t>
            </a:r>
            <a:r>
              <a:rPr lang="en-US" dirty="0"/>
              <a:t> desire for </a:t>
            </a:r>
            <a:r>
              <a:rPr lang="en-US" dirty="0" err="1"/>
              <a:t>Tadzio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29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8E063-C6A1-734B-99E9-06A2DB9F4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Bizet’s </a:t>
            </a:r>
            <a:r>
              <a:rPr lang="en-US" i="1" dirty="0"/>
              <a:t>Carmen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122CC-97AB-9A40-A7A1-8B7C3FB4B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Carmen=Spanish “Gypsy” Woman </a:t>
            </a:r>
          </a:p>
          <a:p>
            <a:r>
              <a:rPr lang="en-US" dirty="0"/>
              <a:t>“Gypsies”=internal “Other”</a:t>
            </a:r>
          </a:p>
          <a:p>
            <a:r>
              <a:rPr lang="en-US" dirty="0"/>
              <a:t>How is Carmen exotic? </a:t>
            </a:r>
          </a:p>
          <a:p>
            <a:r>
              <a:rPr lang="en-US" dirty="0"/>
              <a:t>Habanera (#9): a “Gypsy” song? </a:t>
            </a:r>
          </a:p>
          <a:p>
            <a:r>
              <a:rPr lang="en-US" dirty="0"/>
              <a:t>Melody: from a collection of Spanish art songs; rhythm: Afro-Cuban </a:t>
            </a:r>
          </a:p>
          <a:p>
            <a:r>
              <a:rPr lang="en-US" dirty="0"/>
              <a:t>Seguidilla (#16): Spanish triple-meter dance + exotic elements: instrumentation, Phrygian twists   </a:t>
            </a:r>
          </a:p>
          <a:p>
            <a:r>
              <a:rPr lang="en-US" dirty="0"/>
              <a:t>Dance Song (#26) </a:t>
            </a:r>
          </a:p>
          <a:p>
            <a:r>
              <a:rPr lang="en-US" dirty="0"/>
              <a:t>Only introspective song: B section of the ”Card” Trio (#34, 3:00)</a:t>
            </a:r>
          </a:p>
        </p:txBody>
      </p:sp>
    </p:spTree>
    <p:extLst>
      <p:ext uri="{BB962C8B-B14F-4D97-AF65-F5344CB8AC3E}">
        <p14:creationId xmlns:p14="http://schemas.microsoft.com/office/powerpoint/2010/main" val="52074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EBC11-912E-E640-8790-C25747F4A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Spanish (“Us”) Characters in </a:t>
            </a:r>
            <a:r>
              <a:rPr lang="en-US" i="1" dirty="0"/>
              <a:t>Carmen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B8FB6-6DB4-0F47-B38A-9CA863E21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Micaëla’s</a:t>
            </a:r>
            <a:r>
              <a:rPr lang="en-US" dirty="0"/>
              <a:t> aria (#36, 1:00)</a:t>
            </a:r>
          </a:p>
          <a:p>
            <a:r>
              <a:rPr lang="en-US" dirty="0"/>
              <a:t>Don José vs. Carmen Motives in the scene following the Habanera (#10)</a:t>
            </a:r>
          </a:p>
          <a:p>
            <a:r>
              <a:rPr lang="en-US" dirty="0"/>
              <a:t>Don José: duet with </a:t>
            </a:r>
            <a:r>
              <a:rPr lang="en-US" dirty="0" err="1"/>
              <a:t>Micaëla</a:t>
            </a:r>
            <a:r>
              <a:rPr lang="en-US" dirty="0"/>
              <a:t> (#12) </a:t>
            </a:r>
          </a:p>
          <a:p>
            <a:r>
              <a:rPr lang="en-US" dirty="0"/>
              <a:t>The Murder of </a:t>
            </a:r>
            <a:r>
              <a:rPr lang="en-US" i="1" dirty="0"/>
              <a:t>Carmen</a:t>
            </a:r>
            <a:r>
              <a:rPr lang="en-US" dirty="0"/>
              <a:t>: #42 (4:00) </a:t>
            </a:r>
          </a:p>
        </p:txBody>
      </p:sp>
    </p:spTree>
    <p:extLst>
      <p:ext uri="{BB962C8B-B14F-4D97-AF65-F5344CB8AC3E}">
        <p14:creationId xmlns:p14="http://schemas.microsoft.com/office/powerpoint/2010/main" val="294856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777BE-CA19-A74B-9617-84B1CADA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Carmen Reception in Prague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7E95E-07C9-1149-877E-555EC37D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4290" y="1825625"/>
            <a:ext cx="5963421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German Theater (Estates Theater, later </a:t>
            </a:r>
            <a:r>
              <a:rPr lang="en-US" dirty="0" err="1"/>
              <a:t>Neues</a:t>
            </a:r>
            <a:r>
              <a:rPr lang="en-US" dirty="0"/>
              <a:t> </a:t>
            </a:r>
            <a:r>
              <a:rPr lang="en-US" dirty="0" err="1"/>
              <a:t>deutsches</a:t>
            </a:r>
            <a:r>
              <a:rPr lang="en-US" dirty="0"/>
              <a:t> Theater): 1880 </a:t>
            </a:r>
          </a:p>
          <a:p>
            <a:r>
              <a:rPr lang="en-US" dirty="0"/>
              <a:t>Czech Theater (National Theater): 1884—first foreign opera to be produced at the NT </a:t>
            </a:r>
          </a:p>
          <a:p>
            <a:r>
              <a:rPr lang="en-US" dirty="0"/>
              <a:t>German reception: Carmen=progressive, Wagnerian, proto-veristic opera=basically a German opera, the Germans understand it better than the French </a:t>
            </a:r>
          </a:p>
          <a:p>
            <a:r>
              <a:rPr lang="en-US" dirty="0"/>
              <a:t>Czech reception: too cosmopolitan, regressive, commercial, immoral, sexual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5A7C51-77EB-F242-B600-F496921A0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3" y="2402568"/>
            <a:ext cx="3090758" cy="4351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7BFB88-33E4-8D45-9CFF-B81B18B0F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0769" y="206828"/>
            <a:ext cx="3914214" cy="543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8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267</Words>
  <Application>Microsoft Macintosh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Week 10 </vt:lpstr>
      <vt:lpstr>Exoticism and Gender </vt:lpstr>
      <vt:lpstr>Bizet’s Carmen</vt:lpstr>
      <vt:lpstr>The Spanish (“Us”) Characters in Carmen</vt:lpstr>
      <vt:lpstr>Carmen Reception in Prague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10 </dc:title>
  <dc:creator>Microsoft Office User</dc:creator>
  <cp:lastModifiedBy>Microsoft Office User</cp:lastModifiedBy>
  <cp:revision>6</cp:revision>
  <dcterms:created xsi:type="dcterms:W3CDTF">2021-12-01T21:13:38Z</dcterms:created>
  <dcterms:modified xsi:type="dcterms:W3CDTF">2021-12-02T16:26:52Z</dcterms:modified>
</cp:coreProperties>
</file>