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83"/>
    <p:restoredTop sz="95970"/>
  </p:normalViewPr>
  <p:slideViewPr>
    <p:cSldViewPr snapToGrid="0" snapToObjects="1">
      <p:cViewPr varScale="1">
        <p:scale>
          <a:sx n="63" d="100"/>
          <a:sy n="63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8A9E1-A056-D54E-8BA6-E360BC68E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C73B6-A365-7140-87CE-D73D4B2D9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AC0BA-F267-0844-A388-2BF4DB9C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F6A10-6BEF-5B41-BA64-83DAF486D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473E8-16CE-3245-846D-756C854A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3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D139E-80FE-044D-B062-15E6D4711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B7FB1-7E40-0B42-AAE1-179EE0C31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5CDF-93A2-E243-A8A9-B70A791F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E8DA3-6DA1-C247-B0F5-63514DE4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27E1C-E867-A442-9A0D-F64A5DC7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9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F97AC4-CE5F-1742-B3D8-E1AA098FA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50C95-601A-1945-AE0A-B8FFA80B9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2CC64-70A3-2A4C-93FC-999D48A1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37041-ADF1-FF4B-909C-C68DFF44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61C6C-E4E7-4F40-9D45-7BAAA67B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0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D47F0-93A3-634B-AA04-0DDDA474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457B9-ADD8-C447-8F0A-4459D98E2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A7014-8F07-364B-A16A-0FAFA421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DF0D2-ED58-4848-908D-60FBFD6C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36A00-2BB7-CD41-82B0-91BE0F2C0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281F-032E-CD4C-8CFA-BB1693B7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902E8-607F-CE43-923B-F74AD5F25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9328A-9AFF-4F46-94C1-1F0B2BCB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4455-F378-534C-9E70-8B397BB3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D8258-B141-7943-A8B4-E26981EF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70D49-77C6-4E45-863B-DA5862FA6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6B863-D39D-694B-9239-A2AAB623C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CF92B-56D9-FA4D-B83C-CF91715AD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65A84-7F0F-BD49-8466-67BABF25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0DE9B-4A9B-3A40-9D2C-C7798FB6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6C61D-0B83-8044-A6C7-24B27F10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8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4000-94BD-1049-82A7-9D2CEEFF3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9B504-621F-A840-A37C-DC3773A32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C368D-FF92-1B4E-975E-A26887D0E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64910-2D09-5041-85D2-066C9F7D4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1D65E1-8633-DB4F-AA4E-996FEFACF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E11D8-04BD-EA42-B7D5-EFBCE10A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46B07-9523-1D43-9B65-C5E5ED60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8BC13-2CA4-7D47-98D6-5371E959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0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E0181-1856-464C-9AC1-BBEC59F2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BCA5A-6C06-0941-8D71-43289FF82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B9495-9E36-6848-B96A-DBEA4F6B4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E45FF-2CE5-2D43-8A3C-230946FA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C7622-C30E-5A45-B19B-F159D5B4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D5F90B-6AFB-704B-9920-5C112ED2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B4127-DF28-7946-A656-B3E0B72A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3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6A152-59FE-EA4B-816E-FF3A13D7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1C72C-F1A2-3444-8584-4B9AF7D08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CB21C-257F-FA48-83D9-E13B22532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17F1E-F050-2D44-93C4-96B621164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39ED0-442A-2A4C-A01A-87582945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D15D4-5C94-4642-B164-5D061D54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9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D03E-3746-7948-B6ED-716E871F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8B91B0-63D9-A24A-A2C1-2088060B7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4A34D-D75D-034D-AB3C-EEC654F8F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29BA7-73A2-3343-8F0C-AB36CBA2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7EC60-0556-A547-AE64-16610003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BC532-B13C-A34B-8E93-9D307DC0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7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D36F22-B0B0-B541-A841-3A5303999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C5250-DCCD-5147-AB6E-9F0872A4F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86AF5-6677-914C-8CAA-580E2827F1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9A45E-DF42-DF43-9B6E-273CE5E1C847}" type="datetimeFigureOut">
              <a:rPr lang="en-US" smtClean="0"/>
              <a:t>11/18/21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451F5-3C66-D044-A274-EFDB2742E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00CFB-3736-724B-B7B8-9652F2D4F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FAB3-0998-274C-9DE9-0497E30E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9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49BF-1826-BC4B-979F-196178257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8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CDF57-2A38-224E-97E1-02EDD9DD0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Exoticism and Nationalism in Nineteenth-Century </a:t>
            </a:r>
            <a:r>
              <a:rPr lang="en-US"/>
              <a:t>Russian Opera </a:t>
            </a:r>
          </a:p>
        </p:txBody>
      </p:sp>
    </p:spTree>
    <p:extLst>
      <p:ext uri="{BB962C8B-B14F-4D97-AF65-F5344CB8AC3E}">
        <p14:creationId xmlns:p14="http://schemas.microsoft.com/office/powerpoint/2010/main" val="98090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F42DD-85FB-1B4A-BA6C-FD355FC7D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97F1B-7493-7A41-8081-FADF22F2E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18c-19c: musical consumer—domestic producer—musical exporter </a:t>
            </a:r>
          </a:p>
          <a:p>
            <a:r>
              <a:rPr lang="en-US" dirty="0"/>
              <a:t>Only indigenous literate music tradition in Russia: chant, sometimes polyphonic</a:t>
            </a:r>
          </a:p>
          <a:p>
            <a:r>
              <a:rPr lang="en-US" dirty="0"/>
              <a:t>1735: Empress Anne imports Italian opera to St. Petersburg </a:t>
            </a:r>
          </a:p>
          <a:p>
            <a:r>
              <a:rPr lang="en-US" dirty="0"/>
              <a:t>Mid 18c: several Italian operas written + premiered in Russia </a:t>
            </a:r>
          </a:p>
          <a:p>
            <a:r>
              <a:rPr lang="en-US" dirty="0"/>
              <a:t>Late 18c: Herder’s ideas of national uniqueness based on language + folklore become influential in Russia</a:t>
            </a:r>
          </a:p>
          <a:p>
            <a:r>
              <a:rPr lang="en-US" dirty="0"/>
              <a:t>Late 18c: first collections of Russian folk songs </a:t>
            </a:r>
          </a:p>
          <a:p>
            <a:r>
              <a:rPr lang="en-US" dirty="0"/>
              <a:t>Late 18c: first operas (singspiels) in Russian written + first native Russian composers of opera + first opera’s ”folk” and “folk-like” themes</a:t>
            </a:r>
          </a:p>
        </p:txBody>
      </p:sp>
    </p:spTree>
    <p:extLst>
      <p:ext uri="{BB962C8B-B14F-4D97-AF65-F5344CB8AC3E}">
        <p14:creationId xmlns:p14="http://schemas.microsoft.com/office/powerpoint/2010/main" val="228921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B3A8-F68B-634B-89B0-0E1A83CE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Mikhail </a:t>
            </a:r>
            <a:r>
              <a:rPr lang="en-US" dirty="0" err="1"/>
              <a:t>Ivanovich</a:t>
            </a:r>
            <a:r>
              <a:rPr lang="en-US" dirty="0"/>
              <a:t> Glinka’s </a:t>
            </a:r>
            <a:r>
              <a:rPr lang="en-US" i="1" dirty="0"/>
              <a:t>A Life for the Tsar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4343E-FC95-E74F-9039-64E8E1FC2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1836</a:t>
            </a:r>
          </a:p>
          <a:p>
            <a:r>
              <a:rPr lang="en-US" dirty="0"/>
              <a:t>First significant Russian national opera (considered as the foundation of later developments)</a:t>
            </a:r>
          </a:p>
          <a:p>
            <a:r>
              <a:rPr lang="en-US" dirty="0"/>
              <a:t>Plot</a:t>
            </a:r>
          </a:p>
          <a:p>
            <a:r>
              <a:rPr lang="en-US" dirty="0"/>
              <a:t>Combining international styles with Russianness</a:t>
            </a:r>
          </a:p>
          <a:p>
            <a:r>
              <a:rPr lang="en-US" dirty="0"/>
              <a:t>Russian peasants (10:14)</a:t>
            </a:r>
          </a:p>
          <a:p>
            <a:r>
              <a:rPr lang="en-US" dirty="0"/>
              <a:t>Rossinian two-tempo structures (cantabile, 14:55; cabaletta, 17:55) </a:t>
            </a:r>
          </a:p>
          <a:p>
            <a:r>
              <a:rPr lang="en-US" dirty="0"/>
              <a:t>French ballet (opening of Act II [the ”Polish” act], 39:40)</a:t>
            </a:r>
          </a:p>
          <a:p>
            <a:r>
              <a:rPr lang="en-US" dirty="0"/>
              <a:t>Russian folk songs (1:39:10)—5/4 meter</a:t>
            </a:r>
          </a:p>
        </p:txBody>
      </p:sp>
    </p:spTree>
    <p:extLst>
      <p:ext uri="{BB962C8B-B14F-4D97-AF65-F5344CB8AC3E}">
        <p14:creationId xmlns:p14="http://schemas.microsoft.com/office/powerpoint/2010/main" val="107577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01066-E9A0-8E46-AA5A-FB951203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Chorus from </a:t>
            </a:r>
            <a:r>
              <a:rPr lang="en-US" i="1" dirty="0"/>
              <a:t>A Life for the Tsar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5A33D-52E2-DA48-93C2-E04B618EB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Slavsya</a:t>
            </a:r>
            <a:r>
              <a:rPr lang="en-US" dirty="0"/>
              <a:t> theme: reminiscence motive (prefigured throughout the opera)</a:t>
            </a:r>
          </a:p>
          <a:p>
            <a:r>
              <a:rPr lang="en-US" dirty="0"/>
              <a:t>Style: similar to </a:t>
            </a:r>
            <a:r>
              <a:rPr lang="en-US" i="1" dirty="0" err="1"/>
              <a:t>kanty</a:t>
            </a:r>
            <a:r>
              <a:rPr lang="en-US" dirty="0"/>
              <a:t>=celebratory songs for 3 or 4 voices, common in 17</a:t>
            </a:r>
            <a:r>
              <a:rPr lang="en-US" baseline="30000" dirty="0"/>
              <a:t>th</a:t>
            </a:r>
            <a:r>
              <a:rPr lang="en-US" dirty="0"/>
              <a:t> and 18</a:t>
            </a:r>
            <a:r>
              <a:rPr lang="en-US" baseline="30000" dirty="0"/>
              <a:t>th</a:t>
            </a:r>
            <a:r>
              <a:rPr lang="en-US" dirty="0"/>
              <a:t> centuries, earliest Western-like secular genre in Russia</a:t>
            </a:r>
          </a:p>
          <a:p>
            <a:r>
              <a:rPr lang="en-US" dirty="0"/>
              <a:t>FORM: theme + variations (Bach + Beethoven)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0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570C-A4AF-E445-912D-7D260D93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Russian Operatic Exoticism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81F4-B8B0-E549-839A-BC4762AA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Richard </a:t>
            </a:r>
            <a:r>
              <a:rPr lang="en-US" dirty="0" err="1"/>
              <a:t>Taruskin</a:t>
            </a:r>
            <a:r>
              <a:rPr lang="en-US" dirty="0"/>
              <a:t> </a:t>
            </a:r>
          </a:p>
          <a:p>
            <a:r>
              <a:rPr lang="en-US" i="1" dirty="0"/>
              <a:t>Defining Russia Musically</a:t>
            </a:r>
            <a:r>
              <a:rPr lang="en-US" dirty="0"/>
              <a:t>, 1997</a:t>
            </a:r>
          </a:p>
          <a:p>
            <a:r>
              <a:rPr lang="en-US" dirty="0"/>
              <a:t>“Entoiling the Falconet” Chapter </a:t>
            </a:r>
          </a:p>
          <a:p>
            <a:r>
              <a:rPr lang="en-US" dirty="0"/>
              <a:t>Russia=contiguous empire (vs. France and Great Britain)=incorporating exotic peoples into the Russian state </a:t>
            </a:r>
          </a:p>
          <a:p>
            <a:r>
              <a:rPr lang="en-US" dirty="0"/>
              <a:t>Alexander Borodin (1833–1887): </a:t>
            </a:r>
            <a:r>
              <a:rPr lang="en-US" i="1" dirty="0"/>
              <a:t>Prince Igor </a:t>
            </a:r>
            <a:r>
              <a:rPr lang="en-US" dirty="0"/>
              <a:t>(1869–1887)</a:t>
            </a:r>
          </a:p>
          <a:p>
            <a:r>
              <a:rPr lang="en-US" dirty="0"/>
              <a:t>Period of the opera’s conception coincides with Russian campaigns in Central Asia </a:t>
            </a:r>
          </a:p>
          <a:p>
            <a:r>
              <a:rPr lang="en-US" dirty="0"/>
              <a:t>Although the plot based on the 12C epic </a:t>
            </a:r>
            <a:r>
              <a:rPr lang="en-US" i="1" dirty="0"/>
              <a:t>Lay of Igor’s Campaign </a:t>
            </a:r>
            <a:r>
              <a:rPr lang="en-US" dirty="0"/>
              <a:t>(</a:t>
            </a:r>
            <a:r>
              <a:rPr lang="en-US" dirty="0" err="1"/>
              <a:t>Slovo</a:t>
            </a:r>
            <a:r>
              <a:rPr lang="en-US" dirty="0"/>
              <a:t> o </a:t>
            </a:r>
            <a:r>
              <a:rPr lang="en-US" dirty="0" err="1"/>
              <a:t>polku</a:t>
            </a:r>
            <a:r>
              <a:rPr lang="en-US" dirty="0"/>
              <a:t> </a:t>
            </a:r>
            <a:r>
              <a:rPr lang="en-US" dirty="0" err="1"/>
              <a:t>Igoreve</a:t>
            </a:r>
            <a:r>
              <a:rPr lang="en-US" dirty="0"/>
              <a:t>)—it also reflects 19C Russian imperialism </a:t>
            </a:r>
          </a:p>
        </p:txBody>
      </p:sp>
    </p:spTree>
    <p:extLst>
      <p:ext uri="{BB962C8B-B14F-4D97-AF65-F5344CB8AC3E}">
        <p14:creationId xmlns:p14="http://schemas.microsoft.com/office/powerpoint/2010/main" val="285498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94402-D180-E245-881A-0012F9675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Borodin’s </a:t>
            </a:r>
            <a:r>
              <a:rPr lang="en-US" i="1" dirty="0"/>
              <a:t>Prince Igor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C5354-B567-BC46-8FDB-F7A6E299B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Russian “Self” vs. </a:t>
            </a:r>
            <a:r>
              <a:rPr lang="en-US" dirty="0" err="1"/>
              <a:t>Polovtsian</a:t>
            </a:r>
            <a:r>
              <a:rPr lang="en-US" dirty="0"/>
              <a:t> “Other” </a:t>
            </a:r>
          </a:p>
          <a:p>
            <a:r>
              <a:rPr lang="en-US" dirty="0"/>
              <a:t>Prince Igor’s aria (ABA): 32:00 (B section 34:00)</a:t>
            </a:r>
          </a:p>
          <a:p>
            <a:r>
              <a:rPr lang="en-US" dirty="0"/>
              <a:t>Khan </a:t>
            </a:r>
            <a:r>
              <a:rPr lang="en-US" dirty="0" err="1"/>
              <a:t>Konchak’s</a:t>
            </a:r>
            <a:r>
              <a:rPr lang="en-US" dirty="0"/>
              <a:t> aria: based on a Chuvash tune; MET #18, 2:30</a:t>
            </a:r>
          </a:p>
          <a:p>
            <a:r>
              <a:rPr lang="en-US" dirty="0"/>
              <a:t>Intro to </a:t>
            </a:r>
            <a:r>
              <a:rPr lang="en-US" dirty="0" err="1"/>
              <a:t>Polovtsian</a:t>
            </a:r>
            <a:r>
              <a:rPr lang="en-US" dirty="0"/>
              <a:t> Dances: 42:30  </a:t>
            </a:r>
          </a:p>
          <a:p>
            <a:r>
              <a:rPr lang="en-US" dirty="0" err="1"/>
              <a:t>Konchakovna’s</a:t>
            </a:r>
            <a:r>
              <a:rPr lang="en-US" dirty="0"/>
              <a:t> Aria: 19:00</a:t>
            </a:r>
          </a:p>
          <a:p>
            <a:r>
              <a:rPr lang="en-US" dirty="0"/>
              <a:t>Based in Glinka’s aria for </a:t>
            </a:r>
            <a:r>
              <a:rPr lang="en-US" dirty="0" err="1"/>
              <a:t>Ratmir</a:t>
            </a:r>
            <a:r>
              <a:rPr lang="en-US" dirty="0"/>
              <a:t> from </a:t>
            </a:r>
            <a:r>
              <a:rPr lang="en-US" i="1" dirty="0"/>
              <a:t>Ruslan and Lyudmila </a:t>
            </a:r>
            <a:r>
              <a:rPr lang="en-US" dirty="0"/>
              <a:t>(1842)—VAST, 1:39:10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382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Week 8 </vt:lpstr>
      <vt:lpstr>Russia </vt:lpstr>
      <vt:lpstr>Mikhail Ivanovich Glinka’s A Life for the Tsar</vt:lpstr>
      <vt:lpstr>Final Chorus from A Life for the Tsar</vt:lpstr>
      <vt:lpstr>Russian Operatic Exoticism </vt:lpstr>
      <vt:lpstr>Borodin’s Prince Igor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8 </dc:title>
  <dc:creator>Microsoft Office User</dc:creator>
  <cp:lastModifiedBy>Microsoft Office User</cp:lastModifiedBy>
  <cp:revision>7</cp:revision>
  <dcterms:created xsi:type="dcterms:W3CDTF">2021-11-17T22:46:52Z</dcterms:created>
  <dcterms:modified xsi:type="dcterms:W3CDTF">2021-11-18T13:01:41Z</dcterms:modified>
</cp:coreProperties>
</file>