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 X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PhDr</a:t>
            </a:r>
            <a:r>
              <a:rPr lang="cs-CZ" dirty="0"/>
              <a:t>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(identifikační)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a výběr prvků identifikující dokument</a:t>
            </a:r>
          </a:p>
          <a:p>
            <a:r>
              <a:rPr lang="cs-CZ" dirty="0" smtClean="0"/>
              <a:t>Stanoví e </a:t>
            </a:r>
            <a:r>
              <a:rPr lang="cs-CZ" dirty="0"/>
              <a:t>druh dokumentu</a:t>
            </a:r>
            <a:r>
              <a:rPr lang="cs-CZ" dirty="0" smtClean="0"/>
              <a:t>,</a:t>
            </a:r>
          </a:p>
          <a:p>
            <a:r>
              <a:rPr lang="cs-CZ" dirty="0" smtClean="0"/>
              <a:t>určí se </a:t>
            </a:r>
            <a:r>
              <a:rPr lang="cs-CZ" dirty="0"/>
              <a:t>jednotka pro zpracování (ovlivní hloubku zpracování dokumentu</a:t>
            </a:r>
            <a:r>
              <a:rPr lang="cs-CZ" dirty="0" smtClean="0"/>
              <a:t>),</a:t>
            </a:r>
          </a:p>
          <a:p>
            <a:r>
              <a:rPr lang="cs-CZ" dirty="0" smtClean="0"/>
              <a:t>stanoví </a:t>
            </a:r>
            <a:r>
              <a:rPr lang="cs-CZ" dirty="0"/>
              <a:t>se základní a doplňkové prameny popisu</a:t>
            </a:r>
            <a:r>
              <a:rPr lang="cs-CZ" dirty="0" smtClean="0"/>
              <a:t>,</a:t>
            </a:r>
          </a:p>
          <a:p>
            <a:r>
              <a:rPr lang="cs-CZ" dirty="0" smtClean="0"/>
              <a:t>zjistí </a:t>
            </a:r>
            <a:r>
              <a:rPr lang="cs-CZ" dirty="0"/>
              <a:t>se identifikační údaje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Výsledkem je souhrn údajů tvořící strukturu jmenného bibliografického záznamu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37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metoda používaná v humanitních vědách (kvalitativní a kvantitativní)</a:t>
            </a:r>
          </a:p>
          <a:p>
            <a:r>
              <a:rPr lang="cs-CZ" dirty="0" smtClean="0"/>
              <a:t>Cílem proniknout k obsahu dokumentu, redukovat obsah</a:t>
            </a:r>
          </a:p>
          <a:p>
            <a:endParaRPr lang="cs-CZ" dirty="0"/>
          </a:p>
          <a:p>
            <a:r>
              <a:rPr lang="cs-CZ" dirty="0"/>
              <a:t>analýza dokumentu, </a:t>
            </a:r>
            <a:endParaRPr lang="cs-CZ" dirty="0" smtClean="0"/>
          </a:p>
          <a:p>
            <a:r>
              <a:rPr lang="cs-CZ" dirty="0" smtClean="0"/>
              <a:t>výběr </a:t>
            </a:r>
            <a:r>
              <a:rPr lang="cs-CZ" dirty="0"/>
              <a:t>obsahových prvků dokumentu 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/>
              <a:t> tvorba obrazu dokumentu. </a:t>
            </a:r>
          </a:p>
        </p:txBody>
      </p:sp>
    </p:spTree>
    <p:extLst>
      <p:ext uri="{BB962C8B-B14F-4D97-AF65-F5344CB8AC3E}">
        <p14:creationId xmlns:p14="http://schemas.microsoft.com/office/powerpoint/2010/main" val="159711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se vyjít s formální analýzy</a:t>
            </a:r>
          </a:p>
          <a:p>
            <a:r>
              <a:rPr lang="cs-CZ" dirty="0" smtClean="0"/>
              <a:t>Analyzuje se dokument (kánon autonomie objektu)</a:t>
            </a:r>
          </a:p>
          <a:p>
            <a:r>
              <a:rPr lang="cs-CZ" dirty="0" smtClean="0"/>
              <a:t>Mou se přibrat prameny mimo dokument, ve výjimečných případech se může kontaktovat i autor (kánon celkovosti)</a:t>
            </a:r>
          </a:p>
          <a:p>
            <a:endParaRPr lang="cs-CZ" dirty="0"/>
          </a:p>
          <a:p>
            <a:r>
              <a:rPr lang="cs-CZ" dirty="0" smtClean="0"/>
              <a:t>Syntetická úroveň – pracuje se s dokumentem jako celkem</a:t>
            </a:r>
          </a:p>
          <a:p>
            <a:r>
              <a:rPr lang="cs-CZ" dirty="0" smtClean="0"/>
              <a:t>Analytická úroveň – zaměřujeme se na část dokumentu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304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textového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titulní list (název a podnázev, údaje o původcích</a:t>
            </a:r>
            <a:r>
              <a:rPr lang="cs-CZ" dirty="0" smtClean="0"/>
              <a:t>),</a:t>
            </a:r>
          </a:p>
          <a:p>
            <a:r>
              <a:rPr lang="cs-CZ" dirty="0" smtClean="0"/>
              <a:t>obsah </a:t>
            </a:r>
            <a:r>
              <a:rPr lang="cs-CZ" dirty="0"/>
              <a:t>(struktura dokumentu, názvy částí a jejich tematický rozsah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předmluva,</a:t>
            </a:r>
          </a:p>
          <a:p>
            <a:r>
              <a:rPr lang="cs-CZ" dirty="0" smtClean="0"/>
              <a:t>úvod,</a:t>
            </a:r>
          </a:p>
          <a:p>
            <a:r>
              <a:rPr lang="cs-CZ" dirty="0" smtClean="0"/>
              <a:t>závěr,</a:t>
            </a:r>
          </a:p>
          <a:p>
            <a:r>
              <a:rPr lang="cs-CZ" dirty="0" smtClean="0"/>
              <a:t>doslov,</a:t>
            </a:r>
          </a:p>
          <a:p>
            <a:r>
              <a:rPr lang="cs-CZ" dirty="0" smtClean="0"/>
              <a:t>shrnutí </a:t>
            </a:r>
            <a:r>
              <a:rPr lang="cs-CZ" dirty="0"/>
              <a:t>(</a:t>
            </a:r>
            <a:r>
              <a:rPr lang="cs-CZ" dirty="0" err="1"/>
              <a:t>summary</a:t>
            </a:r>
            <a:r>
              <a:rPr lang="cs-CZ" dirty="0" smtClean="0"/>
              <a:t>),</a:t>
            </a:r>
          </a:p>
          <a:p>
            <a:r>
              <a:rPr lang="cs-CZ" dirty="0" smtClean="0"/>
              <a:t>rejstřík,</a:t>
            </a:r>
          </a:p>
          <a:p>
            <a:r>
              <a:rPr lang="cs-CZ" dirty="0" smtClean="0"/>
              <a:t>tiráž </a:t>
            </a:r>
            <a:r>
              <a:rPr lang="cs-CZ" dirty="0"/>
              <a:t>(nakladatelské údaje, vročení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příp</a:t>
            </a:r>
            <a:r>
              <a:rPr lang="cs-CZ" dirty="0"/>
              <a:t>. zadní strana obálky či záložka (anotace).</a:t>
            </a:r>
          </a:p>
        </p:txBody>
      </p:sp>
    </p:spTree>
    <p:extLst>
      <p:ext uri="{BB962C8B-B14F-4D97-AF65-F5344CB8AC3E}">
        <p14:creationId xmlns:p14="http://schemas.microsoft.com/office/powerpoint/2010/main" val="2953477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obsahových prvků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Identifikace pojmů, zapsány většinou v podobě klíčových slov</a:t>
            </a:r>
          </a:p>
          <a:p>
            <a:r>
              <a:rPr lang="cs-CZ" dirty="0" smtClean="0"/>
              <a:t>Otázky: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zabývá se dokument předmětem nějaké </a:t>
            </a:r>
            <a:r>
              <a:rPr lang="cs-CZ" dirty="0" smtClean="0"/>
              <a:t>činnosti?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předmět činnosti identifikován? </a:t>
            </a:r>
            <a:endParaRPr lang="cs-CZ" dirty="0" smtClean="0"/>
          </a:p>
          <a:p>
            <a:pPr lvl="1"/>
            <a:r>
              <a:rPr lang="cs-CZ" dirty="0" smtClean="0"/>
              <a:t>má </a:t>
            </a:r>
            <a:r>
              <a:rPr lang="cs-CZ" dirty="0"/>
              <a:t>nějaké prostorové a časové znaky či výsledky? </a:t>
            </a:r>
            <a:endParaRPr lang="cs-CZ" dirty="0" smtClean="0"/>
          </a:p>
          <a:p>
            <a:pPr lvl="1"/>
            <a:r>
              <a:rPr lang="cs-CZ" dirty="0" smtClean="0"/>
              <a:t>zabývá </a:t>
            </a:r>
            <a:r>
              <a:rPr lang="cs-CZ" dirty="0"/>
              <a:t>se dokument nositelem této činnosti? </a:t>
            </a:r>
            <a:r>
              <a:rPr lang="cs-CZ" dirty="0" smtClean="0"/>
              <a:t></a:t>
            </a:r>
          </a:p>
          <a:p>
            <a:pPr lvl="1"/>
            <a:r>
              <a:rPr lang="cs-CZ" dirty="0" smtClean="0"/>
              <a:t>je součástí </a:t>
            </a:r>
            <a:r>
              <a:rPr lang="cs-CZ" dirty="0"/>
              <a:t>předmětu nějaká činnost, operace, nebo proces? </a:t>
            </a:r>
            <a:r>
              <a:rPr lang="cs-CZ" dirty="0" smtClean="0"/>
              <a:t></a:t>
            </a:r>
          </a:p>
          <a:p>
            <a:pPr lvl="1"/>
            <a:r>
              <a:rPr lang="cs-CZ" dirty="0" smtClean="0"/>
              <a:t>odkazuje </a:t>
            </a:r>
            <a:r>
              <a:rPr lang="cs-CZ" dirty="0"/>
              <a:t>se na nástroje, techniky nebo metody k provádění činnosti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bylo o tématu pojednáno z nějakého neobvyklého hlediska?</a:t>
            </a:r>
          </a:p>
        </p:txBody>
      </p:sp>
    </p:spTree>
    <p:extLst>
      <p:ext uri="{BB962C8B-B14F-4D97-AF65-F5344CB8AC3E}">
        <p14:creationId xmlns:p14="http://schemas.microsoft.com/office/powerpoint/2010/main" val="300307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obrazu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Identifikované pojmy se převádí do přirozeného či selekčního jazyka</a:t>
            </a:r>
          </a:p>
          <a:p>
            <a:endParaRPr lang="cs-CZ" dirty="0"/>
          </a:p>
          <a:p>
            <a:r>
              <a:rPr lang="cs-CZ" dirty="0" smtClean="0"/>
              <a:t>Obsahová charakteristika</a:t>
            </a:r>
          </a:p>
          <a:p>
            <a:r>
              <a:rPr lang="cs-CZ" dirty="0" smtClean="0"/>
              <a:t>Věcné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642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Automatická</a:t>
            </a:r>
          </a:p>
          <a:p>
            <a:r>
              <a:rPr lang="cs-CZ" dirty="0" smtClean="0"/>
              <a:t>Intelektuální</a:t>
            </a:r>
          </a:p>
          <a:p>
            <a:endParaRPr lang="cs-CZ" dirty="0"/>
          </a:p>
          <a:p>
            <a:r>
              <a:rPr lang="cs-CZ" dirty="0" smtClean="0"/>
              <a:t>Odborný text</a:t>
            </a:r>
          </a:p>
          <a:p>
            <a:r>
              <a:rPr lang="cs-CZ" dirty="0" smtClean="0"/>
              <a:t>Umělecký text</a:t>
            </a:r>
          </a:p>
        </p:txBody>
      </p:sp>
    </p:spTree>
    <p:extLst>
      <p:ext uri="{BB962C8B-B14F-4D97-AF65-F5344CB8AC3E}">
        <p14:creationId xmlns:p14="http://schemas.microsoft.com/office/powerpoint/2010/main" val="1666369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7" y="895350"/>
            <a:ext cx="949642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1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podle ISBD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Hlavní záhlaví</a:t>
            </a:r>
          </a:p>
          <a:p>
            <a:pPr marL="0" indent="0">
              <a:buNone/>
            </a:pPr>
            <a:r>
              <a:rPr lang="cs-CZ" dirty="0"/>
              <a:t>[Unifikovaný název] </a:t>
            </a:r>
          </a:p>
          <a:p>
            <a:pPr marL="0" indent="0">
              <a:buNone/>
            </a:pPr>
            <a:r>
              <a:rPr lang="cs-CZ" dirty="0"/>
              <a:t>Hlavní název = Souběžný název : další názvová informace. Číslo části/sekce díla, Název části díla / první údaj o odpovědnosti ; další údaje o odpovědnosti. -- Označení vydání. -- První místo vydání : první nakladatel, datum vydání. – Rozsah : další fyzické údaje. -- (Hlavní název edice / údaj o odpovědnosti v edici, ISSN edice ; číslování v rámci edice. Název </a:t>
            </a:r>
            <a:r>
              <a:rPr lang="cs-CZ" dirty="0" err="1"/>
              <a:t>subedice</a:t>
            </a:r>
            <a:r>
              <a:rPr lang="cs-CZ" dirty="0"/>
              <a:t> ; číslování v rámci </a:t>
            </a:r>
            <a:r>
              <a:rPr lang="cs-CZ" dirty="0" err="1"/>
              <a:t>subedice</a:t>
            </a:r>
            <a:r>
              <a:rPr lang="cs-CZ" dirty="0"/>
              <a:t>). -- Poznámky.-- Standardní číslo </a:t>
            </a:r>
          </a:p>
          <a:p>
            <a:pPr marL="0" indent="0">
              <a:buNone/>
            </a:pPr>
            <a:r>
              <a:rPr lang="cs-CZ" dirty="0"/>
              <a:t>Vedlejší záhlaví </a:t>
            </a:r>
          </a:p>
          <a:p>
            <a:pPr marL="0" indent="0">
              <a:buNone/>
            </a:pPr>
            <a:r>
              <a:rPr lang="cs-CZ" dirty="0"/>
              <a:t>MDT</a:t>
            </a:r>
          </a:p>
        </p:txBody>
      </p:sp>
    </p:spTree>
    <p:extLst>
      <p:ext uri="{BB962C8B-B14F-4D97-AF65-F5344CB8AC3E}">
        <p14:creationId xmlns:p14="http://schemas.microsoft.com/office/powerpoint/2010/main" val="3547396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DF2D9-1B6C-4E6A-B7B9-9BCF18DC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0E50A-D8D7-495B-ABCB-4CFC66B7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 skládá 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Popisných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Obsahové charakteristik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08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dokumentu byl v knihovní a informační vědě nahrazen pojmem informace;</a:t>
            </a:r>
          </a:p>
          <a:p>
            <a:r>
              <a:rPr lang="cs-CZ" dirty="0"/>
              <a:t>knihovní a informační věda se od původního studia informačních objektů (dokumentů) a systémů přeorientovala na výzkum uživatelů (tzv. kognitivní obrat)</a:t>
            </a:r>
            <a:r>
              <a:rPr lang="cs-CZ" b="1" baseline="30000" dirty="0"/>
              <a:t>;</a:t>
            </a:r>
            <a:endParaRPr lang="cs-CZ" dirty="0"/>
          </a:p>
          <a:p>
            <a:r>
              <a:rPr lang="cs-CZ" dirty="0"/>
              <a:t>a posléze na výzkum tvůrců informací (tzv. sociální obrat).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5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0562A-03EC-4FE3-8F5E-F5C183CC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popis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8E315-D810-4D22-8783-EA53A9A1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názvu a odpovědnosti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vydání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specifických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nakladatelských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fyzického popisu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edici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poznámky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standardním (nebo alternativním) čísle a dostupnosti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42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3EEBA-D568-4E51-8EAC-C0795951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bibliografického popisu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B258-7B6B-49D9-A677-DFD0E1A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Obecně by měl být vytvořen samostatný bibliografický popis pro každé provedení.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bibliografický popis je typické, že by měl být založen na jednotce reprezentující provedení a může zahrnovat atributy náležející prezentovanému dílu a vyjádření.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Popisné údaje bibliografického záznamu mají odpovídat schválenému mezinárodnímu standardu.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 může mít několik úrovní úplnosti v souladu s účelem katalogu či typem bibliografického souboru. Uživatel by měl být o úrovni úplnosti informován.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05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851B-98AE-4FDE-BEF3-8E1B06A7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17A0A-1156-4330-86D9-D0EF7BE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Slouží k vyhledávání</a:t>
            </a: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Jmenné selekční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údaje dělíme 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Personální záhlaví (obsahuje jméno osoby)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Korporativní záhlaví (obsahuje jméno korporace)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Názvové záhlaví (obsahuje názvy entit 1 typu)</a:t>
            </a:r>
          </a:p>
          <a:p>
            <a:pPr algn="just"/>
            <a:endParaRPr lang="cs-CZ" b="1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Věcné selekční údaje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dělíme 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systematické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předmětové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03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FEC6B-3918-4712-B805-4FA631B8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pro 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44CAD-889E-4CE8-ADEC-3D9CA5E4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 údaje pro vyhledávání bibliografických a autoritních záznamů musí být formulovány v souladu s obecnými principy (viz 2. Záměr). Může se jednat o údaje řízené nebo neřízené.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Řízené selekční údaje by se měly vytvářet pro autorizované a variantní formy jmen pro entity jako jsou jména osoby, rodiny, korporace, názvu díla, vyjádření, provedení, jednotky, koncepty, objekty, události a místa. Řízené selekční údaje poskytují konzistenci potřebnou při uspořádání bibliografických záznamů pro soubory zdrojů.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potřeby řízení autorizovaných forem jmen, variantních forem jmen a identifikátorů, používaných jako selekční údaje, by se měly vytvářet autoritní záznamy.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Mezi neřízené selekčních údaje patří např. bibliografické údaje pro jména, názvy (např. hlavní název uváděný tak, jak byl nalezen na provedení), kódy, klíčová slova atd., která nejsou řízena autoritními záznamy.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54CB-DC8A-468E-AF1E-75935CB0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Osahová</a:t>
            </a:r>
            <a:r>
              <a:rPr lang="cs-CZ" dirty="0"/>
              <a:t> 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4F412-29BF-43E7-BE40-0A41FCF9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anotace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referát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878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43909-6F88-4E24-809C-246E00B9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Katalogizační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AA19E-9DD5-4F10-A2B7-7319761C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Bibliografický záznam + lokační a 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exemplářové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údaje = </a:t>
            </a:r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katalogizační záznam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Lokační údaje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SIGLA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Signatura</a:t>
            </a:r>
          </a:p>
          <a:p>
            <a:pPr lvl="1"/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 err="1">
                <a:solidFill>
                  <a:srgbClr val="333333"/>
                </a:solidFill>
                <a:latin typeface="Verdana" panose="020B0604030504040204" pitchFamily="34" charset="0"/>
              </a:rPr>
              <a:t>Exemplářové</a:t>
            </a:r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Přírůstkové číslo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Označení svazku nebo ročníku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Zvláštnosti pojící se s danou jednotkou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Služební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i="0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535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A238-E9C2-4175-B21C-D93305BB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katalogu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B7870-87F5-4966-BCEA-6FC49195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najít bibliografické zdroje ve sbírce jako výsledek vyhledávání prostřednictvím atributů nebo vztahů mezi zdroji: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identifikovat bibliografický zdroj nebo jeho agenta (tj. potvrdit, že určitá entita popsaná v záznamu odpovídá hledané entitě, nebo odlišit dvě a více entit s podobnými charakteristikami);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vybrat bibliografický zdroj, který odpovídá potřebám uživatele (tj. vybrat zdroj, který splňuje požadavky uživatele s ohledem na médium, obsah, nosič atd. nebo vyloučit zdroje, které těmto požadavkům neodpovídají);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získat přístup k popsané jednotce (tj. poskytnout informaci, která umožní uživateli získat jednotku k vypůjčení nebo elektronickému zpřístupnění prostřednictvím on-line propojení se vzdáleným zdrojem); nebo získat autoritní či bibliografické údaje nebo přístup k nim;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navigovat uživatele v rámci katalogu i mimo něj (tj. prostřednictvím logického uspořádání bibliografických a autoritních údajů a jasnou prezentací způsobu, jak se v katalogu pohybovat, včetně prezentace vztahu mezi díly, vyjádřeními, provedeními, jednotkami, osobami, rodinami, korporacemi, koncepty, objekty, událostmi a místy).</a:t>
            </a:r>
          </a:p>
        </p:txBody>
      </p:sp>
    </p:spTree>
    <p:extLst>
      <p:ext uri="{BB962C8B-B14F-4D97-AF65-F5344CB8AC3E}">
        <p14:creationId xmlns:p14="http://schemas.microsoft.com/office/powerpoint/2010/main" val="198212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ztráta identity knihovní a informační vědy (stává se součástí jednak vědy o počítačích, jednak vědy kognitivní, a vlastně i součástí sociologie vědění);</a:t>
            </a:r>
          </a:p>
          <a:p>
            <a:r>
              <a:rPr lang="cs-CZ" dirty="0"/>
              <a:t>roztržka mezi teoretickou knihovní a informační vědou a její praktickou aplikací – knihovnictvím (knihovníci stále pracují s hmotnými nosiči informací – dokumenty, nikoliv s abstraktně chápanými informacemi. Zajímají je primárně tyto dokumenty samotné, ne jejich uživatelé či tvůrci, kteří stojí na vstupu a výstupu informačního procesu, jednoduše řečeno: centrem zájmu knihovnictví jsou dokumenty; tvůrci informací a jejich uživatelé jsou centrem zájmu knihovnictví jakožto tvůrci a uživatelé dokumentů; zaměřenost na dokumenty je tedy primární, od ní je možno odvozovat sekundární zájem o tvůrce a uživatele informací</a:t>
            </a:r>
          </a:p>
        </p:txBody>
      </p:sp>
    </p:spTree>
    <p:extLst>
      <p:ext uri="{BB962C8B-B14F-4D97-AF65-F5344CB8AC3E}">
        <p14:creationId xmlns:p14="http://schemas.microsoft.com/office/powerpoint/2010/main" val="373143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Paradigmatické obraty v IV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Od dokumentu k informaci (vliv počítačové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58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dokumentu k informaci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pramen = hmotný nebo energetický nosič + informace</a:t>
            </a:r>
          </a:p>
          <a:p>
            <a:r>
              <a:rPr lang="cs-CZ" dirty="0"/>
              <a:t>Dokument = hmotný nosič informace</a:t>
            </a:r>
          </a:p>
          <a:p>
            <a:r>
              <a:rPr lang="cs-CZ" dirty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/>
              <a:t>Vliv počítačové vědy, snaha o exaktnost</a:t>
            </a:r>
          </a:p>
        </p:txBody>
      </p:sp>
    </p:spTree>
    <p:extLst>
      <p:ext uri="{BB962C8B-B14F-4D97-AF65-F5344CB8AC3E}">
        <p14:creationId xmlns:p14="http://schemas.microsoft.com/office/powerpoint/2010/main" val="25647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informačního systému k uživateli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obrat, metodologický individualismus</a:t>
            </a:r>
          </a:p>
          <a:p>
            <a:r>
              <a:rPr lang="cs-CZ" dirty="0"/>
              <a:t>Odvrat od reprezentace informace v dokumentu</a:t>
            </a:r>
          </a:p>
          <a:p>
            <a:r>
              <a:rPr lang="cs-CZ" dirty="0"/>
              <a:t>Zájem o reprezentaci informace v mysli uživatele (teorie ASK)</a:t>
            </a:r>
          </a:p>
        </p:txBody>
      </p:sp>
    </p:spTree>
    <p:extLst>
      <p:ext uri="{BB962C8B-B14F-4D97-AF65-F5344CB8AC3E}">
        <p14:creationId xmlns:p14="http://schemas.microsoft.com/office/powerpoint/2010/main" val="402482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uživatele k tvůrcům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obrat, metodologický kolektivismus</a:t>
            </a:r>
          </a:p>
          <a:p>
            <a:r>
              <a:rPr lang="cs-CZ" dirty="0"/>
              <a:t>Jak určitá sociální skupina konstruuje informace (pojem domény)</a:t>
            </a:r>
          </a:p>
        </p:txBody>
      </p:sp>
    </p:spTree>
    <p:extLst>
      <p:ext uri="{BB962C8B-B14F-4D97-AF65-F5344CB8AC3E}">
        <p14:creationId xmlns:p14="http://schemas.microsoft.com/office/powerpoint/2010/main" val="389892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tvůrců informací k bibliografickému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volání po návratu pojmu dokumenty</a:t>
            </a:r>
          </a:p>
          <a:p>
            <a:r>
              <a:rPr lang="cs-CZ" dirty="0"/>
              <a:t>Praxe – studie Funkční požadavky na bibliografické záznamy</a:t>
            </a:r>
          </a:p>
          <a:p>
            <a:r>
              <a:rPr lang="cs-CZ" dirty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11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Rozložit dokument na části</a:t>
            </a:r>
          </a:p>
          <a:p>
            <a:r>
              <a:rPr lang="cs-CZ" dirty="0" smtClean="0"/>
              <a:t>Pochopit jeho strukturu</a:t>
            </a:r>
          </a:p>
          <a:p>
            <a:r>
              <a:rPr lang="cs-CZ" dirty="0" smtClean="0"/>
              <a:t>Vyjádřit pomocí přirozeného nebo formálního selekčního jazyka</a:t>
            </a:r>
          </a:p>
          <a:p>
            <a:r>
              <a:rPr lang="cs-CZ" dirty="0" smtClean="0"/>
              <a:t>Výsledkem jsou sekundární informace</a:t>
            </a:r>
          </a:p>
          <a:p>
            <a:endParaRPr lang="cs-CZ" dirty="0"/>
          </a:p>
          <a:p>
            <a:r>
              <a:rPr lang="cs-CZ" dirty="0" smtClean="0"/>
              <a:t>Formální</a:t>
            </a:r>
          </a:p>
          <a:p>
            <a:r>
              <a:rPr lang="cs-CZ" dirty="0" smtClean="0"/>
              <a:t>Obsahová</a:t>
            </a:r>
          </a:p>
          <a:p>
            <a:endParaRPr lang="cs-CZ" dirty="0"/>
          </a:p>
          <a:p>
            <a:r>
              <a:rPr lang="cs-CZ" dirty="0" smtClean="0"/>
              <a:t>Provádí se vždy s dokumentem v ruce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9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7EB6B7-C3C0-4481-AAC0-2411B71FD383}">
  <ds:schemaRefs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1B6E49-A953-425B-A35D-A432AA317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8008E8-2414-405D-BA5D-17ADE6275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1328</Words>
  <Application>Microsoft Office PowerPoint</Application>
  <PresentationFormat>Širokoúhlá obrazovka</PresentationFormat>
  <Paragraphs>159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Verdana</vt:lpstr>
      <vt:lpstr>Motiv Office</vt:lpstr>
      <vt:lpstr>Organizace informací X.</vt:lpstr>
      <vt:lpstr>Dokument a informace</vt:lpstr>
      <vt:lpstr>Důsledky</vt:lpstr>
      <vt:lpstr>Paradigmatické obraty v IV </vt:lpstr>
      <vt:lpstr>Od dokumentu k informaci</vt:lpstr>
      <vt:lpstr>Od informačního systému k uživateli</vt:lpstr>
      <vt:lpstr>Od uživatele k tvůrcům informací</vt:lpstr>
      <vt:lpstr>Od tvůrců informací k bibliografickému universu</vt:lpstr>
      <vt:lpstr>Informační analýza</vt:lpstr>
      <vt:lpstr>Formální (identifikační) analýza</vt:lpstr>
      <vt:lpstr>Obsahová analýza</vt:lpstr>
      <vt:lpstr>Analýza</vt:lpstr>
      <vt:lpstr>Analýza textového dokumentu</vt:lpstr>
      <vt:lpstr>Výběr obsahových prvků</vt:lpstr>
      <vt:lpstr>Tvorba obrazu dokumenty</vt:lpstr>
      <vt:lpstr>Indexace</vt:lpstr>
      <vt:lpstr>Prezentace aplikace PowerPoint</vt:lpstr>
      <vt:lpstr>Záznam podle ISBD</vt:lpstr>
      <vt:lpstr>Bibliografický záznam</vt:lpstr>
      <vt:lpstr>Bibliografický popis</vt:lpstr>
      <vt:lpstr>Zásady bibliografického popisu</vt:lpstr>
      <vt:lpstr>Selekční údaje</vt:lpstr>
      <vt:lpstr>Zásady pro selekční údaje</vt:lpstr>
      <vt:lpstr>Osahová charakteristika</vt:lpstr>
      <vt:lpstr>Katalogizační záznam</vt:lpstr>
      <vt:lpstr>Funkce katalogu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61</cp:revision>
  <dcterms:created xsi:type="dcterms:W3CDTF">2017-09-18T08:06:43Z</dcterms:created>
  <dcterms:modified xsi:type="dcterms:W3CDTF">2021-11-26T08:11:36Z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