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Sémantické aspekty katalogizace VIII.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80163" y="3905140"/>
            <a:ext cx="6831673" cy="1086237"/>
          </a:xfrm>
        </p:spPr>
        <p:txBody>
          <a:bodyPr/>
          <a:lstStyle/>
          <a:p>
            <a:r>
              <a:rPr lang="cs-CZ" dirty="0"/>
              <a:t>1. 12. 2020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FF200-1B68-4341-B24C-8B71278CF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jako umělecký a intelektuální 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49DC13-2BCC-423C-959E-E01CE10BF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 jazyka podle J. Mukařovského:</a:t>
            </a:r>
          </a:p>
          <a:p>
            <a:r>
              <a:rPr lang="cs-CZ" dirty="0"/>
              <a:t>Expresívní, apelativní, poznávací, estetická</a:t>
            </a:r>
          </a:p>
          <a:p>
            <a:r>
              <a:rPr lang="cs-CZ" dirty="0"/>
              <a:t>Intelektuální obsah – díla, kde převládá poznávací funkce</a:t>
            </a:r>
          </a:p>
          <a:p>
            <a:r>
              <a:rPr lang="cs-CZ" dirty="0"/>
              <a:t>Umělecký obsah – díla, kde převládá estetická funkce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4CEE9CB-B3D4-4086-AFC3-BF1A03D60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175" y="4163282"/>
            <a:ext cx="6051709" cy="2008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519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30B8F2-CF02-45F8-8B0C-5CC9C66F3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se nachází dílo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65AF55D-5DD4-4D98-A3BB-FD25A7AFA4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2479" y="2619114"/>
            <a:ext cx="8327041" cy="243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923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710AC1-5960-4574-B50B-7AF4A9FB2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a subjektivní aspekt díla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4B21B1-F1C2-404F-ADE8-0B7D5EC27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to pouze subjektivní pojmová struktura?</a:t>
            </a:r>
          </a:p>
          <a:p>
            <a:r>
              <a:rPr lang="cs-CZ" dirty="0"/>
              <a:t>Můžeme dílo považovat za objektivní pojmovou strukturu (věcně totožnou s objektem)?</a:t>
            </a:r>
          </a:p>
          <a:p>
            <a:r>
              <a:rPr lang="cs-CZ" dirty="0"/>
              <a:t>Jaké objekty dílo zobrazuje?</a:t>
            </a:r>
          </a:p>
        </p:txBody>
      </p:sp>
    </p:spTree>
    <p:extLst>
      <p:ext uri="{BB962C8B-B14F-4D97-AF65-F5344CB8AC3E}">
        <p14:creationId xmlns:p14="http://schemas.microsoft.com/office/powerpoint/2010/main" val="1306003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9A469-7DEB-4088-A272-0D8EDBC71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dílo označuje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229CB7-BF6D-4C3D-A84D-A51499126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CDFB8BC-1D8E-47E5-B5BE-CCA6670FC8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286000"/>
            <a:ext cx="5998845" cy="134016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BAEF4C7-2CB3-4039-9CAF-6561E758F9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3747" y="299847"/>
            <a:ext cx="4334256" cy="5312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444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B794F-BC18-49A9-B78F-A3CE58037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Intelektuální 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9ABE98-11FB-4017-B8DE-673ABA2F3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Dílo Jaroslav Hašek a dobrý voják Švejk od Radko Pytlíka hovoří o konkrétní </a:t>
            </a:r>
            <a:r>
              <a:rPr lang="cs-CZ" b="1" dirty="0"/>
              <a:t>osobě</a:t>
            </a:r>
            <a:r>
              <a:rPr lang="cs-CZ" dirty="0"/>
              <a:t> autora, který žil v aktuálním světě v určitém časovém úseku, a jeho reálně existujícím </a:t>
            </a:r>
            <a:r>
              <a:rPr lang="cs-CZ" b="1" dirty="0"/>
              <a:t>díle</a:t>
            </a:r>
            <a:r>
              <a:rPr lang="cs-CZ" dirty="0"/>
              <a:t>. </a:t>
            </a:r>
          </a:p>
          <a:p>
            <a:r>
              <a:rPr lang="cs-CZ" dirty="0"/>
              <a:t>Kniha Jiřího Cejpka </a:t>
            </a:r>
            <a:r>
              <a:rPr lang="cs-CZ" i="1" dirty="0"/>
              <a:t>Informace, komunikace a myšlení </a:t>
            </a:r>
            <a:r>
              <a:rPr lang="cs-CZ" dirty="0"/>
              <a:t>tematizuje </a:t>
            </a:r>
            <a:r>
              <a:rPr lang="cs-CZ" b="1" dirty="0"/>
              <a:t>pojem</a:t>
            </a:r>
            <a:r>
              <a:rPr lang="cs-CZ" dirty="0"/>
              <a:t> knihovní a informační věda. </a:t>
            </a:r>
          </a:p>
          <a:p>
            <a:r>
              <a:rPr lang="cs-CZ" dirty="0"/>
              <a:t>Brožura </a:t>
            </a:r>
            <a:r>
              <a:rPr lang="cs-CZ" i="1" dirty="0"/>
              <a:t>Hrad a pevnost Špilberk </a:t>
            </a:r>
            <a:r>
              <a:rPr lang="cs-CZ" dirty="0"/>
              <a:t>pojednává o konkrétním, existujícím </a:t>
            </a:r>
            <a:r>
              <a:rPr lang="cs-CZ" b="1" dirty="0"/>
              <a:t>objektu</a:t>
            </a:r>
            <a:r>
              <a:rPr lang="cs-CZ" dirty="0"/>
              <a:t>. </a:t>
            </a:r>
          </a:p>
          <a:p>
            <a:r>
              <a:rPr lang="cs-CZ" dirty="0"/>
              <a:t>Kniha Jindřišky </a:t>
            </a:r>
            <a:r>
              <a:rPr lang="cs-CZ" dirty="0" err="1"/>
              <a:t>Gurkové</a:t>
            </a:r>
            <a:r>
              <a:rPr lang="cs-CZ" dirty="0"/>
              <a:t> </a:t>
            </a:r>
            <a:r>
              <a:rPr lang="cs-CZ" i="1" dirty="0"/>
              <a:t>1. světová válka </a:t>
            </a:r>
            <a:r>
              <a:rPr lang="cs-CZ" dirty="0"/>
              <a:t>je o určité dějinné </a:t>
            </a:r>
            <a:r>
              <a:rPr lang="cs-CZ" b="1" dirty="0"/>
              <a:t>události (akci</a:t>
            </a:r>
            <a:r>
              <a:rPr lang="cs-CZ" dirty="0"/>
              <a:t>), která se odehrávala v daném časovém období. </a:t>
            </a:r>
          </a:p>
          <a:p>
            <a:r>
              <a:rPr lang="cs-CZ" dirty="0"/>
              <a:t>Průvodce </a:t>
            </a:r>
            <a:r>
              <a:rPr lang="cs-CZ" i="1" dirty="0"/>
              <a:t>111 míst v Brně</a:t>
            </a:r>
            <a:r>
              <a:rPr lang="cs-CZ" dirty="0"/>
              <a:t>, která musíte vidět je o reálně jsoucím </a:t>
            </a:r>
            <a:r>
              <a:rPr lang="cs-CZ" b="1" dirty="0"/>
              <a:t>místě. </a:t>
            </a:r>
          </a:p>
        </p:txBody>
      </p:sp>
    </p:spTree>
    <p:extLst>
      <p:ext uri="{BB962C8B-B14F-4D97-AF65-F5344CB8AC3E}">
        <p14:creationId xmlns:p14="http://schemas.microsoft.com/office/powerpoint/2010/main" val="277080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53A8F-F548-483E-A4B8-97152624E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Umělecký 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7D74D2-AF05-4EA7-A69F-FA7EB4495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Například v </a:t>
            </a:r>
            <a:r>
              <a:rPr lang="cs-CZ" dirty="0" err="1"/>
              <a:t>Huysmansově</a:t>
            </a:r>
            <a:r>
              <a:rPr lang="cs-CZ" dirty="0"/>
              <a:t> románu </a:t>
            </a:r>
            <a:r>
              <a:rPr lang="cs-CZ" i="1" dirty="0"/>
              <a:t>Tam dole </a:t>
            </a:r>
            <a:r>
              <a:rPr lang="cs-CZ" dirty="0"/>
              <a:t>vypravěč, který je zároveň postavou (</a:t>
            </a:r>
            <a:r>
              <a:rPr lang="cs-CZ" b="1" dirty="0"/>
              <a:t>osobou</a:t>
            </a:r>
            <a:r>
              <a:rPr lang="cs-CZ" dirty="0"/>
              <a:t>) tohoto románu, popisuje svou práci na pojednání (</a:t>
            </a:r>
            <a:r>
              <a:rPr lang="cs-CZ" b="1" dirty="0"/>
              <a:t>díle</a:t>
            </a:r>
            <a:r>
              <a:rPr lang="cs-CZ" dirty="0"/>
              <a:t>) o </a:t>
            </a:r>
            <a:r>
              <a:rPr lang="cs-CZ" dirty="0" err="1"/>
              <a:t>Gillesu</a:t>
            </a:r>
            <a:r>
              <a:rPr lang="cs-CZ" dirty="0"/>
              <a:t> de Rais (</a:t>
            </a:r>
            <a:r>
              <a:rPr lang="cs-CZ" b="1" dirty="0"/>
              <a:t>osoba</a:t>
            </a:r>
            <a:r>
              <a:rPr lang="cs-CZ" dirty="0"/>
              <a:t> jako fikční protějšek reálné osoby. </a:t>
            </a:r>
          </a:p>
          <a:p>
            <a:r>
              <a:rPr lang="cs-CZ" dirty="0"/>
              <a:t>V povídce Edgara Allana </a:t>
            </a:r>
            <a:r>
              <a:rPr lang="cs-CZ" dirty="0" err="1"/>
              <a:t>Poea</a:t>
            </a:r>
            <a:r>
              <a:rPr lang="cs-CZ" dirty="0"/>
              <a:t> </a:t>
            </a:r>
            <a:r>
              <a:rPr lang="cs-CZ" i="1" dirty="0"/>
              <a:t>Zánik domu </a:t>
            </a:r>
            <a:r>
              <a:rPr lang="cs-CZ" i="1" dirty="0" err="1"/>
              <a:t>Usherů</a:t>
            </a:r>
            <a:r>
              <a:rPr lang="cs-CZ" i="1" dirty="0"/>
              <a:t> </a:t>
            </a:r>
            <a:r>
              <a:rPr lang="cs-CZ" dirty="0"/>
              <a:t>se součástí děje stává </a:t>
            </a:r>
            <a:r>
              <a:rPr lang="cs-CZ" dirty="0" err="1"/>
              <a:t>Usherův</a:t>
            </a:r>
            <a:r>
              <a:rPr lang="cs-CZ" dirty="0"/>
              <a:t> dům (</a:t>
            </a:r>
            <a:r>
              <a:rPr lang="cs-CZ" b="1" dirty="0"/>
              <a:t>objekt)</a:t>
            </a:r>
            <a:r>
              <a:rPr lang="cs-CZ" dirty="0"/>
              <a:t>. </a:t>
            </a:r>
          </a:p>
          <a:p>
            <a:r>
              <a:rPr lang="cs-CZ" dirty="0"/>
              <a:t>V </a:t>
            </a:r>
            <a:r>
              <a:rPr lang="cs-CZ" dirty="0" err="1"/>
              <a:t>Orwellově</a:t>
            </a:r>
            <a:r>
              <a:rPr lang="cs-CZ" dirty="0"/>
              <a:t> románu </a:t>
            </a:r>
            <a:r>
              <a:rPr lang="cs-CZ" i="1" dirty="0"/>
              <a:t>1984</a:t>
            </a:r>
            <a:r>
              <a:rPr lang="cs-CZ" dirty="0"/>
              <a:t> je popsána filosofie </a:t>
            </a:r>
            <a:r>
              <a:rPr lang="cs-CZ" dirty="0" err="1"/>
              <a:t>doublethinku</a:t>
            </a:r>
            <a:r>
              <a:rPr lang="cs-CZ" dirty="0"/>
              <a:t> (</a:t>
            </a:r>
            <a:r>
              <a:rPr lang="cs-CZ" b="1" dirty="0"/>
              <a:t>pojem</a:t>
            </a:r>
            <a:r>
              <a:rPr lang="cs-CZ" dirty="0"/>
              <a:t>), která přes všechnu podobnost s některými filosofickými směry zůstává stále fiktivní entitou. </a:t>
            </a:r>
          </a:p>
          <a:p>
            <a:r>
              <a:rPr lang="cs-CZ" dirty="0"/>
              <a:t>J. R. R. Tolkien popisuje v knize </a:t>
            </a:r>
            <a:r>
              <a:rPr lang="cs-CZ" i="1" dirty="0"/>
              <a:t>Pán prstenu </a:t>
            </a:r>
            <a:r>
              <a:rPr lang="cs-CZ" dirty="0"/>
              <a:t>bitvy, např. bitvu u </a:t>
            </a:r>
            <a:r>
              <a:rPr lang="cs-CZ" dirty="0" err="1"/>
              <a:t>Dagorlandu</a:t>
            </a:r>
            <a:r>
              <a:rPr lang="cs-CZ" dirty="0"/>
              <a:t> (</a:t>
            </a:r>
            <a:r>
              <a:rPr lang="cs-CZ" b="1" dirty="0"/>
              <a:t>akce</a:t>
            </a:r>
            <a:r>
              <a:rPr lang="cs-CZ" dirty="0"/>
              <a:t>), které jsou součástí dějin neexistujících zemí a tvorů. </a:t>
            </a:r>
          </a:p>
          <a:p>
            <a:r>
              <a:rPr lang="cs-CZ" dirty="0"/>
              <a:t>V </a:t>
            </a:r>
            <a:r>
              <a:rPr lang="cs-CZ" dirty="0" err="1"/>
              <a:t>Swiftových</a:t>
            </a:r>
            <a:r>
              <a:rPr lang="cs-CZ" dirty="0"/>
              <a:t> </a:t>
            </a:r>
            <a:r>
              <a:rPr lang="cs-CZ" i="1" dirty="0"/>
              <a:t>Gulliverových cestách </a:t>
            </a:r>
            <a:r>
              <a:rPr lang="cs-CZ" dirty="0"/>
              <a:t>hrdina navštěvuje různé fantastické země (</a:t>
            </a:r>
            <a:r>
              <a:rPr lang="cs-CZ" b="1" dirty="0"/>
              <a:t>místo</a:t>
            </a:r>
            <a:r>
              <a:rPr lang="cs-CZ" dirty="0"/>
              <a:t>), např. Liliput.</a:t>
            </a:r>
          </a:p>
        </p:txBody>
      </p:sp>
    </p:spTree>
    <p:extLst>
      <p:ext uri="{BB962C8B-B14F-4D97-AF65-F5344CB8AC3E}">
        <p14:creationId xmlns:p14="http://schemas.microsoft.com/office/powerpoint/2010/main" val="2166967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290E4-3EE9-4F66-8C00-0D080FBE0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Fikční světy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5DE1EE-8879-43A2-A5A4-247028C94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Možné světy, konstruované jazykově</a:t>
            </a:r>
          </a:p>
          <a:p>
            <a:r>
              <a:rPr lang="cs-CZ" dirty="0"/>
              <a:t>Doležel</a:t>
            </a:r>
          </a:p>
          <a:p>
            <a:r>
              <a:rPr lang="cs-CZ" dirty="0"/>
              <a:t>S = svět</a:t>
            </a:r>
          </a:p>
          <a:p>
            <a:r>
              <a:rPr lang="cs-CZ" dirty="0"/>
              <a:t>St = stavy</a:t>
            </a:r>
          </a:p>
          <a:p>
            <a:r>
              <a:rPr lang="cs-CZ" dirty="0"/>
              <a:t>PS = přírodní síla</a:t>
            </a:r>
          </a:p>
          <a:p>
            <a:r>
              <a:rPr lang="cs-CZ" dirty="0"/>
              <a:t>O = osoba (produkuje akce, artefakty a interakce)</a:t>
            </a:r>
          </a:p>
          <a:p>
            <a:endParaRPr lang="cs-CZ" dirty="0"/>
          </a:p>
          <a:p>
            <a:r>
              <a:rPr lang="cs-CZ" dirty="0"/>
              <a:t>Vznikají motivy elementární jednotky obsahu</a:t>
            </a:r>
          </a:p>
        </p:txBody>
      </p:sp>
    </p:spTree>
    <p:extLst>
      <p:ext uri="{BB962C8B-B14F-4D97-AF65-F5344CB8AC3E}">
        <p14:creationId xmlns:p14="http://schemas.microsoft.com/office/powerpoint/2010/main" val="1350697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C6699-723B-4D5E-9444-29D3AC69E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D0EB2B-BCE6-410D-BBCF-92F6E3B31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E263A44-AD81-4596-9ACB-EAF16BDC91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1847" y="1673693"/>
            <a:ext cx="5640705" cy="4253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72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911A8-A213-4A06-9392-1710DD235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fikčního a aktuálního světa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02F5DC-6BE2-4EFC-BD22-A0B3C464C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B842200-26D0-471C-AEF6-E561396B6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5349" y="2608326"/>
            <a:ext cx="7513701" cy="293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70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C7ED1-A024-4BC1-B929-70950274E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Konceptuální modely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6780A3-1D5F-44CD-B714-9886ACA0D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FRBR – standardní knihovnická ontologie, ne zcela použitelná v jiných paměťových institucích</a:t>
            </a:r>
          </a:p>
          <a:p>
            <a:r>
              <a:rPr lang="cs-CZ" dirty="0"/>
              <a:t>Paměťové instituce – rodový pojem, druh – instituce, každá se zaměřuje na jiný typ informace</a:t>
            </a:r>
          </a:p>
          <a:p>
            <a:r>
              <a:rPr lang="cs-CZ" dirty="0" err="1"/>
              <a:t>FRBRoo</a:t>
            </a:r>
            <a:r>
              <a:rPr lang="cs-CZ" dirty="0"/>
              <a:t> – nehodí se příliš pro popis sbírek </a:t>
            </a:r>
            <a:r>
              <a:rPr lang="cs-CZ" dirty="0" err="1"/>
              <a:t>knihovem</a:t>
            </a:r>
            <a:endParaRPr lang="cs-CZ" dirty="0"/>
          </a:p>
          <a:p>
            <a:r>
              <a:rPr lang="cs-CZ" dirty="0"/>
              <a:t>FRBR – zaměřené na knihovny, možno k jejímu promýšlení využít poznatky literární vědy</a:t>
            </a:r>
          </a:p>
          <a:p>
            <a:r>
              <a:rPr lang="cs-CZ" dirty="0"/>
              <a:t>Knihovny shromažďují texty jak vědecké, tak umělecké, literární věda se zaměřuje na umělecké, ale rozlišuje mezi vědeckými a uměleckými</a:t>
            </a:r>
          </a:p>
        </p:txBody>
      </p:sp>
    </p:spTree>
    <p:extLst>
      <p:ext uri="{BB962C8B-B14F-4D97-AF65-F5344CB8AC3E}">
        <p14:creationId xmlns:p14="http://schemas.microsoft.com/office/powerpoint/2010/main" val="3359747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D1C4E-3F72-48FE-B77A-838F57E4D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a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86B76-2C92-48FD-9455-F4FC0AAD8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FRBR nikoliv LRM, protože FRBR rozlišuje entity tří typů, je výchozí studií pro RDA</a:t>
            </a:r>
          </a:p>
          <a:p>
            <a:r>
              <a:rPr lang="cs-CZ" dirty="0"/>
              <a:t>Definice díla z LRM – intelektuální či umělecký obsah určitého výtvoru (FRBR – intelektuální či umělecký výtvor)</a:t>
            </a:r>
          </a:p>
          <a:p>
            <a:r>
              <a:rPr lang="cs-CZ" dirty="0"/>
              <a:t>Otázky:</a:t>
            </a:r>
          </a:p>
          <a:p>
            <a:pPr lvl="1"/>
            <a:r>
              <a:rPr lang="cs-CZ" dirty="0"/>
              <a:t>Jak a kde dílo existuje (jaký je jeho ontologický statut)?</a:t>
            </a:r>
          </a:p>
          <a:p>
            <a:pPr lvl="1"/>
            <a:r>
              <a:rPr lang="cs-CZ" dirty="0"/>
              <a:t>Co dílo označuje? (sémantický statut díla?</a:t>
            </a:r>
          </a:p>
          <a:p>
            <a:pPr lvl="2"/>
            <a:r>
              <a:rPr lang="cs-CZ" dirty="0"/>
              <a:t>Odkazuje na reálně a aktuálně jsoucí objekty?</a:t>
            </a:r>
          </a:p>
          <a:p>
            <a:pPr lvl="2"/>
            <a:r>
              <a:rPr lang="cs-CZ" dirty="0"/>
              <a:t>Může tyto objekty konstruovat?</a:t>
            </a:r>
          </a:p>
          <a:p>
            <a:pPr lvl="2"/>
            <a:r>
              <a:rPr lang="cs-CZ" dirty="0"/>
              <a:t>Jak odlišit pro katalogizační praxi jedno od druhého</a:t>
            </a:r>
          </a:p>
        </p:txBody>
      </p:sp>
    </p:spTree>
    <p:extLst>
      <p:ext uri="{BB962C8B-B14F-4D97-AF65-F5344CB8AC3E}">
        <p14:creationId xmlns:p14="http://schemas.microsoft.com/office/powerpoint/2010/main" val="75836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F92A5-88EC-49A9-A49F-D17A80F26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87FC78-735F-48C0-9675-81C82A6FE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Strukturalismus</a:t>
            </a:r>
          </a:p>
          <a:p>
            <a:pPr lvl="1"/>
            <a:r>
              <a:rPr lang="cs-CZ" dirty="0"/>
              <a:t>Dílo je znak</a:t>
            </a:r>
          </a:p>
          <a:p>
            <a:pPr lvl="1"/>
            <a:r>
              <a:rPr lang="cs-CZ" dirty="0"/>
              <a:t>Rozlišení mezi dílem neuměleckým (poznávací funkce) a uměleckým (estetická funkce)</a:t>
            </a:r>
          </a:p>
          <a:p>
            <a:pPr lvl="1"/>
            <a:r>
              <a:rPr lang="cs-CZ" dirty="0"/>
              <a:t>Struktura – uspořádaný systém částí a vrstev, na rozdíl od holismu jsou dominantní části</a:t>
            </a:r>
          </a:p>
          <a:p>
            <a:r>
              <a:rPr lang="cs-CZ" dirty="0"/>
              <a:t>Sémantika fikčních světů</a:t>
            </a:r>
          </a:p>
        </p:txBody>
      </p:sp>
    </p:spTree>
    <p:extLst>
      <p:ext uri="{BB962C8B-B14F-4D97-AF65-F5344CB8AC3E}">
        <p14:creationId xmlns:p14="http://schemas.microsoft.com/office/powerpoint/2010/main" val="975815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5895F-1EE1-43F7-8CB4-44D945BCA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zopakování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458326-D024-4A7C-B04A-73975EF48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7C45752-1588-4156-8B85-B1150B0F3B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825" y="2983188"/>
            <a:ext cx="371475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010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25DA55-A612-4AEA-9549-0E46AEEC8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díla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CF3790-42EE-4564-86DD-912216639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FRBR (IFLA 2002, s. 14) definuje dílo jako intelektuální nebo umělecký výtvor, </a:t>
            </a:r>
          </a:p>
          <a:p>
            <a:r>
              <a:rPr lang="cs-CZ" dirty="0"/>
              <a:t>LRM (IFLA 2017, s. 21) potom jako intelektuální nebo umělecký obsah určitého výtvoru. </a:t>
            </a:r>
          </a:p>
          <a:p>
            <a:endParaRPr lang="cs-CZ" dirty="0"/>
          </a:p>
          <a:p>
            <a:r>
              <a:rPr lang="cs-CZ" dirty="0"/>
              <a:t>Zaměříme se na </a:t>
            </a:r>
          </a:p>
          <a:p>
            <a:pPr lvl="1"/>
            <a:r>
              <a:rPr lang="cs-CZ" dirty="0"/>
              <a:t>Obsah</a:t>
            </a:r>
          </a:p>
          <a:p>
            <a:pPr lvl="1"/>
            <a:r>
              <a:rPr lang="cs-CZ" dirty="0"/>
              <a:t>Intelektuální a umělecký</a:t>
            </a:r>
          </a:p>
        </p:txBody>
      </p:sp>
    </p:spTree>
    <p:extLst>
      <p:ext uri="{BB962C8B-B14F-4D97-AF65-F5344CB8AC3E}">
        <p14:creationId xmlns:p14="http://schemas.microsoft.com/office/powerpoint/2010/main" val="369281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1413F-7AA4-4477-9171-FAB5232F7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F81269-D0B2-413F-B70D-E21182340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Znak podle da </a:t>
            </a:r>
            <a:r>
              <a:rPr lang="cs-CZ" dirty="0" err="1"/>
              <a:t>Saussura</a:t>
            </a:r>
            <a:r>
              <a:rPr lang="cs-CZ" dirty="0"/>
              <a:t>: označující a označované</a:t>
            </a:r>
          </a:p>
          <a:p>
            <a:r>
              <a:rPr lang="cs-CZ" dirty="0"/>
              <a:t>Označující – akustický obraz slova</a:t>
            </a:r>
          </a:p>
          <a:p>
            <a:r>
              <a:rPr lang="cs-CZ" dirty="0"/>
              <a:t>Označované – pojem (zpřítomnění části reality v myšlení)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CA05AB2-8AFB-474A-B11E-0F058E619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5874" y="4299204"/>
            <a:ext cx="3540252" cy="16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36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568A9D-B24E-4C46-AAD8-9B1F634D7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Znaková struktura díla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A0C01445-B93B-4722-8240-2FEEC34D55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7022" y="2171700"/>
            <a:ext cx="8125778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424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81801-823A-4CF7-AAA5-811EE61AC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FRBR jako znaky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5E48EA-FAAE-4C8E-BA6A-ABD1A391E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Dílo – estetický objekt</a:t>
            </a:r>
          </a:p>
          <a:p>
            <a:r>
              <a:rPr lang="cs-CZ" dirty="0"/>
              <a:t>Vyjádření – artefakt (psychický otisk znakové struktury)</a:t>
            </a:r>
          </a:p>
          <a:p>
            <a:r>
              <a:rPr lang="cs-CZ" dirty="0"/>
              <a:t>Provedení (jednotka – konkrétní znaková struktura)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CE33A58-8F96-4443-A521-B61709A96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354" y="3638550"/>
            <a:ext cx="6920484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52545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B89AE9B726E84DBBBF69A881ED4B3A" ma:contentTypeVersion="0" ma:contentTypeDescription="Vytvoří nový dokument" ma:contentTypeScope="" ma:versionID="9c3597d670d8325711a9013adf0deb3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cf299a61f40d1b25bab83def3a9304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80E65C-BB3A-4A7A-A5B6-E07E9C59BB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E737A8-A383-4629-B061-67E0B64122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9C341D0-6004-4C42-A06B-5C85696D93ED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653</Words>
  <Application>Microsoft Office PowerPoint</Application>
  <PresentationFormat>Širokoúhlá obrazovka</PresentationFormat>
  <Paragraphs>75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Franklin Gothic Book</vt:lpstr>
      <vt:lpstr>Crop</vt:lpstr>
      <vt:lpstr>Sémantické aspekty katalogizace VIII.</vt:lpstr>
      <vt:lpstr>Konceptuální modely</vt:lpstr>
      <vt:lpstr>Východiska a otázky</vt:lpstr>
      <vt:lpstr>Metoda</vt:lpstr>
      <vt:lpstr>Pro zopakování</vt:lpstr>
      <vt:lpstr>Definice díla</vt:lpstr>
      <vt:lpstr>Znak</vt:lpstr>
      <vt:lpstr>Znaková struktura díla</vt:lpstr>
      <vt:lpstr>Entity FRBR jako znaky</vt:lpstr>
      <vt:lpstr>Dílo jako umělecký a intelektuální obsah</vt:lpstr>
      <vt:lpstr>Kde se nachází dílo</vt:lpstr>
      <vt:lpstr>Objektivní a subjektivní aspekt díla</vt:lpstr>
      <vt:lpstr>Co dílo označuje</vt:lpstr>
      <vt:lpstr>Intelektuální obsah</vt:lpstr>
      <vt:lpstr>Umělecký obsah</vt:lpstr>
      <vt:lpstr>Fikční světy</vt:lpstr>
      <vt:lpstr>Motivy</vt:lpstr>
      <vt:lpstr>Srovnání fikčního a aktuálního světa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VIII.</dc:title>
  <dc:creator>Jiří Stodola</dc:creator>
  <cp:lastModifiedBy>Jiří Stodola</cp:lastModifiedBy>
  <cp:revision>11</cp:revision>
  <dcterms:created xsi:type="dcterms:W3CDTF">2020-12-01T08:13:39Z</dcterms:created>
  <dcterms:modified xsi:type="dcterms:W3CDTF">2020-12-01T09:39:38Z</dcterms:modified>
</cp:coreProperties>
</file>