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661B-1144-4452-8122-74CCA9D65E9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3391-1265-4425-95DE-B077AC67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67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661B-1144-4452-8122-74CCA9D65E9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3391-1265-4425-95DE-B077AC67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765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661B-1144-4452-8122-74CCA9D65E9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3391-1265-4425-95DE-B077AC67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8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661B-1144-4452-8122-74CCA9D65E9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3391-1265-4425-95DE-B077AC67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68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661B-1144-4452-8122-74CCA9D65E9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3391-1265-4425-95DE-B077AC67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6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661B-1144-4452-8122-74CCA9D65E9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3391-1265-4425-95DE-B077AC67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5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661B-1144-4452-8122-74CCA9D65E9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3391-1265-4425-95DE-B077AC67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5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661B-1144-4452-8122-74CCA9D65E9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3391-1265-4425-95DE-B077AC67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6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661B-1144-4452-8122-74CCA9D65E9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3391-1265-4425-95DE-B077AC67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661B-1144-4452-8122-74CCA9D65E9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3391-1265-4425-95DE-B077AC67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91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661B-1144-4452-8122-74CCA9D65E9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53391-1265-4425-95DE-B077AC67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5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7661B-1144-4452-8122-74CCA9D65E91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53391-1265-4425-95DE-B077AC676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865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Historický příběh sedmihradských Sasů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15588" y="3384323"/>
            <a:ext cx="9144000" cy="1655762"/>
          </a:xfrm>
        </p:spPr>
        <p:txBody>
          <a:bodyPr/>
          <a:lstStyle/>
          <a:p>
            <a:r>
              <a:rPr lang="cs-CZ" dirty="0" smtClean="0"/>
              <a:t>Od 18. do 21. století</a:t>
            </a:r>
            <a:endParaRPr lang="en-US" dirty="0"/>
          </a:p>
        </p:txBody>
      </p:sp>
      <p:pic>
        <p:nvPicPr>
          <p:cNvPr id="2050" name="Picture 2" descr="https://upload.wikimedia.org/wikipedia/de/thumb/4/4e/Wappen1.gif/170px-Wappen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963" y="3938019"/>
            <a:ext cx="161925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81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Sedmihradští Sasové po pádu komunismu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Založení demokratického fóra Němců v Rumunsku (DFDR)</a:t>
            </a:r>
          </a:p>
          <a:p>
            <a:r>
              <a:rPr lang="cs-CZ" dirty="0" smtClean="0"/>
              <a:t>Demografické charakteristiky a lokální specifika emigrace</a:t>
            </a:r>
          </a:p>
          <a:p>
            <a:r>
              <a:rPr lang="cs-CZ" dirty="0" smtClean="0"/>
              <a:t>Menšinová situace sedmihradských Sasů – církev, školství, zastoupení v regionální a celostátní politice</a:t>
            </a:r>
          </a:p>
          <a:p>
            <a:r>
              <a:rPr lang="cs-CZ" dirty="0" smtClean="0"/>
              <a:t>Sedmihradští Sasové a jejich historický příběh – teorie původu, zlatý věk, útlak a marginalizace, teorie plovoucí mezery </a:t>
            </a:r>
            <a:endParaRPr lang="en-US" dirty="0"/>
          </a:p>
        </p:txBody>
      </p:sp>
      <p:pic>
        <p:nvPicPr>
          <p:cNvPr id="6146" name="Picture 2" descr="https://upload.wikimedia.org/wikipedia/commons/thumb/7/7b/Klaus_Iohannis_at_EPP_Summit%2C_March_2015%2C_Brussels_%28cropped%29.jpg/170px-Klaus_Iohannis_at_EPP_Summit%2C_March_2015%2C_Brussels_%28cropped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9908" y="4255316"/>
            <a:ext cx="1619250" cy="235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577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126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Sedmihradští Sasové v době osvícenství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Omezení náboženské svobody v Sedmihradsku v době Karla VI.</a:t>
            </a:r>
          </a:p>
          <a:p>
            <a:r>
              <a:rPr lang="cs-CZ" dirty="0" smtClean="0"/>
              <a:t>Příchod </a:t>
            </a:r>
            <a:r>
              <a:rPr lang="cs-CZ" dirty="0" err="1" smtClean="0"/>
              <a:t>Landlerů</a:t>
            </a:r>
            <a:r>
              <a:rPr lang="cs-CZ" dirty="0" smtClean="0"/>
              <a:t> do Sedmihradska</a:t>
            </a:r>
          </a:p>
          <a:p>
            <a:r>
              <a:rPr lang="cs-CZ" dirty="0" smtClean="0"/>
              <a:t>Kariéra Samuela von </a:t>
            </a:r>
            <a:r>
              <a:rPr lang="cs-CZ" dirty="0" err="1" smtClean="0"/>
              <a:t>Brukenthala</a:t>
            </a:r>
            <a:endParaRPr lang="cs-CZ" dirty="0" smtClean="0"/>
          </a:p>
          <a:p>
            <a:r>
              <a:rPr lang="cs-CZ" dirty="0" smtClean="0"/>
              <a:t>Osvícenské reformy v Sedmihradsku</a:t>
            </a:r>
          </a:p>
          <a:p>
            <a:r>
              <a:rPr lang="cs-CZ" dirty="0" smtClean="0"/>
              <a:t>Konec sedmihradských Sasů v pozici stavovského národa</a:t>
            </a:r>
          </a:p>
          <a:p>
            <a:endParaRPr lang="en-US" dirty="0"/>
          </a:p>
        </p:txBody>
      </p:sp>
      <p:pic>
        <p:nvPicPr>
          <p:cNvPr id="3074" name="Picture 2" descr="https://upload.wikimedia.org/wikipedia/commons/thumb/5/51/Brukenthal.jpg/220px-Brukenth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0169" y="2959123"/>
            <a:ext cx="2095500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71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Sedmihradští Sasové v době předbřeznové a v revolučním roce 1848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4920" y="1768475"/>
            <a:ext cx="10515600" cy="4351338"/>
          </a:xfrm>
        </p:spPr>
        <p:txBody>
          <a:bodyPr/>
          <a:lstStyle/>
          <a:p>
            <a:r>
              <a:rPr lang="cs-CZ" dirty="0" smtClean="0"/>
              <a:t>Napoleonské války a Sedmihradsko</a:t>
            </a:r>
          </a:p>
          <a:p>
            <a:r>
              <a:rPr lang="cs-CZ" dirty="0" smtClean="0"/>
              <a:t>Metternichovský absolutismus – hospodářské a kulturní oživení</a:t>
            </a:r>
          </a:p>
          <a:p>
            <a:r>
              <a:rPr lang="cs-CZ" dirty="0" smtClean="0"/>
              <a:t>Maďarský nacionalismus v revoluci 1848</a:t>
            </a:r>
          </a:p>
          <a:p>
            <a:r>
              <a:rPr lang="cs-CZ" dirty="0" smtClean="0"/>
              <a:t>Osobnost a smrt Stephana Ludwiga Rotha</a:t>
            </a:r>
            <a:endParaRPr lang="en-US" dirty="0"/>
          </a:p>
        </p:txBody>
      </p:sp>
      <p:pic>
        <p:nvPicPr>
          <p:cNvPr id="4098" name="Picture 2" descr="https://upload.wikimedia.org/wikipedia/commons/thumb/2/28/Stephan_Ludwig_Roth.jpg/220px-Stephan_Ludwig_Ro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7723" y="3163933"/>
            <a:ext cx="2095500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371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Sedmihradští Sasové v 2. polovině 19. století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3069" y="1694996"/>
            <a:ext cx="10515600" cy="4351338"/>
          </a:xfrm>
        </p:spPr>
        <p:txBody>
          <a:bodyPr/>
          <a:lstStyle/>
          <a:p>
            <a:r>
              <a:rPr lang="cs-CZ" dirty="0" smtClean="0"/>
              <a:t>Zemský sněm v </a:t>
            </a:r>
            <a:r>
              <a:rPr lang="cs-CZ" dirty="0" err="1" smtClean="0"/>
              <a:t>Hermannstadtu</a:t>
            </a:r>
            <a:r>
              <a:rPr lang="cs-CZ" dirty="0" smtClean="0"/>
              <a:t> (1863) a jeho závěry</a:t>
            </a:r>
          </a:p>
          <a:p>
            <a:r>
              <a:rPr lang="cs-CZ" dirty="0" smtClean="0"/>
              <a:t>Dopady dualismu na Sedmihradsko – maďarizační tendence a protireakce</a:t>
            </a:r>
          </a:p>
          <a:p>
            <a:r>
              <a:rPr lang="cs-CZ" dirty="0" smtClean="0"/>
              <a:t>Zrušení saských samosprávných oblastí a přeměna </a:t>
            </a:r>
            <a:r>
              <a:rPr lang="cs-CZ" dirty="0" err="1" smtClean="0"/>
              <a:t>Nationsuniversität</a:t>
            </a:r>
            <a:endParaRPr lang="cs-CZ" dirty="0" smtClean="0"/>
          </a:p>
          <a:p>
            <a:r>
              <a:rPr lang="cs-CZ" dirty="0" smtClean="0"/>
              <a:t>Postavení saské evangelické církve</a:t>
            </a:r>
          </a:p>
          <a:p>
            <a:r>
              <a:rPr lang="cs-CZ" dirty="0" smtClean="0"/>
              <a:t>Sedmihradští Sasové před 1. světovou </a:t>
            </a:r>
            <a:r>
              <a:rPr lang="cs-CZ" dirty="0" smtClean="0"/>
              <a:t>válkou </a:t>
            </a:r>
            <a:endParaRPr lang="cs-CZ" dirty="0" smtClean="0"/>
          </a:p>
          <a:p>
            <a:endParaRPr lang="en-US" dirty="0"/>
          </a:p>
        </p:txBody>
      </p:sp>
      <p:pic>
        <p:nvPicPr>
          <p:cNvPr id="1026" name="Picture 2" descr="https://upload.wikimedia.org/wikipedia/commons/thumb/1/1f/Sachsen_in_Siebenb%C3%BCrgen.JPG/220px-Sachsen_in_Siebenb%C3%BCrg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1886" y="3675650"/>
            <a:ext cx="2995747" cy="2820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9937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Sedmihradsko jako součást Rumunského království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shromáždění Rumunů v Alba </a:t>
            </a:r>
            <a:r>
              <a:rPr lang="cs-CZ" dirty="0" err="1" smtClean="0"/>
              <a:t>Iulia</a:t>
            </a:r>
            <a:endParaRPr lang="cs-CZ" dirty="0" smtClean="0"/>
          </a:p>
          <a:p>
            <a:r>
              <a:rPr lang="cs-CZ" dirty="0" smtClean="0"/>
              <a:t>Sněm sedmihradských Sasů v </a:t>
            </a:r>
            <a:r>
              <a:rPr lang="cs-CZ" dirty="0" err="1" smtClean="0"/>
              <a:t>Mediaschi</a:t>
            </a:r>
            <a:endParaRPr lang="cs-CZ" dirty="0" smtClean="0"/>
          </a:p>
          <a:p>
            <a:r>
              <a:rPr lang="cs-CZ" dirty="0" smtClean="0"/>
              <a:t>Sedmihradští Sasové jako součást německé jazykové menšiny v Rumunsku (</a:t>
            </a:r>
            <a:r>
              <a:rPr lang="cs-CZ" dirty="0" err="1" smtClean="0"/>
              <a:t>Verband</a:t>
            </a:r>
            <a:r>
              <a:rPr lang="cs-CZ" dirty="0" smtClean="0"/>
              <a:t> der </a:t>
            </a:r>
            <a:r>
              <a:rPr lang="cs-CZ" dirty="0" err="1" smtClean="0"/>
              <a:t>Deutschen</a:t>
            </a:r>
            <a:r>
              <a:rPr lang="cs-CZ" dirty="0" smtClean="0"/>
              <a:t> in </a:t>
            </a:r>
            <a:r>
              <a:rPr lang="cs-CZ" dirty="0" err="1" smtClean="0"/>
              <a:t>Rumänien</a:t>
            </a:r>
            <a:r>
              <a:rPr lang="cs-CZ" dirty="0" smtClean="0"/>
              <a:t>)</a:t>
            </a:r>
          </a:p>
          <a:p>
            <a:r>
              <a:rPr lang="cs-CZ" dirty="0" smtClean="0"/>
              <a:t>Sedmihradští Sasové a agrární reforma</a:t>
            </a:r>
          </a:p>
          <a:p>
            <a:r>
              <a:rPr lang="cs-CZ" dirty="0" smtClean="0"/>
              <a:t>Kulturní život sedmihradských Sasů před válkou</a:t>
            </a:r>
          </a:p>
          <a:p>
            <a:r>
              <a:rPr lang="cs-CZ" dirty="0" smtClean="0"/>
              <a:t>Příklon k národnímu socialismu a hnutí </a:t>
            </a:r>
            <a:r>
              <a:rPr lang="cs-CZ" dirty="0" err="1" smtClean="0"/>
              <a:t>Erneuerungsbewegung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63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Druhá světová válka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034631"/>
            <a:ext cx="10515600" cy="4351338"/>
          </a:xfrm>
        </p:spPr>
        <p:txBody>
          <a:bodyPr/>
          <a:lstStyle/>
          <a:p>
            <a:r>
              <a:rPr lang="cs-CZ" dirty="0" smtClean="0"/>
              <a:t>Výsledky 2. vídeňské arbitráže a rozdělení Sedmihradska</a:t>
            </a:r>
          </a:p>
          <a:p>
            <a:r>
              <a:rPr lang="cs-CZ" dirty="0" smtClean="0"/>
              <a:t>Vliv Berlína na správu německých menšin v Rumunsku</a:t>
            </a:r>
          </a:p>
          <a:p>
            <a:r>
              <a:rPr lang="cs-CZ" dirty="0" smtClean="0"/>
              <a:t>Vojenská služba sedmihradských Sasů</a:t>
            </a:r>
          </a:p>
          <a:p>
            <a:r>
              <a:rPr lang="cs-CZ" dirty="0" smtClean="0"/>
              <a:t>Přechod Rumunska a evakuace rumunských Němců, generál Arthur </a:t>
            </a:r>
            <a:r>
              <a:rPr lang="cs-CZ" dirty="0" err="1" smtClean="0"/>
              <a:t>Phleps</a:t>
            </a:r>
            <a:r>
              <a:rPr lang="cs-CZ" dirty="0" smtClean="0"/>
              <a:t> (1881-1944)</a:t>
            </a:r>
          </a:p>
          <a:p>
            <a:endParaRPr lang="en-US" dirty="0"/>
          </a:p>
        </p:txBody>
      </p:sp>
      <p:pic>
        <p:nvPicPr>
          <p:cNvPr id="5122" name="Picture 2" descr="https://upload.wikimedia.org/wikipedia/commons/thumb/a/a3/Generale_SS_Artur_Phleps.jpg/220px-Generale_SS_Artur_Phlep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809" y="4009843"/>
            <a:ext cx="20955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533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Sedmihradští Sasové po válce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Odvlečení práceschopných do Sovětského svazu</a:t>
            </a:r>
          </a:p>
          <a:p>
            <a:r>
              <a:rPr lang="cs-CZ" dirty="0" smtClean="0"/>
              <a:t>Zbavení politických a občanských </a:t>
            </a:r>
            <a:r>
              <a:rPr lang="cs-CZ" dirty="0" err="1" smtClean="0"/>
              <a:t>prává</a:t>
            </a:r>
            <a:endParaRPr lang="cs-CZ" dirty="0" smtClean="0"/>
          </a:p>
          <a:p>
            <a:r>
              <a:rPr lang="cs-CZ" dirty="0" smtClean="0"/>
              <a:t>Pozemková reforma a její důsledky pro sedmihradské Sasy</a:t>
            </a:r>
          </a:p>
          <a:p>
            <a:r>
              <a:rPr lang="cs-CZ" dirty="0" smtClean="0"/>
              <a:t>Komparace s poválečnými osudy Němců z Polska a Československa („nic jsme si neudělali“)</a:t>
            </a:r>
          </a:p>
          <a:p>
            <a:r>
              <a:rPr lang="cs-CZ" dirty="0" smtClean="0"/>
              <a:t>Klíčová role saské evangelické církve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41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Sedmihradští Sasové komunistickém Rumunsku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Přeměna sociální a ekonomické struktury saské společnosti</a:t>
            </a:r>
          </a:p>
          <a:p>
            <a:r>
              <a:rPr lang="cs-CZ" dirty="0" smtClean="0"/>
              <a:t>Zlepšení postavení saské menšiny v průběhu 50. a 60. let</a:t>
            </a:r>
          </a:p>
          <a:p>
            <a:r>
              <a:rPr lang="cs-CZ" dirty="0" smtClean="0"/>
              <a:t>Dílčí svobody v kulturním a náboženském životě rumunských Němců</a:t>
            </a:r>
          </a:p>
          <a:p>
            <a:r>
              <a:rPr lang="cs-CZ" dirty="0" smtClean="0"/>
              <a:t>Omezení v samosprávném a politickém životě – narušení vztahu k vlastní zemi, sociální nivelizace, změna ve společenské struktuře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818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Slučování rodin a proces emigrace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Zahájení dlouhodobé migrace v důsledku válečných událostí a rozdělení rodin</a:t>
            </a:r>
          </a:p>
          <a:p>
            <a:r>
              <a:rPr lang="cs-CZ" dirty="0" smtClean="0"/>
              <a:t>Slučování rodin během 50. a 60. let</a:t>
            </a:r>
          </a:p>
          <a:p>
            <a:r>
              <a:rPr lang="cs-CZ" dirty="0" smtClean="0"/>
              <a:t>Navázání diplomatických vztahů mezi Rumunskem a SRN (31.1. 1967)</a:t>
            </a:r>
          </a:p>
          <a:p>
            <a:r>
              <a:rPr lang="cs-CZ" dirty="0" smtClean="0"/>
              <a:t>Emigrace v 70. a 80. letech, prodej sedmihradských Sasů do SRN</a:t>
            </a:r>
          </a:p>
          <a:p>
            <a:r>
              <a:rPr lang="cs-CZ" dirty="0" err="1" smtClean="0"/>
              <a:t>Auswanderungschock</a:t>
            </a:r>
            <a:r>
              <a:rPr lang="cs-CZ" dirty="0" smtClean="0"/>
              <a:t> v roce 1990</a:t>
            </a:r>
          </a:p>
          <a:p>
            <a:r>
              <a:rPr lang="cs-CZ" dirty="0" smtClean="0"/>
              <a:t>Důvody emigrace sedmihradských Sasů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0610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419</Words>
  <Application>Microsoft Office PowerPoint</Application>
  <PresentationFormat>Širokoúhlá obrazovka</PresentationFormat>
  <Paragraphs>55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Historický příběh sedmihradských Sasů</vt:lpstr>
      <vt:lpstr>Sedmihradští Sasové v době osvícenství</vt:lpstr>
      <vt:lpstr>Sedmihradští Sasové v době předbřeznové a v revolučním roce 1848</vt:lpstr>
      <vt:lpstr>Sedmihradští Sasové v 2. polovině 19. století</vt:lpstr>
      <vt:lpstr>Sedmihradsko jako součást Rumunského království</vt:lpstr>
      <vt:lpstr>Druhá světová válka</vt:lpstr>
      <vt:lpstr>Sedmihradští Sasové po válce</vt:lpstr>
      <vt:lpstr>Sedmihradští Sasové komunistickém Rumunsku</vt:lpstr>
      <vt:lpstr>Slučování rodin a proces emigrace </vt:lpstr>
      <vt:lpstr>Sedmihradští Sasové po pádu komunismu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Historický příběh sedmihradských Sasů</dc:title>
  <dc:creator>Tomas Drs</dc:creator>
  <cp:lastModifiedBy>Reditel</cp:lastModifiedBy>
  <cp:revision>11</cp:revision>
  <dcterms:created xsi:type="dcterms:W3CDTF">2021-01-06T09:59:10Z</dcterms:created>
  <dcterms:modified xsi:type="dcterms:W3CDTF">2021-01-06T14:43:01Z</dcterms:modified>
</cp:coreProperties>
</file>