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1" r:id="rId13"/>
    <p:sldId id="266" r:id="rId14"/>
    <p:sldId id="270" r:id="rId15"/>
    <p:sldId id="267" r:id="rId16"/>
    <p:sldId id="268" r:id="rId17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C0DF989-FC1A-4364-917B-3AE12039E537}" type="datetime"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11.02.2021</a:t>
            </a:fld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BFF50CE-8506-4C8C-A943-5CC56D5E0BC0}" type="slidenum"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nadpisu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C8D2C11-4E1F-4E2A-8F46-40E537A41BCD}"/>
              </a:ext>
            </a:extLst>
          </p:cNvPr>
          <p:cNvSpPr txBox="1"/>
          <p:nvPr/>
        </p:nvSpPr>
        <p:spPr>
          <a:xfrm>
            <a:off x="1947268" y="2869324"/>
            <a:ext cx="8297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ca-E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enòmens</a:t>
            </a:r>
            <a:r>
              <a:rPr lang="ca-E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suprasegmentals o prosòdics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3350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783000" y="754560"/>
            <a:ext cx="37396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unitats tonals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765360" y="1251360"/>
            <a:ext cx="10916280" cy="488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oració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consta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mínim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d’una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però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si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llarga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hi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pot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haver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opcionalment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nombre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gran.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Una </a:t>
            </a: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sola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Barça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juga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demà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Opcionalment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dues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l’equip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bàsquet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Barça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 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</a:t>
            </a:r>
            <a:r>
              <a:rPr lang="cs-CZ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juga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demà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fronteres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entre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s’identifiquen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partir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inflexions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poden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ser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ascendents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descendents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mixtes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però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no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necessàriament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s’identifiquen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una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pausa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Segons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l’estil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d’elocució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el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nombre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d’un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text pot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variar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una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elocució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col·loquial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ràpida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contindrà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menys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una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elocució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acurada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menors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representen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una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barra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vertical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(|), solen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delimitar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consten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d’un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accent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primari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majors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són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representades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dues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barres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verticals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|| ) 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solen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presentar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pausa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coincideix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 punt o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signes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d’interrogació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admiració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Londres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(|) ha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sofert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una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apagada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|| El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govern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(|)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investiga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l’origen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l’incident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||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878040" y="689040"/>
            <a:ext cx="47059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Els patrons entonatius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473759" y="1335600"/>
            <a:ext cx="11613137" cy="54225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700" b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</a:t>
            </a:r>
            <a:r>
              <a:rPr lang="cs-CZ" sz="17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declarativa</a:t>
            </a:r>
            <a:r>
              <a:rPr lang="cs-CZ" sz="17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informen sobre fets i estats dels fets, serveixen per a informar l'interlocutor sobre alguna cosa.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1001"/>
              </a:spcBef>
            </a:pP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Patró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descendent.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Comença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en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nivell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mitjà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base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parlant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ascendeix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la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primera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síl·laba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tònica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seguit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 to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descendeix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progressivament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les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últimes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síl·labes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votació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(|)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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començarà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les </a:t>
            </a:r>
            <a:r>
              <a:rPr lang="cs-CZ" sz="1700" b="0" i="1" u="sng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nou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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les enumeracions de dos elements la primera unitat tonal acaba amb una inflexió final ascendent i la segona amb una inflexió descendent: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 compra una ceba ↑ i peres 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↓.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enumeracions de més de dos elements es poden realitzar o mitjançant una enumeració ascendent, en la qual cada element no terminal acaba amb una inflexió final ascendent, o mitjançant una enumeració descendent, en la qual cada element no terminal (excepte el penúltim que acaba en una inflexió ascendent) acaba amb una inflexió final descendent: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Joguines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llibres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roba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i sabates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Joguines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llibres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roba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i sabates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|| ↓, respectivament.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 elements parentètics, les aposicions i els incisos es poden introduir enmig o a la fi de l'oració.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Enmig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finalitzen amb una inflexió ascendent: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L'Arnau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el marit de la </a:t>
            </a:r>
            <a:r>
              <a:rPr lang="ca-E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Xesca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no em va trucar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finalitzen amb una cadència descendent 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em va trucar L'Arnau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el marit de la </a:t>
            </a:r>
            <a:r>
              <a:rPr lang="ca-E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Xesca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↓.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dislocacions a la dreta o a l'esquerra del tema (la informació coneguda) de l'oració consisteixen en el moviment d'aquest a un lloc perifèric de l'oració. L'oració principal sol integrar un pronom de represa que es refereix a l'element dislocat. Els elements dislocats a l'esquerra terminen amb una inflexió ascendent: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D'amics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no en té gaires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|| ↓. Els elements dislocat a la dreta, en canvi, terminen amb una inflexió descendent: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en té gaires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d'amics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|| ↓.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0000"/>
              </a:lnSpc>
              <a:spcBef>
                <a:spcPts val="1001"/>
              </a:spcBef>
            </a:pP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7D49D02-FB1D-470A-B1CF-1ED3D914F564}"/>
              </a:ext>
            </a:extLst>
          </p:cNvPr>
          <p:cNvSpPr txBox="1"/>
          <p:nvPr/>
        </p:nvSpPr>
        <p:spPr>
          <a:xfrm>
            <a:off x="819806" y="796185"/>
            <a:ext cx="11035863" cy="5380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700" b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</a:t>
            </a:r>
            <a:r>
              <a:rPr lang="cs-CZ" sz="17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interogativa -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preguntes absolutes o preguntes parcials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patrons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Calibri Light"/>
              <a:buAutoNum type="arabicPeriod"/>
            </a:pP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Ascens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final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vols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venir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(|↑) al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teatre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?↑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57160" lvl="1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Calibri Light"/>
              <a:buAutoNum type="arabicPeriod"/>
            </a:pP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Descens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final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Apareix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sobretot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la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interrogativa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precedida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la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partícula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vols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venir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(|↓) al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teatre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?↓</a:t>
            </a:r>
          </a:p>
          <a:p>
            <a:pPr marL="514440" lvl="1">
              <a:spcBef>
                <a:spcPts val="1001"/>
              </a:spcBef>
              <a:buClr>
                <a:srgbClr val="353535"/>
              </a:buClr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les oracions interrogatives són també molt freqüents les dislocacions dels elements a l'esquerra o a la dreta, la funció de la dislocació és fixar l'atenció sobre l'element dislocat. Els elements dislocats copien l'entonació ascendent o descendent de l'oració principal repetint-la, per exemple: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cotxe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l'heu comprat?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↑ Que l'heu comprat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 el cotxe?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||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↓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700" b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Entonació</a:t>
            </a:r>
            <a:r>
              <a:rPr lang="cs-CZ" sz="17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imperativa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cs-CZ" sz="17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Patró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marcadament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descendent.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Podem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diferenciar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L’ordre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(o mode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imperatiu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pròpiament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 To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agut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brusc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ràpid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final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molt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greu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↑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calla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 o 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dit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↑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callis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prec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(o mode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exhortatiu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 To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suau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tempo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lent,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cert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allargament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les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darreres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síl·labes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algun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mot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expressa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prec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favor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la </a:t>
            </a:r>
            <a:r>
              <a:rPr lang="cs-CZ" sz="17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frase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↑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calla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↓, 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</a:t>
            </a:r>
            <a:r>
              <a:rPr lang="cs-CZ" sz="17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7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plau</a:t>
            </a:r>
            <a:r>
              <a:rPr lang="cs-CZ" sz="17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351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25C09C0-1493-42A6-B5C3-2FBE6D55D71D}"/>
              </a:ext>
            </a:extLst>
          </p:cNvPr>
          <p:cNvSpPr txBox="1"/>
          <p:nvPr/>
        </p:nvSpPr>
        <p:spPr>
          <a:xfrm>
            <a:off x="588579" y="430924"/>
            <a:ext cx="11204027" cy="6104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a-E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</a:t>
            </a: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kumimoji="0" lang="ca-E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transcriu fonèticament, segons els parlars orientals, tots els mots àtons de</a:t>
            </a:r>
            <a:r>
              <a:rPr kumimoji="0" lang="cs-CZ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ca-E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frases següents:</a:t>
            </a:r>
            <a:endParaRPr kumimoji="0" lang="cs-CZ" sz="1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a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Paciència, que de més verdes en maduren.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a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Ni ara ni mai cedirem en aquest punt.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a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(3) El servei meteorològic avisa que nevarà al Pirineu.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a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(4) En aquests moments, fa sol a les comarques litorals.</a:t>
            </a:r>
            <a:endParaRPr lang="cs-CZ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Marca la posició de l'accent primari (amb </a:t>
            </a:r>
            <a:r>
              <a:rPr lang="cs-CZ" sz="1800" u="sng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╵</a:t>
            </a:r>
            <a:r>
              <a:rPr lang="ca-E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davant la síl·laba accentuada) dels mots següents:</a:t>
            </a:r>
            <a:r>
              <a:rPr lang="cs-C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Ex.: portar [</a:t>
            </a:r>
            <a:r>
              <a:rPr lang="ca-E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1800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╵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ta]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auspici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berenar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valoració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remolatxa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rapidesa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resolt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Àfrica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39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DEF9AC0-C86E-4244-9612-FA6F5236E758}"/>
              </a:ext>
            </a:extLst>
          </p:cNvPr>
          <p:cNvSpPr txBox="1"/>
          <p:nvPr/>
        </p:nvSpPr>
        <p:spPr>
          <a:xfrm>
            <a:off x="924910" y="609601"/>
            <a:ext cx="8219090" cy="556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 si les paraules següents són agudes, planes o esdrúixoles:</a:t>
            </a:r>
            <a:endParaRPr lang="cs-CZ" sz="1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EX: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mirall 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aguda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Maleta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Informàtica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Piruleta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Genoll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Mandíbula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Emfasitzar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Victòria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Fotògraf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Enginyer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Calendari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5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BF8B231-E262-4C13-B7D5-01591DABCC1B}"/>
              </a:ext>
            </a:extLst>
          </p:cNvPr>
          <p:cNvSpPr txBox="1"/>
          <p:nvPr/>
        </p:nvSpPr>
        <p:spPr>
          <a:xfrm>
            <a:off x="672660" y="693685"/>
            <a:ext cx="9890235" cy="5127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les unitats tonals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| , ||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ca-E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</a:t>
            </a:r>
            <a:r>
              <a:rPr lang="cs-CZ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ica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 hi ha inflexions </a:t>
            </a:r>
            <a:r>
              <a:rPr lang="ca-E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entonatives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ascendents i/o descendents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↓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↑ 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Primavera, estiu, tardor i hivern.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El dòlar ha baixat i l’euro es manté.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(3) Si no plou, l’acte se celebrarà al camp d’esports.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(4) El president de l’entitat, l’advocat Jordi Mas, ha inaugurat el simposi.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(5) Els països pobres (sobretot subsaharians) reclamen un ajut urgent.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a) De la guerra, ja no se’n parla. b) Ja no se’n parla, de la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ca-E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uerra</a:t>
            </a: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El Lluís fa econòmiques i en Pere, periodisme.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El portaveu de la Banca va fer el ridícul, i no pas el sindicat.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ca-ES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Jove, no passis de llarg d’aquesta oferta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2974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0B78640-5882-4825-838A-607F0D2B39BE}"/>
              </a:ext>
            </a:extLst>
          </p:cNvPr>
          <p:cNvSpPr txBox="1"/>
          <p:nvPr/>
        </p:nvSpPr>
        <p:spPr>
          <a:xfrm>
            <a:off x="924910" y="336331"/>
            <a:ext cx="8439807" cy="591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 hi ha inflexions </a:t>
            </a:r>
            <a:r>
              <a:rPr lang="ca-ES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entonatives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ascendents i/o descendents</a:t>
            </a:r>
            <a:r>
              <a:rPr lang="cs-CZ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↓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↑ </a:t>
            </a:r>
            <a:r>
              <a:rPr lang="ca-ES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Un cop rossa la ceba, s’hi afegeixen els alls, el llorer, la farigola i la canyella.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Parlem amb el nostre assessor, l’economista Pere Jové, que ens aclarirà els dubtes.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(3) És un oferta única. No te la deixis perdre!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De la hipoteca, no te’n preocupis. Ni tampoc t’hi amoïnis, pels tràmits.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Vols participar com a voluntari per estendre l’ús del català?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Que t’agradaria ajudar a algú a practicar el català?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El nostre producte no és el millor... És únic!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Cantes a la coral, Ariadna?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Cantes a la coral “Ariadna”?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 tu, què pots fer per millorar l’entorn?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 millorar l’entorn, tots hi podem col·laborar!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0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363959" y="1954924"/>
            <a:ext cx="10955681" cy="40254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cs-CZ" sz="20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Suprasegment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 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=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categoria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fonètica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afecta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més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d’un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 segment</a:t>
            </a:r>
          </a:p>
          <a:p>
            <a:pPr algn="just">
              <a:lnSpc>
                <a:spcPct val="100000"/>
              </a:lnSpc>
            </a:pPr>
            <a:r>
              <a:rPr lang="cs-CZ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Suprasegments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- 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</a:rPr>
              <a:t>d</a:t>
            </a:r>
            <a:r>
              <a:rPr lang="ca-E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'una banda, organitzen el discurs i marquen la seva partició i, d'altra banda, ajuden a expressar l'objectiu comunicatiu del parlant, ja que es tracta d'elements de modalitat.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algn="just">
              <a:lnSpc>
                <a:spcPct val="100000"/>
              </a:lnSpc>
            </a:pP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cs-CZ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Accent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= </a:t>
            </a:r>
            <a:r>
              <a:rPr lang="cs-CZ" sz="20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suprasegment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afecta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domini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síl·laba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i,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més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concretament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, 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nucli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sil·làbic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. Els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seus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àmbits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referència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són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altres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unitats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segmentals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superiors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: el mot i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frase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. 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manifesta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com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percepció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d’una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major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prominència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síl·laba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afectada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—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accentuada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—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respecte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a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resta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síl·labes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mot o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frase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—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inaccentuades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.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síl·laba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accentuada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resultat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d'una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major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durada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temps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intensitat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(amplitud</a:t>
            </a:r>
            <a:r>
              <a:rPr lang="cs-CZ" sz="20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altura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tonal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freqüència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).</a:t>
            </a:r>
          </a:p>
        </p:txBody>
      </p:sp>
      <p:pic>
        <p:nvPicPr>
          <p:cNvPr id="42" name="Obrázek 2"/>
          <p:cNvPicPr/>
          <p:nvPr/>
        </p:nvPicPr>
        <p:blipFill>
          <a:blip r:embed="rId2"/>
          <a:stretch/>
        </p:blipFill>
        <p:spPr>
          <a:xfrm>
            <a:off x="229320" y="670680"/>
            <a:ext cx="8485920" cy="963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Obrázek 3"/>
          <p:cNvPicPr/>
          <p:nvPr/>
        </p:nvPicPr>
        <p:blipFill>
          <a:blip r:embed="rId2"/>
          <a:stretch/>
        </p:blipFill>
        <p:spPr>
          <a:xfrm>
            <a:off x="0" y="1707479"/>
            <a:ext cx="12191760" cy="3799942"/>
          </a:xfrm>
          <a:prstGeom prst="rect">
            <a:avLst/>
          </a:prstGeom>
          <a:ln>
            <a:noFill/>
          </a:ln>
        </p:spPr>
      </p:pic>
      <p:pic>
        <p:nvPicPr>
          <p:cNvPr id="44" name="Obrázek 4"/>
          <p:cNvPicPr/>
          <p:nvPr/>
        </p:nvPicPr>
        <p:blipFill>
          <a:blip r:embed="rId3"/>
          <a:stretch/>
        </p:blipFill>
        <p:spPr>
          <a:xfrm>
            <a:off x="984960" y="437400"/>
            <a:ext cx="8485920" cy="963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05200" y="520200"/>
            <a:ext cx="11541600" cy="201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mot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presenta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determinada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mot.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També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coneix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a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lèxic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i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pot ser 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fix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francès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txec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variable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/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lliure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català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castellà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llengües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tenen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mots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esdrúixols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proparoxítons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plans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paroxítons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aguts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oxítons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aquest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darrer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pot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tenir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efecte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contrastiu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el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parell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mots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surti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sur.ti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] i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sortir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sur'ti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].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transcripció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fonètica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mot es pot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plasmar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damunt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nucli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sil·làbic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—[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kǝn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̪.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tá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]—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precedint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tònica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—[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kǝn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̪'ta].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Cf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primari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i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secundari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05200" y="2630880"/>
            <a:ext cx="1154160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frase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promiment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d’una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frase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sintagma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destaca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de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resta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d’accents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primaris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mot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d’una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determinada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seqüència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exemple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al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sintagma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«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</a:t>
            </a:r>
            <a:r>
              <a:rPr lang="cs-CZ" sz="1800" b="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rrer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molt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es</a:t>
            </a:r>
            <a:r>
              <a:rPr lang="cs-CZ" sz="1800" b="1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tret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»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a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frase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«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ja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t’he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</a:t>
            </a:r>
            <a:r>
              <a:rPr lang="cs-CZ" sz="1800" b="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nim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 </a:t>
            </a:r>
            <a:r>
              <a:rPr lang="cs-CZ" sz="1800" b="1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ga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»,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frase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se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situa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a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dreta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indicat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negreta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205200" y="3910680"/>
            <a:ext cx="114577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primari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 propi de la síl·laba més prominent d’una seqüència —per exemple, a 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carre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ra 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[kǝ.rǝ'te.ɾǝ].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205200" y="4636440"/>
            <a:ext cx="11541600" cy="20796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secundari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propi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tot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 ser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menys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prominent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la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primari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ho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no pas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resta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exemple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en el mot 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benvingut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[ˌ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bem.biŋ'gut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],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primera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té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prominència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mitjana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això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presenta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secundari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;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segona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té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prominència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mínima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doncs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resta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inaccentuada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; i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tercera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té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prominència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màxima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marca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primari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</a:t>
            </a:r>
          </a:p>
          <a:p>
            <a:pPr algn="just"/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 símbols per a l'accent primari (</a:t>
            </a:r>
            <a:r>
              <a:rPr lang="cs-CZ" sz="1800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╵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 el secundari (</a:t>
            </a:r>
            <a:r>
              <a:rPr lang="cs-CZ" sz="1800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╷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se situen al davant de la síl·laba afectada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per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portafolis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[</a:t>
            </a:r>
            <a:r>
              <a:rPr lang="cs-CZ" sz="1800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╷</a:t>
            </a:r>
            <a:r>
              <a:rPr lang="ca-E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pɔrtə</a:t>
            </a:r>
            <a:r>
              <a:rPr lang="cs-CZ" sz="1800" dirty="0">
                <a:solidFill>
                  <a:srgbClr val="222222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╵</a:t>
            </a:r>
            <a:r>
              <a:rPr lang="ca-E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fɔlis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]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41080" y="2136240"/>
            <a:ext cx="11261520" cy="22465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</a:t>
            </a:r>
            <a:r>
              <a:rPr lang="cs-CZ" sz="2400" b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agudes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 la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síl·laba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tònica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és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en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posició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final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: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nell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es-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vo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ranc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fa-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nal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jer-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sei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or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-di-na-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dor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so-par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etc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</a:t>
            </a:r>
            <a:r>
              <a:rPr lang="cs-CZ" sz="24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</a:t>
            </a:r>
            <a:r>
              <a:rPr lang="cs-CZ" sz="2400" b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planes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-la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síl·laba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tònica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a la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penúltima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síl·laba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: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am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-po-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lla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ca-di-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ra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ca-len-da-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ri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fi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-nes-tra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pan-ta-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lla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tau-la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te-lè-fon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etc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Paraules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</a:t>
            </a:r>
            <a:r>
              <a:rPr lang="cs-CZ" sz="2400" b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Semibold"/>
              </a:rPr>
              <a:t>sdrúixoles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 -la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síl·laba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tònica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a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l'antepenúltima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síl·laba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(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accent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diacrític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):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mú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-si-ca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òr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fe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-na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tri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pèr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du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per-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pè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-tu-a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tí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pi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-ca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 </a:t>
            </a:r>
            <a:r>
              <a:rPr lang="cs-CZ" sz="2400" b="0" i="1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Sò</a:t>
            </a:r>
            <a:r>
              <a:rPr lang="cs-CZ" sz="2400" b="0" i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-ni-a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, </a:t>
            </a:r>
            <a:r>
              <a:rPr lang="cs-CZ" sz="24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etc</a:t>
            </a:r>
            <a:r>
              <a:rPr lang="cs-CZ" sz="24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.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995040" y="763920"/>
            <a:ext cx="40201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 dirty="0" err="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Posició</a:t>
            </a:r>
            <a:r>
              <a:rPr lang="cs-CZ" sz="3600" b="0" strike="noStrike" spc="-1" dirty="0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</a:t>
            </a:r>
            <a:r>
              <a:rPr lang="cs-CZ" sz="3600" b="0" strike="noStrike" spc="-1" dirty="0" err="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</a:t>
            </a:r>
            <a:r>
              <a:rPr lang="cs-CZ" sz="36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SansRegular"/>
              </a:rPr>
              <a:t>'</a:t>
            </a:r>
            <a:r>
              <a:rPr lang="cs-CZ" sz="3600" b="0" strike="noStrike" spc="-1" dirty="0" err="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accent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1495440" y="913320"/>
            <a:ext cx="371376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Partícules àtones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" name="Obrázek 3"/>
          <p:cNvPicPr/>
          <p:nvPr/>
        </p:nvPicPr>
        <p:blipFill>
          <a:blip r:embed="rId2"/>
          <a:stretch/>
        </p:blipFill>
        <p:spPr>
          <a:xfrm>
            <a:off x="981000" y="1706760"/>
            <a:ext cx="10229760" cy="4237920"/>
          </a:xfrm>
          <a:prstGeom prst="rect">
            <a:avLst/>
          </a:prstGeom>
          <a:ln>
            <a:noFill/>
          </a:ln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E4F4A9-5099-4EB7-9B6A-CF3B55977A44}"/>
              </a:ext>
            </a:extLst>
          </p:cNvPr>
          <p:cNvSpPr txBox="1"/>
          <p:nvPr/>
        </p:nvSpPr>
        <p:spPr>
          <a:xfrm>
            <a:off x="981000" y="6159062"/>
            <a:ext cx="10293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anomenem </a:t>
            </a:r>
            <a:r>
              <a:rPr lang="ca-E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clítics</a:t>
            </a:r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els elements sense accent que s'ajunten amb les paraules del costat per a formar un conjunt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a-E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d'accentuació, depenen d'un nucli lexical.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727920" y="757440"/>
            <a:ext cx="95634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Fenòmens suprasegmentals (II): entonació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727919" y="1720799"/>
            <a:ext cx="10444577" cy="21995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Sensació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perceptiva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variació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accentual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—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això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: de to,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intensitat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durada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 al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llarg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l’emissió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conjunt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l’oració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;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depèn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diversos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factors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: 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tipus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d’estructura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sintàctica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tipus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modalitat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oracional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—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declarativa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interrogativa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imperativa,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etc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.—; 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intenció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parlant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—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demanar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informació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suggerir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lamentar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-se,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etc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.—; </a:t>
            </a:r>
          </a:p>
          <a:p>
            <a:pPr marL="457200" indent="-457200" algn="just">
              <a:lnSpc>
                <a:spcPct val="100000"/>
              </a:lnSpc>
              <a:buAutoNum type="arabicParenR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distribució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càrrega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informativa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en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virtut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d’unes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funcions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informatives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diferents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727919" y="4078013"/>
            <a:ext cx="10510096" cy="19169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grup </a:t>
            </a:r>
            <a:r>
              <a:rPr lang="cs-CZ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entonatiu</a:t>
            </a:r>
            <a:endParaRPr lang="cs-CZ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Seqüència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síl·labes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delimitada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per </a:t>
            </a:r>
            <a:r>
              <a:rPr lang="cs-CZ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pauses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—o per una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inflexió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tonal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i una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—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que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és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el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domini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d’una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entonació</a:t>
            </a:r>
            <a:r>
              <a:rPr lang="cs-CZ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 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determinada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. (per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exemple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, la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diferència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dels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grups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entonatius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determinats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per la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situació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de </a:t>
            </a:r>
            <a:r>
              <a:rPr lang="cs-CZ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pausa</a:t>
            </a:r>
            <a:r>
              <a:rPr lang="cs-CZ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: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: «El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rector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| porta la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creu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sense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problemes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» i «El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rector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Porta | la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creu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sense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 </a:t>
            </a:r>
            <a:r>
              <a:rPr lang="cs-CZ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problemes</a:t>
            </a:r>
            <a:r>
              <a:rPr lang="cs-CZ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</a:rPr>
              <a:t>».</a:t>
            </a:r>
            <a:endParaRPr lang="cs-CZ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849960" y="808920"/>
            <a:ext cx="790164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Fenòmens suprasegmentals (II): entonació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"/>
          <p:cNvSpPr/>
          <p:nvPr/>
        </p:nvSpPr>
        <p:spPr>
          <a:xfrm>
            <a:off x="815759" y="1859400"/>
            <a:ext cx="10188572" cy="37636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Successió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diferents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nivells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aguts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greus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al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llarg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d’una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emissió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parla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inflexions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presenta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ser:</a:t>
            </a: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Uniformes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Ascendents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Descendents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Trobem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tres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tipus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bàsics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corbes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melòdiques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declarativa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amb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patró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descendent;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interrogativa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amb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patró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ascendent (o,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menys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freqüent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també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descendent )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imperativa,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amb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patró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marcadament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descendent.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793440" y="754560"/>
            <a:ext cx="498780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3600" b="0" strike="noStrike" spc="-1">
                <a:solidFill>
                  <a:srgbClr val="178DB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Funcions de l’entonació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771480" y="1541520"/>
            <a:ext cx="10767240" cy="371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Diferenciar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diverses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modalitats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oracionals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assenyala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intenció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parlant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pot ser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informativa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interrogativa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imperativa.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Exemples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votar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(al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col·legi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electoral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);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votar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Aneu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votar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Reflectir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emocions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les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actituds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parlants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sorpresa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contrarietat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amenaça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Seleccionar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la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rellevant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focalització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de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l’element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informatiu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nou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(el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enfront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elements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coneguts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missatge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(el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tema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). Ex: 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 Pere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guanyar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la </a:t>
            </a:r>
            <a:r>
              <a:rPr lang="cs-CZ" sz="18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cursa</a:t>
            </a:r>
            <a:r>
              <a:rPr lang="cs-CZ" sz="18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no pas en Joan!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Delimitar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el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discurs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en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tonals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per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tal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l’oient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pugui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segmentar-lo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interpretar-lo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facilitat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alhora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permet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desfer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800" b="0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ambigüitats</a:t>
            </a:r>
            <a:r>
              <a:rPr lang="cs-CZ" sz="18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Ex: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jove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veu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6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l’amenaça</a:t>
            </a:r>
            <a:r>
              <a:rPr lang="cs-CZ" sz="16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jove</a:t>
            </a: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veu</a:t>
            </a: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l’amenaça</a:t>
            </a:r>
            <a:r>
              <a:rPr lang="cs-CZ" sz="1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cs-CZ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353535"/>
              </a:buClr>
              <a:buFont typeface="Wingdings 3" charset="2"/>
              <a:buChar char=""/>
            </a:pP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jove</a:t>
            </a: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veu</a:t>
            </a:r>
            <a:r>
              <a:rPr lang="cs-CZ" sz="1400" b="0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| </a:t>
            </a:r>
            <a:r>
              <a:rPr lang="cs-CZ" sz="1400" b="0" i="1" strike="noStrike" spc="-1" dirty="0" err="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l’amenaça</a:t>
            </a:r>
            <a:endParaRPr lang="cs-CZ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2226</Words>
  <Application>Microsoft Office PowerPoint</Application>
  <PresentationFormat>Širokoúhlá obrazovka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8" baseType="lpstr">
      <vt:lpstr>Arial</vt:lpstr>
      <vt:lpstr>Calibri</vt:lpstr>
      <vt:lpstr>Calibri Light</vt:lpstr>
      <vt:lpstr>Consolas</vt:lpstr>
      <vt:lpstr>Georgia</vt:lpstr>
      <vt:lpstr>OpenSansRegular</vt:lpstr>
      <vt:lpstr>OpenSansSemibold</vt:lpstr>
      <vt:lpstr>Symbol</vt:lpstr>
      <vt:lpstr>Times New Roman</vt:lpstr>
      <vt:lpstr>Wingdings</vt:lpstr>
      <vt:lpstr>Wingdings 3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Lucie Rossowová</dc:creator>
  <dc:description/>
  <cp:lastModifiedBy>Lucie Kuzmová</cp:lastModifiedBy>
  <cp:revision>22</cp:revision>
  <dcterms:created xsi:type="dcterms:W3CDTF">2018-11-28T13:15:05Z</dcterms:created>
  <dcterms:modified xsi:type="dcterms:W3CDTF">2021-02-11T09:00:07Z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Masarykova univerzita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10</vt:i4>
  </property>
</Properties>
</file>