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4" r:id="rId22"/>
    <p:sldId id="278" r:id="rId23"/>
    <p:sldId id="279" r:id="rId24"/>
    <p:sldId id="27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E60019-0B35-4040-AF21-A92220D6FB6F}" v="1" dt="2021-09-16T07:03:36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5" d="100"/>
          <a:sy n="55" d="100"/>
        </p:scale>
        <p:origin x="38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Kuzmová" userId="1d45ae7a-9061-4ba0-8b8e-a34c38f7d425" providerId="ADAL" clId="{F7E60019-0B35-4040-AF21-A92220D6FB6F}"/>
    <pc:docChg chg="custSel modSld">
      <pc:chgData name="Lucie Kuzmová" userId="1d45ae7a-9061-4ba0-8b8e-a34c38f7d425" providerId="ADAL" clId="{F7E60019-0B35-4040-AF21-A92220D6FB6F}" dt="2021-09-16T07:40:01.166" v="55" actId="14100"/>
      <pc:docMkLst>
        <pc:docMk/>
      </pc:docMkLst>
      <pc:sldChg chg="modSp mod">
        <pc:chgData name="Lucie Kuzmová" userId="1d45ae7a-9061-4ba0-8b8e-a34c38f7d425" providerId="ADAL" clId="{F7E60019-0B35-4040-AF21-A92220D6FB6F}" dt="2021-09-16T06:54:26.014" v="1" actId="114"/>
        <pc:sldMkLst>
          <pc:docMk/>
          <pc:sldMk cId="0" sldId="257"/>
        </pc:sldMkLst>
        <pc:spChg chg="mod">
          <ac:chgData name="Lucie Kuzmová" userId="1d45ae7a-9061-4ba0-8b8e-a34c38f7d425" providerId="ADAL" clId="{F7E60019-0B35-4040-AF21-A92220D6FB6F}" dt="2021-09-16T06:54:26.014" v="1" actId="114"/>
          <ac:spMkLst>
            <pc:docMk/>
            <pc:sldMk cId="0" sldId="257"/>
            <ac:spMk id="49" creationId="{00000000-0000-0000-0000-000000000000}"/>
          </ac:spMkLst>
        </pc:spChg>
      </pc:sldChg>
      <pc:sldChg chg="modSp mod">
        <pc:chgData name="Lucie Kuzmová" userId="1d45ae7a-9061-4ba0-8b8e-a34c38f7d425" providerId="ADAL" clId="{F7E60019-0B35-4040-AF21-A92220D6FB6F}" dt="2021-09-16T07:07:38.046" v="45" actId="20577"/>
        <pc:sldMkLst>
          <pc:docMk/>
          <pc:sldMk cId="0" sldId="258"/>
        </pc:sldMkLst>
        <pc:spChg chg="mod">
          <ac:chgData name="Lucie Kuzmová" userId="1d45ae7a-9061-4ba0-8b8e-a34c38f7d425" providerId="ADAL" clId="{F7E60019-0B35-4040-AF21-A92220D6FB6F}" dt="2021-09-16T07:03:01.045" v="28" actId="14100"/>
          <ac:spMkLst>
            <pc:docMk/>
            <pc:sldMk cId="0" sldId="258"/>
            <ac:spMk id="53" creationId="{00000000-0000-0000-0000-000000000000}"/>
          </ac:spMkLst>
        </pc:spChg>
        <pc:spChg chg="mod">
          <ac:chgData name="Lucie Kuzmová" userId="1d45ae7a-9061-4ba0-8b8e-a34c38f7d425" providerId="ADAL" clId="{F7E60019-0B35-4040-AF21-A92220D6FB6F}" dt="2021-09-16T07:07:38.046" v="45" actId="20577"/>
          <ac:spMkLst>
            <pc:docMk/>
            <pc:sldMk cId="0" sldId="258"/>
            <ac:spMk id="54" creationId="{00000000-0000-0000-0000-000000000000}"/>
          </ac:spMkLst>
        </pc:spChg>
      </pc:sldChg>
      <pc:sldChg chg="modSp mod">
        <pc:chgData name="Lucie Kuzmová" userId="1d45ae7a-9061-4ba0-8b8e-a34c38f7d425" providerId="ADAL" clId="{F7E60019-0B35-4040-AF21-A92220D6FB6F}" dt="2021-09-16T07:24:32.641" v="51" actId="114"/>
        <pc:sldMkLst>
          <pc:docMk/>
          <pc:sldMk cId="0" sldId="263"/>
        </pc:sldMkLst>
        <pc:spChg chg="mod">
          <ac:chgData name="Lucie Kuzmová" userId="1d45ae7a-9061-4ba0-8b8e-a34c38f7d425" providerId="ADAL" clId="{F7E60019-0B35-4040-AF21-A92220D6FB6F}" dt="2021-09-16T07:24:32.641" v="51" actId="114"/>
          <ac:spMkLst>
            <pc:docMk/>
            <pc:sldMk cId="0" sldId="263"/>
            <ac:spMk id="75" creationId="{00000000-0000-0000-0000-000000000000}"/>
          </ac:spMkLst>
        </pc:spChg>
      </pc:sldChg>
      <pc:sldChg chg="modSp mod">
        <pc:chgData name="Lucie Kuzmová" userId="1d45ae7a-9061-4ba0-8b8e-a34c38f7d425" providerId="ADAL" clId="{F7E60019-0B35-4040-AF21-A92220D6FB6F}" dt="2021-09-16T07:30:20.929" v="52" actId="20577"/>
        <pc:sldMkLst>
          <pc:docMk/>
          <pc:sldMk cId="0" sldId="265"/>
        </pc:sldMkLst>
        <pc:spChg chg="mod">
          <ac:chgData name="Lucie Kuzmová" userId="1d45ae7a-9061-4ba0-8b8e-a34c38f7d425" providerId="ADAL" clId="{F7E60019-0B35-4040-AF21-A92220D6FB6F}" dt="2021-09-16T07:30:20.929" v="52" actId="20577"/>
          <ac:spMkLst>
            <pc:docMk/>
            <pc:sldMk cId="0" sldId="265"/>
            <ac:spMk id="81" creationId="{00000000-0000-0000-0000-000000000000}"/>
          </ac:spMkLst>
        </pc:spChg>
      </pc:sldChg>
      <pc:sldChg chg="modSp mod">
        <pc:chgData name="Lucie Kuzmová" userId="1d45ae7a-9061-4ba0-8b8e-a34c38f7d425" providerId="ADAL" clId="{F7E60019-0B35-4040-AF21-A92220D6FB6F}" dt="2021-09-16T07:40:01.166" v="55" actId="14100"/>
        <pc:sldMkLst>
          <pc:docMk/>
          <pc:sldMk cId="0" sldId="268"/>
        </pc:sldMkLst>
        <pc:spChg chg="mod">
          <ac:chgData name="Lucie Kuzmová" userId="1d45ae7a-9061-4ba0-8b8e-a34c38f7d425" providerId="ADAL" clId="{F7E60019-0B35-4040-AF21-A92220D6FB6F}" dt="2021-09-16T07:40:01.166" v="55" actId="14100"/>
          <ac:spMkLst>
            <pc:docMk/>
            <pc:sldMk cId="0" sldId="268"/>
            <ac:spMk id="9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komentářů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&lt;záhlaví&gt;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D01A884-49E1-4A0B-AA1F-EF059A00243F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4240" cy="359820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3884760" y="8685360"/>
            <a:ext cx="296964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2040D520-8F52-437A-8575-C519A5CB85E2}" type="slidenum">
              <a:rPr lang="cs-CZ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17</a:t>
            </a:fld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11401560" y="6229800"/>
            <a:ext cx="455040" cy="455040"/>
          </a:xfrm>
          <a:prstGeom prst="ellipse">
            <a:avLst/>
          </a:prstGeom>
          <a:blipFill>
            <a:blip r:embed="rId14"/>
            <a:tile/>
          </a:blipFill>
          <a:ln w="255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2"/>
          <p:cNvSpPr/>
          <p:nvPr/>
        </p:nvSpPr>
        <p:spPr>
          <a:xfrm>
            <a:off x="11431080" y="6258960"/>
            <a:ext cx="396720" cy="396720"/>
          </a:xfrm>
          <a:prstGeom prst="ellipse">
            <a:avLst/>
          </a:prstGeom>
          <a:noFill/>
          <a:ln w="1260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1. Morfologia-Objecte d’estudi</a:t>
            </a:r>
            <a:endParaRPr lang="cs-CZ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1101960" y="214164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/>
          </a:bodyPr>
          <a:lstStyle/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‘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branca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lingüística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regles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regeixen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l’estructura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interna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’ (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DIEC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orientat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descriure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caracteritzar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constituents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paraula-definir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clasificar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seves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unitats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general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forma de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unitats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significatives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llengua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estableixen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seva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organització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y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seves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transformacions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Disciplina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Estableix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models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paraules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segons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trets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gramaticals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Pretén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descriure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l’estructura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paraula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des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mecanismes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les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paraules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Límits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difusos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Relacions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fonologia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determinació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constituents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segons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l’aspecte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fònic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Relacions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sintaxi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flexius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en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relació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amb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altres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elements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cadena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sintàctica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4D82018D-9E1F-4381-BAC7-E3B428F0EA1E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2.2.3 Criteri sintàctic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lliures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poden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funcionar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independents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preposicions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conjuncions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determinants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…).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ahir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por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per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lligats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poden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funcionar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independents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completen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significat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Tots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afixos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arrels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compt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mot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incomptables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69B34BF6-1877-421D-926A-93B05467BDAA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10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2.2.4 Criteri semàntic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069920" y="2121480"/>
            <a:ext cx="10056240" cy="45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 lèxics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aporten informació semàntica.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 gramaticals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només aporten informació morfosintàctica. Confereixen significació gramatical a les paraules amb les qual s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associen.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!!! Criteri problemàtic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 pas del lèxic a la gramàtica és gradual.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 criteri se superposa parcialment a alguns dels anteriors però no permet delimitar cap de les classes de morfemes.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Normalment la distinció entre lèxic i gramàtica es correspon a la divisió entre arrels i afixos flexius, però hi ha arrels que també són bàsicament gramaticals. Exemple: articles, preposicions, demostratius, quantificadors, etc.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4549FB7F-4DAE-41D8-9349-4129B5A98928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11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3. Les variants formals dels morfemes</a:t>
            </a:r>
            <a:endParaRPr lang="cs-CZ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mateix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pot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diverses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realitzacions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comptable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rrepetible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im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probable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il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·lògic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compta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compta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bil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itat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realitza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realitza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cion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Distinció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unitat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abstracta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realització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presenta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morf,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parlem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al·lomorfs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=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diferents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realitzacions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variacions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formals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no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sempre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equiparables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.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distingir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Variació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fonològica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(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al·lofonia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Variació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morfològica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(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al·lomorfisme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A39940B7-A75C-4D95-99F2-CF700F9D694F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12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3.1 La variació fonològica: canvis en l’accent de mot 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1069920" y="1840375"/>
            <a:ext cx="10056240" cy="47245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Bull,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bullí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bulliré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Planta,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plantar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plantaré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Accent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propietat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mot 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poden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ser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tònics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o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àtons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si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mot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conté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morf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accentuat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s’eliminaran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tots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accents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excepte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darrer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especial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preaccentuats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Són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àtons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però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imposen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restriccions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recaigui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en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anterior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si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síl·laba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conté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vocal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mitjana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(e, o),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aquesta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vocal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ha de ser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baixa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semioberta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/-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ik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Sulfur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sulfúric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Sàtir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satíric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Àtom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atòmic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Altres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(</a:t>
            </a:r>
            <a:r>
              <a:rPr lang="cs-CZ" sz="18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èter</a:t>
            </a:r>
            <a:r>
              <a:rPr lang="cs-CZ" sz="18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eteri</a:t>
            </a:r>
            <a:r>
              <a:rPr lang="cs-CZ" sz="18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); 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-ul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àcid</a:t>
            </a:r>
            <a:r>
              <a:rPr lang="cs-CZ" sz="18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acídul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09AE86BD-56E2-4F38-B861-F1ECFC3D950A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13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69920" y="484560"/>
            <a:ext cx="1028880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4. Altres unitats morfològiques: bases i radicals</a:t>
            </a:r>
            <a:endParaRPr lang="cs-CZ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Base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constituent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morfològic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veu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sotmès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procés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 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diu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base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l´arrel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eixamplada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per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element.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profess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professor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professorat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1520" lvl="2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normal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</a:t>
            </a:r>
            <a:r>
              <a:rPr lang="cs-CZ" sz="1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itz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(a) &gt; </a:t>
            </a:r>
            <a:r>
              <a:rPr lang="cs-CZ" sz="1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norm</a:t>
            </a:r>
            <a:r>
              <a:rPr lang="cs-CZ" sz="16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ització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Radical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constituent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morfològic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s’afegeixen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flexius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 Ex: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o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62300041-2821-4D95-B5FA-C453805D5FB3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14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4.1 Anàlisi arbòria</a:t>
            </a:r>
            <a:endParaRPr lang="cs-CZ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1" name="Content Placeholder 3"/>
          <p:cNvPicPr/>
          <p:nvPr/>
        </p:nvPicPr>
        <p:blipFill>
          <a:blip r:embed="rId2"/>
          <a:stretch/>
        </p:blipFill>
        <p:spPr>
          <a:xfrm>
            <a:off x="1344960" y="2094120"/>
            <a:ext cx="4390560" cy="2783520"/>
          </a:xfrm>
          <a:prstGeom prst="rect">
            <a:avLst/>
          </a:prstGeom>
          <a:ln>
            <a:noFill/>
          </a:ln>
        </p:spPr>
      </p:pic>
      <p:pic>
        <p:nvPicPr>
          <p:cNvPr id="102" name="Picture 4"/>
          <p:cNvPicPr/>
          <p:nvPr/>
        </p:nvPicPr>
        <p:blipFill>
          <a:blip r:embed="rId3"/>
          <a:stretch/>
        </p:blipFill>
        <p:spPr>
          <a:xfrm>
            <a:off x="4741200" y="4025160"/>
            <a:ext cx="5823000" cy="1099440"/>
          </a:xfrm>
          <a:prstGeom prst="rect">
            <a:avLst/>
          </a:prstGeom>
          <a:ln>
            <a:noFill/>
          </a:ln>
        </p:spPr>
      </p:pic>
      <p:sp>
        <p:nvSpPr>
          <p:cNvPr id="103" name="CustomShape 2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18CFA827-422C-494D-8C07-BD62C98DB3A0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15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Content Placeholder 3"/>
          <p:cNvPicPr/>
          <p:nvPr/>
        </p:nvPicPr>
        <p:blipFill>
          <a:blip r:embed="rId2"/>
          <a:stretch/>
        </p:blipFill>
        <p:spPr>
          <a:xfrm>
            <a:off x="1107000" y="1274400"/>
            <a:ext cx="9919080" cy="4023720"/>
          </a:xfrm>
          <a:prstGeom prst="rect">
            <a:avLst/>
          </a:prstGeom>
          <a:ln>
            <a:noFill/>
          </a:ln>
        </p:spPr>
      </p:pic>
      <p:sp>
        <p:nvSpPr>
          <p:cNvPr id="106" name="CustomShape 1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82897862-1986-4C5B-9915-FFD4E34CD086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16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5. Els processos morfològics</a:t>
            </a:r>
            <a:endParaRPr lang="cs-CZ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069920" y="1953360"/>
            <a:ext cx="10056240" cy="447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Afixació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derivació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possible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impossible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trencar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trencament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Afixació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zero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conversió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–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procés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en el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qual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obté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mot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donant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una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categoria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èxica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nova 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mot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existent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només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afegeixen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la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flexió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i el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significat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típic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la nova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categoria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sal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salar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comptar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&gt;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compte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Composició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- 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partir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d'adjuntar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dos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o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més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lexemes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(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mots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preexistents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paraigua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capgròs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benvolgut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Reduplicació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-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consisteix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en la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repetició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d'un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element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d'un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mot o de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tot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mot 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papa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pengim-penjam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poti-poti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baliga-balaga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Truncament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o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truncació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-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escurçament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d'un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mot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conservant-li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les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característiques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gramaticals</a:t>
            </a:r>
            <a:r>
              <a:rPr lang="cs-CZ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I el </a:t>
            </a:r>
            <a:r>
              <a:rPr lang="cs-CZ" sz="16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significat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Apòcope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-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elisió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fonemes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al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final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la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paraula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ràdio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tele, foto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Afèresi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-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elisió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fonemes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a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principi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la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paraula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Cesc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16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Pep</a:t>
            </a:r>
            <a:r>
              <a:rPr lang="cs-CZ" sz="16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Tina</a:t>
            </a:r>
            <a:endParaRPr lang="cs-CZ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CA7CCEDA-CF73-428F-BEAC-6A34DFAC6F00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17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936000" y="720000"/>
            <a:ext cx="11334600" cy="5688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Classes de paraules/categories lèxiques: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nom és una categoria variable, presenta gènere i nombre. Designa persones, animals, objectes, idees i pensaments: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home, gat, casa, bellesa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Adjectiu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L'adjectiu és una categoria variable. Adquireix el gènere i el nombre per concordança amb el nom. </a:t>
            </a: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Adjectius variables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de dues terminacions: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sofà còmode, cadira còmoda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  </a:t>
            </a: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adjectius invariables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d'una terminació: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poble lliure, dona lliure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L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adjectiu complementa el nom tot dient-ne una qualitat</a:t>
            </a:r>
            <a:endParaRPr lang="cs-CZ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Determinants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 variable que acompanya el nom i el determina. Se'n poden distingir tres tipus: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Articles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indiquen el gènere i el nombre del nom: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senyor, una senyora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També poden acompanyar un adjectiu, un pronom, un verb en infinitiu, un adverbi, etc.: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groc, el jo, un menjar, un no...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català en tenim tres tipus;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Definits: fan referència a un nom conegut: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cotxe, la moto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Indefinits: fan referència a un nom no conegut: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sobre, una llibreta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Personals: acompanyen els noms propis de persona: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el/en Joan, la/na Maria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936000" y="4336920"/>
            <a:ext cx="43488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A40F14A9-4EF8-4583-86A8-29AD4FFC2FF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626723"/>
            <a:ext cx="10972440" cy="519872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Demostratius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indiquen la proximitat o llunyania del nom respecte a la persona que parla en l'espai i en el temps.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Aquest llibre, aquella tarda...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Possessius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indiquen la possessió o pertinença del nom: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meu pare, ma germana, llurs fills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divideixen en dos grups: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Possessius tònics: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meu rellotge, la seva jaqueta, els vostres interessos</a:t>
            </a: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Poden anar ocasionalment al darrere del nom: </a:t>
            </a:r>
            <a:r>
              <a:rPr lang="ca-ES" sz="17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 nostra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Possessius àtons: S'utilitzen davant de noms que indiquen parentiu: mon avi, ma mare.</a:t>
            </a:r>
            <a:endParaRPr lang="cs-CZ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0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069920" y="803520"/>
            <a:ext cx="10056240" cy="536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è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xica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formació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noves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derivació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composició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etc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.),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resultat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aquests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procediments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son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unitats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è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xiques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noves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per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dormir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dormitori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dormilega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adormir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flexiva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)-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estudia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flexió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per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dona-dones,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bo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-bona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una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estructura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interna-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constituents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paraula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50" name="Table 2"/>
          <p:cNvGraphicFramePr/>
          <p:nvPr>
            <p:extLst>
              <p:ext uri="{D42A27DB-BD31-4B8C-83A1-F6EECF244321}">
                <p14:modId xmlns:p14="http://schemas.microsoft.com/office/powerpoint/2010/main" val="2570007590"/>
              </p:ext>
            </p:extLst>
          </p:nvPr>
        </p:nvGraphicFramePr>
        <p:xfrm>
          <a:off x="1556400" y="4189320"/>
          <a:ext cx="9079200" cy="1980720"/>
        </p:xfrm>
        <a:graphic>
          <a:graphicData uri="http://schemas.openxmlformats.org/drawingml/2006/table">
            <a:tbl>
              <a:tblPr/>
              <a:tblGrid>
                <a:gridCol w="1815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5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5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15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1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IN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COMPT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BLE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in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defens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in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èdit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in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just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compt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abilitat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des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compt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e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compt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ar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desitj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r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mir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ment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present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a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t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creï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ble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nota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ble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dele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ble</a:t>
                      </a:r>
                      <a:endParaRPr lang="cs-CZ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noie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estudiant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conscient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</a:t>
                      </a:r>
                      <a:endParaRPr lang="cs-CZ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89C8E61A-6536-4E57-8C41-C0ECAC99B701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2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349AE1D-6C8C-45D3-8C37-7B1025130A1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698643"/>
            <a:ext cx="10972440" cy="5167901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4. Quantificadors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 variable. Igual que els determinants precisen la significació del nom. N'hi ha tres tipus: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Quantitatius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Indiquen una quantitat no exacta.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Molts quadres, força problemes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N'hi ha de variables: poques coses i d'invariables: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massa feina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Indefinits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Determinen el nom d'una forma vaga i imprecisa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Algun dia, qualsevol país.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Numerals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indiquen una quantitat exacta: Els podem dividir en: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Cardinals: indiquen la quantitat: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dues pomes, cinquanta-tres llapis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Ordinals: indiquen l'ordre: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primera filera, quart pis.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Partitius: indiquen una quantitat per sota de la unitat: mitja taronja.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Multiplicatius: expressen una multiplicitat: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doble de paper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749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2"/>
          <p:cNvSpPr/>
          <p:nvPr/>
        </p:nvSpPr>
        <p:spPr>
          <a:xfrm>
            <a:off x="1440000" y="1224000"/>
            <a:ext cx="18036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6" name="CustomShape 3"/>
          <p:cNvSpPr/>
          <p:nvPr/>
        </p:nvSpPr>
        <p:spPr>
          <a:xfrm>
            <a:off x="1008000" y="328773"/>
            <a:ext cx="11009880" cy="56655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endParaRPr lang="cs-CZ" sz="1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1F39334-9EEF-45EF-A212-513447B51885}"/>
              </a:ext>
            </a:extLst>
          </p:cNvPr>
          <p:cNvSpPr txBox="1"/>
          <p:nvPr/>
        </p:nvSpPr>
        <p:spPr>
          <a:xfrm>
            <a:off x="739739" y="217451"/>
            <a:ext cx="10444261" cy="4650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Pronoms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Categoria variable, substitueixen el nom.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Pronoms personals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 subdivideixen en forts o tònics i febles o àtons. Els forts o tònics es corresponen amb les persones gramaticals: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jo, tu, ell/a…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Els febles o àtons són unes partícules inaccentuades que es pronuncien juntament amb el verb formant una unitat prosòdica.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 llevo, es diu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Pronoms determinatius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 demostratius, numerals, quantitatius i indefinits) Els hem vist anteriorment en els determinants i quantificadors.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Pronoms relatius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Equivalen a un nom de l'oració principal esmentat anteriorment i que s'anomena antecedent: La casa que m'agrada... El pronom relatiu que està substituint al 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de l'oració principal. Són cinc, quatre d'invariables (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que, què, on, qui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 i un de variable (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qual, la qual...)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Pronoms interrogatius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serveixen per preguntar directament o indirectament. També s'utilitzen en frases exclamatives i interrogatives: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quin dia, quanta gent 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3242389E-A820-461F-AF94-E44DECB96128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600" y="390419"/>
            <a:ext cx="10972800" cy="5191232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Verbs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Expressa acció, estat, existència, És el nucli del predicat. Està format per dos components: l'arrel, part invariable que aporta el significat i la terminació que integra al seu torn diverses categories flexives relacionades amb la persona, el nombre, el temps i el mode. Variable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1a conjugació integrada pels verbs l'infinitiu dels quals acaba en - </a:t>
            </a:r>
            <a:r>
              <a:rPr lang="ca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cantar, estudiar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2a conjugació: integrada pels verbs l'infinitiu dels quals acaba en - </a:t>
            </a:r>
            <a:r>
              <a:rPr lang="ca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-re: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témer, prendre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3a conjugació: la formen els verbs l'infinitiu dels quals acaba en -</a:t>
            </a:r>
            <a:r>
              <a:rPr lang="ca-E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sentir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Es divideixen en dos tipus: els incoatius ( que afegeixen l'infix -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eix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alguns temps: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serveixo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 els purs (que no l'afegeixen mai: 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dormo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666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CDD62235-97A5-46CF-A27C-36E8D753DDC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480" y="431515"/>
            <a:ext cx="10972440" cy="515028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Adverbi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Invariable, determina el verb, l'adjectiu o un altre adverbi: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canta lentament, molt alt, força bé.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Classifiquem adverbis de: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Lloc: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aquí, allà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Temps: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demà, mai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Quantitat: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molt, poc, força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Manera: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tranquil·lament, lentament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D'afirmació o negació: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sí, mai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a-ES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Preposicions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Invariable, s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anteposen a una categoria sintàctica i assenyalen el tipus de relació subordinant que s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estableix entre aquesta categoria i una altra.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N'hi ha de febles i de fortes Són febles: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a, e</a:t>
            </a:r>
            <a:r>
              <a:rPr lang="cs-CZ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de...</a:t>
            </a:r>
            <a:r>
              <a:rPr lang="ca-E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Són fortes: </a:t>
            </a:r>
            <a:r>
              <a:rPr lang="ca-ES" sz="2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entre, envers...</a:t>
            </a:r>
            <a:endParaRPr lang="cs-CZ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915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152000" y="1008000"/>
            <a:ext cx="9927720" cy="42215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Conjuncions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Invariable. Serveixen com a nexes entre categories gramaticals iguals o entre oracions: </a:t>
            </a:r>
            <a:r>
              <a:rPr lang="ca-E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noia </a:t>
            </a:r>
            <a:r>
              <a:rPr lang="ca-E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ca-E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noi. En Pere toca el violí </a:t>
            </a:r>
            <a:r>
              <a:rPr lang="ca-ES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a-E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viola? 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N'hi ha de coordinants i de subordinants. Les coordinants uneixen additivament elements sintàctics equivalents mentre que les subordinants introdueixen oracions que fan de complements verbals.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Interjeccions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Invariables. Expressen actituds del parlant (sorpresa, admiració, alegria, contrarietat…)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a-E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estableixen cap relació sintàctica amb la resta dels elements de l'oració, de fet constitueixen per si soles un enunciat, és a dir equivalen a tota una oració: </a:t>
            </a:r>
            <a:r>
              <a:rPr lang="ca-ES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ah!, oh!, ui!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1069920" y="484560"/>
            <a:ext cx="10643660" cy="99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 </a:t>
            </a:r>
            <a:r>
              <a:rPr lang="cs-CZ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L’estructura</a:t>
            </a:r>
            <a:r>
              <a:rPr lang="cs-CZ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de la </a:t>
            </a:r>
            <a:r>
              <a:rPr lang="cs-CZ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paraula</a:t>
            </a:r>
            <a:r>
              <a:rPr lang="cs-CZ" sz="4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: </a:t>
            </a:r>
            <a:r>
              <a:rPr lang="cs-CZ" sz="4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morfemes</a:t>
            </a:r>
            <a:endParaRPr lang="cs-CZ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242880" y="1342663"/>
            <a:ext cx="11706240" cy="5030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25000" lnSpcReduction="20000"/>
          </a:bodyPr>
          <a:lstStyle/>
          <a:p>
            <a:pPr marL="182880" indent="-180720">
              <a:lnSpc>
                <a:spcPct val="12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Morfema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: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unitat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mínima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dotada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de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, (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relació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forma/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contingut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).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Constituit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 per una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seq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üència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de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fonemes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180720"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No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és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la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unitat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més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petita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però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sí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la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que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posa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en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relació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forma i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contingut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2" indent="-180720"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x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Fonema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no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és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portador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de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però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permet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establir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diferències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de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(no té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propi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): ex: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gat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x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got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</a:pP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Classificació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</a:t>
            </a:r>
            <a:endParaRPr lang="cs-CZ" sz="7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</a:pP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Arrel</a:t>
            </a: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/</a:t>
            </a: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lexema</a:t>
            </a: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/</a:t>
            </a: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morfema</a:t>
            </a: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lèxic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morfema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central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i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bàsic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del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mot, té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només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lèxic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La part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comuna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totes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les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paraules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de la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mateixa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família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lèxica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El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que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resta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d'una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paraula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quan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se'n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separen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els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afixos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Exemple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in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ables</a:t>
            </a:r>
            <a:r>
              <a:rPr lang="cs-CZ" sz="7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199"/>
              </a:spcBef>
            </a:pP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Morfemes</a:t>
            </a: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derivatius</a:t>
            </a:r>
            <a:r>
              <a:rPr lang="cs-CZ" sz="7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/</a:t>
            </a:r>
            <a:r>
              <a:rPr lang="cs-CZ" sz="72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afixos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partícules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situades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davant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o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darrere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del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lexema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s'hi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afegeixen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per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formar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nous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mots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aporten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un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matís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al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significat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vegades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poden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canviar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la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categoria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lèx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Exemple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in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ables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1199"/>
              </a:spcBef>
            </a:pP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Morfemes</a:t>
            </a:r>
            <a:r>
              <a:rPr lang="cs-CZ" sz="7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flexius</a:t>
            </a:r>
            <a:r>
              <a:rPr lang="cs-CZ" sz="7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/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desinències</a:t>
            </a:r>
            <a:r>
              <a:rPr lang="cs-CZ" sz="7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només</a:t>
            </a:r>
            <a:r>
              <a:rPr lang="cs-CZ" sz="7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afegeixen</a:t>
            </a:r>
            <a:r>
              <a:rPr lang="cs-CZ" sz="7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matisos</a:t>
            </a:r>
            <a:r>
              <a:rPr lang="cs-CZ" sz="7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gramaticals</a:t>
            </a:r>
            <a:r>
              <a:rPr lang="cs-CZ" sz="72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Ex</a:t>
            </a:r>
            <a:r>
              <a:rPr lang="cs-CZ" sz="720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bon</a:t>
            </a:r>
            <a:r>
              <a:rPr lang="cs-CZ" sz="7200" b="1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-a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180720">
              <a:lnSpc>
                <a:spcPct val="12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ea typeface="Trebuchet MS"/>
              <a:cs typeface="Times New Roman" panose="02020603050405020304" pitchFamily="18" charset="0"/>
            </a:endParaRPr>
          </a:p>
          <a:p>
            <a:pPr marL="182880" indent="-180720">
              <a:lnSpc>
                <a:spcPct val="12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Criteris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de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segmentació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180720"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Recurrència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fònica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Exemple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able</a:t>
            </a:r>
            <a:r>
              <a:rPr lang="cs-CZ" sz="7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abilitat</a:t>
            </a:r>
            <a:r>
              <a:rPr lang="cs-CZ" sz="7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em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180720">
              <a:lnSpc>
                <a:spcPct val="12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Motivació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semàntica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. </a:t>
            </a:r>
            <a:r>
              <a:rPr lang="cs-CZ" sz="72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Exemple</a:t>
            </a:r>
            <a:r>
              <a:rPr lang="cs-CZ" sz="7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: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compta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bil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itat</a:t>
            </a:r>
            <a:r>
              <a:rPr lang="cs-CZ" sz="72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, </a:t>
            </a:r>
            <a:r>
              <a:rPr lang="cs-CZ" sz="72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compta</a:t>
            </a:r>
            <a:r>
              <a:rPr lang="cs-CZ" sz="72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ea typeface="Trebuchet MS"/>
                <a:cs typeface="Times New Roman" panose="02020603050405020304" pitchFamily="18" charset="0"/>
              </a:rPr>
              <a:t>ble</a:t>
            </a:r>
            <a:endParaRPr lang="cs-CZ" sz="7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11D8DA62-4BD9-4ECA-AE9B-359B47794A66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3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2.1 El </a:t>
            </a:r>
            <a:r>
              <a:rPr lang="cs-CZ" sz="3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morfema</a:t>
            </a: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</a:t>
            </a:r>
            <a:r>
              <a:rPr lang="cs-CZ" sz="3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com</a:t>
            </a: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a </a:t>
            </a:r>
            <a:r>
              <a:rPr lang="cs-CZ" sz="3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conjunt</a:t>
            </a: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de </a:t>
            </a:r>
            <a:r>
              <a:rPr lang="cs-CZ" sz="3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propietats</a:t>
            </a: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</a:t>
            </a:r>
            <a:r>
              <a:rPr lang="cs-CZ" sz="36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semàntiques</a:t>
            </a:r>
            <a:r>
              <a:rPr lang="cs-CZ" sz="3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 </a:t>
            </a:r>
            <a:endParaRPr lang="cs-CZ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lnSpcReduction="10000"/>
          </a:bodyPr>
          <a:lstStyle/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unitat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mínima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en 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conflueixen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propietats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diferents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nivells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d’anàlisi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17400" lvl="1" indent="-3409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Georgia"/>
              <a:buAutoNum type="alphaLcParenR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Nivell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té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17400" lvl="1" indent="-3409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Georgia"/>
              <a:buAutoNum type="alphaLcParenR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Nivell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morfològic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 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pot ser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o afix,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desin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ència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17400" lvl="1" indent="-3409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Georgia"/>
              <a:buAutoNum type="alphaLcParenR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Nivell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pot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tenir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propietats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sintàctiques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segons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categoria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lèxica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té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imposa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alguns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17400" lvl="1" indent="-3409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Georgia"/>
              <a:buAutoNum type="alphaLcParenR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Nivell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morfosintàctic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el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pot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imposar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propietats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flexives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17400" lvl="1" indent="-3409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Georgia"/>
              <a:buAutoNum type="alphaLcParenR"/>
            </a:pP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Nivell</a:t>
            </a: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semàntic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té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significat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determinat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Distinció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entre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Trebuchet M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conjunt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propietats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gramaticals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Trebuchet M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morfema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DC1A5D9F-79D9-4F3D-96BD-DB92DD1E8656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4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1"/>
          <p:cNvGraphicFramePr/>
          <p:nvPr/>
        </p:nvGraphicFramePr>
        <p:xfrm>
          <a:off x="388080" y="180000"/>
          <a:ext cx="11083320" cy="6157320"/>
        </p:xfrm>
        <a:graphic>
          <a:graphicData uri="http://schemas.openxmlformats.org/drawingml/2006/table">
            <a:tbl>
              <a:tblPr/>
              <a:tblGrid>
                <a:gridCol w="1169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88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Exemple: </a:t>
                      </a:r>
                      <a:r>
                        <a:rPr lang="cs-CZ" sz="1600" b="1" i="1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naturalisme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94B6D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88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&lt;natur-&gt;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fonològic: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Té el morf /natúR/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És una arrel.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Pot funcionar com a nom abstracte.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Necessita la marca de gènere </a:t>
                      </a:r>
                      <a:r>
                        <a:rPr lang="cs-CZ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–a</a:t>
                      </a: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semàntic: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Significat: ‘conjunt de la realitat existent’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88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&lt;-al-&gt;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fonològic: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Té el morf /ál/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És un afix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Forma adjectius com </a:t>
                      </a:r>
                      <a:r>
                        <a:rPr lang="cs-CZ" sz="1600" b="0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natural, artificial, ocasional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Crea adjectius invariables pel que fa al gènere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semàntic: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Té el significat ‘relatiu o pertanyent’ en relació amb l’arrel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88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1" i="1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&lt;-isme&gt;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fonològic: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Té la forma fonològica/ízm/ i amb la vocal de suport, la forma fonètica [ízme]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morfològic: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És un afix.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Forma noms.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1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morfosintàctic: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Crea noms masculins sense marca de gènere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EF2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5583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Nivell semàntic: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rebuchet MS"/>
                        </a:rPr>
                        <a:t>Significat ‘moviment, corrent, doctrina’ per relació al constituent a què s’adjunta.</a:t>
                      </a:r>
                      <a:endParaRPr lang="cs-CZ" sz="16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CE5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2" name="CustomShape 2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3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F99F6F35-28C9-49E9-BAD7-F48D3126735E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5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1069920" y="542520"/>
            <a:ext cx="10056240" cy="56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82880" indent="-180720">
              <a:lnSpc>
                <a:spcPct val="10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vegades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hi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ha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totes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propietats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delimitades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: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parlaré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&lt;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-&gt;: té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/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párl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funciona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verb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intransitiu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pertany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primera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conjugació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 té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significat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designa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una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acció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relacionada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amb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l’expressió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pensem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mitjançant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llenguatge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articulat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&lt;-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ré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&gt;: té la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/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ré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/,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afix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morfologia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relacionat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amb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categoria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temps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morfosintaxi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indica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situació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designada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pel verb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posterior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l’acte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semàntica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). No té,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però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cap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valor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propi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(forma part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d’un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verb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conjugat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però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verbal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crea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verbs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&lt;-a-&gt;: té la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/á/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indica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 verb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pertany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primera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conjugació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morfosintaxi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però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té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valor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semàntic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).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més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tenim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primera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persona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del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singular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que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té ni forma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fonològica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valor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independent,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però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sí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valor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morfosintàctic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expressa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les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categories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gramaticals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persona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nombre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semàntic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(fa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referència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l’emissor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l’acte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parla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). 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3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43AAD01A-1A46-46D6-A397-2A016BD394F3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6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90000"/>
              </a:lnSpc>
            </a:pPr>
            <a:r>
              <a:rPr lang="cs-CZ" sz="4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2.2 Les classes de morfemes</a:t>
            </a:r>
            <a:endParaRPr lang="cs-CZ" sz="4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199"/>
              </a:spcBef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Segons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el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nombre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tenim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monomorfemàtics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(1 sol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morfema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aus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éncia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d'afixos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amb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sí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no,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ahir</a:t>
            </a:r>
            <a:r>
              <a:rPr lang="cs-CZ" sz="20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en...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plurimorfemàtics</a:t>
            </a:r>
            <a:r>
              <a:rPr lang="cs-CZ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més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d’un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morfema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normalment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una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arrel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+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afixos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 </a:t>
            </a:r>
            <a:r>
              <a:rPr lang="cs-CZ" sz="20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incomptables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)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La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distinció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entre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arrel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i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afixos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es pot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completar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partir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diferents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.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Hi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ha 4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per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distingir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les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classes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de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morfemes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:</a:t>
            </a:r>
            <a:endParaRPr lang="cs-CZ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distribucional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lèxic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sintàctic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Criteri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semàntic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41BB724E-2118-4A72-94E5-82BA7745BBB7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7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2.2.1 Criteri distribucional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CustomShape 2"/>
          <p:cNvSpPr/>
          <p:nvPr/>
        </p:nvSpPr>
        <p:spPr>
          <a:xfrm>
            <a:off x="504000" y="214164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8E7EDE53-F186-4262-B109-1E7CA9B56D1C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8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5"/>
          <p:cNvSpPr/>
          <p:nvPr/>
        </p:nvSpPr>
        <p:spPr>
          <a:xfrm>
            <a:off x="1368000" y="2304000"/>
            <a:ext cx="10197720" cy="2872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x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afixos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Classificació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: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prefixos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afegeixen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davant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paraula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significat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èxic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àtons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ex: </a:t>
            </a:r>
            <a:r>
              <a:rPr lang="cs-CZ" sz="1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re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duplicar</a:t>
            </a:r>
            <a:endParaRPr lang="cs-CZ" sz="18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(si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porten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accent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-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prefixos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cultes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 ex. </a:t>
            </a:r>
            <a:r>
              <a:rPr lang="cs-CZ" sz="1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mono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silàbic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(afix o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lexema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?)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infixos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insereixen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entre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arrel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i el sufix,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serveixen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unir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el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lexema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i el sufix o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desinència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per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evitar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malformacions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homonimia,etc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sense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contingut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semàntic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funció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gramatical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àtons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ex.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llog</a:t>
            </a:r>
            <a:r>
              <a:rPr lang="cs-CZ" sz="1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at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er</a:t>
            </a:r>
            <a:endParaRPr lang="cs-CZ" sz="18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</a:t>
            </a:r>
            <a:r>
              <a:rPr lang="cs-CZ" sz="18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sufixos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-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afegeixen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darrere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d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Trebuchet MS"/>
              </a:rPr>
              <a:t>'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una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paraula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significat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lèxic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i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gramatical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poden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canviar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la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cat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lèx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.,</a:t>
            </a:r>
            <a:endParaRPr lang="cs-CZ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són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cs-CZ" sz="18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tónics</a:t>
            </a:r>
            <a:r>
              <a:rPr lang="cs-CZ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, ex: </a:t>
            </a:r>
            <a:r>
              <a:rPr lang="cs-CZ" sz="1800" b="0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cuin</a:t>
            </a:r>
            <a:r>
              <a:rPr lang="cs-CZ" sz="1800" b="1" i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era</a:t>
            </a:r>
            <a:endParaRPr lang="cs-CZ" sz="1800" b="0" i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069920" y="484560"/>
            <a:ext cx="10056240" cy="1607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4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eorgia"/>
                <a:ea typeface="DejaVu Sans"/>
              </a:rPr>
              <a:t>2.2.2 Criteri lèxic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1069920" y="2121480"/>
            <a:ext cx="10056240" cy="404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Sufixos derivatius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formen mots nous a partir de l’arrel o de mots prèviament existents.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Exemple: 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ura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itud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esa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ejar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ificar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iu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 conjunt de derivats d’una arrel forma una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família de mots,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en la qual es distingeix el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 primitiu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dels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mots derivats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2880" indent="-180720">
              <a:lnSpc>
                <a:spcPct val="90000"/>
              </a:lnSpc>
              <a:spcBef>
                <a:spcPts val="1199"/>
              </a:spcBef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Sufixos flexius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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 no creen mots nous, sinó que expressen propietats gramaticals 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Exemple: 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alt, 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a, 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s, </a:t>
            </a:r>
            <a:r>
              <a:rPr lang="cs-CZ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alt</a:t>
            </a:r>
            <a:r>
              <a:rPr lang="cs-CZ" sz="18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es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180720">
              <a:lnSpc>
                <a:spcPct val="100000"/>
              </a:lnSpc>
              <a:spcBef>
                <a:spcPts val="400"/>
              </a:spcBef>
              <a:spcAft>
                <a:spcPts val="201"/>
              </a:spcAft>
              <a:buClr>
                <a:srgbClr val="558BB8"/>
              </a:buClr>
              <a:buSzPct val="85000"/>
              <a:buFont typeface="Wingdings" charset="2"/>
              <a:buChar char="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El conjunt de mots flexionats forma un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paradigma.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CustomShape 3"/>
          <p:cNvSpPr/>
          <p:nvPr/>
        </p:nvSpPr>
        <p:spPr>
          <a:xfrm>
            <a:off x="1088280" y="6272640"/>
            <a:ext cx="632556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1100" b="0" strike="noStrike" spc="-1">
                <a:solidFill>
                  <a:srgbClr val="775F55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Tema 1. Introducció a la morfologia</a:t>
            </a:r>
            <a:endParaRPr lang="cs-CZ" sz="1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4"/>
          <p:cNvSpPr/>
          <p:nvPr/>
        </p:nvSpPr>
        <p:spPr>
          <a:xfrm>
            <a:off x="11311200" y="6272640"/>
            <a:ext cx="6379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fld id="{B1F5E6F7-BE86-4EE3-BC33-81CF76431AE9}" type="slidenum">
              <a:rPr lang="cs-CZ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rebuchet MS"/>
                <a:ea typeface="DejaVu Sans"/>
              </a:rPr>
              <a:t>9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765</TotalTime>
  <Words>2867</Words>
  <Application>Microsoft Office PowerPoint</Application>
  <PresentationFormat>Širokoúhlá obrazovka</PresentationFormat>
  <Paragraphs>293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2" baseType="lpstr">
      <vt:lpstr>Arial</vt:lpstr>
      <vt:lpstr>Calibri</vt:lpstr>
      <vt:lpstr>Georgia</vt:lpstr>
      <vt:lpstr>Symbol</vt:lpstr>
      <vt:lpstr>Times New Roman</vt:lpstr>
      <vt:lpstr>Trebuchet MS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1. Introducció a la morfologia</dc:title>
  <dc:subject/>
  <dc:creator>Elga Cremades Cortiella</dc:creator>
  <dc:description/>
  <cp:lastModifiedBy>Lucie Kuzmová</cp:lastModifiedBy>
  <cp:revision>45</cp:revision>
  <dcterms:created xsi:type="dcterms:W3CDTF">2016-09-18T16:46:49Z</dcterms:created>
  <dcterms:modified xsi:type="dcterms:W3CDTF">2021-09-16T07:40:22Z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