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2" r:id="rId3"/>
    <p:sldId id="257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71" r:id="rId12"/>
    <p:sldId id="270" r:id="rId13"/>
    <p:sldId id="293" r:id="rId14"/>
    <p:sldId id="263" r:id="rId15"/>
    <p:sldId id="313" r:id="rId16"/>
    <p:sldId id="275" r:id="rId17"/>
    <p:sldId id="276" r:id="rId18"/>
    <p:sldId id="314" r:id="rId19"/>
    <p:sldId id="315" r:id="rId20"/>
    <p:sldId id="320" r:id="rId21"/>
    <p:sldId id="316" r:id="rId22"/>
    <p:sldId id="317" r:id="rId23"/>
    <p:sldId id="318" r:id="rId24"/>
    <p:sldId id="321" r:id="rId25"/>
    <p:sldId id="319" r:id="rId26"/>
    <p:sldId id="322" r:id="rId27"/>
    <p:sldId id="32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4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6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6B48-EDB3-C34A-9D59-9812ED323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3289A-70CD-C446-84C5-C839F71F8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13095-5136-A047-87D7-6016BF90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B437-C4BB-FB4F-9197-64F74308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B5D0F-018E-134B-BB32-D5B0AEC2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3388-7889-E949-8C97-AFDDAAFE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097BD-4B49-944D-9129-42ECF5433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4C372-DAD3-F846-A013-5C8C9FE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E4AC-1FB2-9D43-B0FE-89D2FF17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4A08-5FA8-3344-9EB0-14F36B99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F17A0-E9DA-9848-8A45-512E34858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E4A61-FEBA-0948-8610-B45B333F1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1B3AC-A40A-904C-B341-6A874317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F1A20-BD49-9F46-AB40-EBA1EA87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46361-E199-F741-8F64-BD38A24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0C4E-9C9A-F34C-887C-0F42AD5D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6239-A28E-C54B-B799-9D6E61B2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587F-C0E9-6F4E-AA7E-097F9930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CEA6-29AD-E04F-8408-4B65E49B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F71D-DBF1-894C-A57A-AC3523FA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430C-9D80-F54B-8E39-7109EADB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60575-D133-7D45-AF0E-1CB8CFEFA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FA262-A5F8-9449-9814-B075A63F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0CAE1-1DDB-4D4A-9350-96F1BAD1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0AF72-29F2-784E-AF72-8E24B68D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D98D-4D0B-CF46-9913-96D85EAF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F6AC-E4F3-3D4B-9EFE-F37F30282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5CC66-F3A0-5B4E-BD49-6627FBB00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2417C-86C8-C448-AB23-62EBA4A9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8B1AF-4F1C-9649-A5EE-8D836155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A5377-6662-D44E-AB1A-E6FAC190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F891-FB07-2242-A574-BB59F2F3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55BE9-A14F-DB48-89A8-44550D8B9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312BE-3127-F04E-9592-DBAB48054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A3449-7783-B345-A2CB-6C65549E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4E368-4C9C-984F-9478-ED06D402C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A540D-D41B-AC40-A7F1-47BF6C42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69A0A-1238-3940-9F07-E51E0B04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704FD-383D-5244-A0FE-BBB77B12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9477-1FBC-A44C-899A-951AA4EF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06B4-F7D8-114A-AC46-EAED0A2F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8392C-F015-4E42-A880-5354A9AE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312C2-A79C-D243-8278-3DB2857F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4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99C61-0156-DC47-B962-7D4C9051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09CF4-2059-EB4B-808D-3A5BAC7C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FECF7-B2F8-9946-9589-C03D9C6F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C571-8D5F-7E4E-9A36-51B02220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F0E8-CF8C-5D48-A81C-979F92A7E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6550A-5CC1-354E-B9EA-D057CFBDB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A938C-7719-9F4C-B498-2F1734F6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E5E5A-B92A-B340-AB45-E7803DD1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C38B0-B343-BE40-AD3F-44D4B678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892B-D68D-6949-A77C-1E3E51F1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D1E25-E130-ED4C-9131-7D1493C06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C5F1-7163-C445-B02F-2F2BFCE59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84005-1A81-1C46-BCE7-DAAAE2BD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D1CBF-3097-F64A-8D95-4C274CB6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3AC81-68EB-9E47-9405-63A373DF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0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BB5865-EDD4-6649-BB2A-3FB53ECF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2445D-F1D8-F246-AC70-AC29EAA74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831EB-B79C-2F4F-9297-734A99997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6EF9-4137-904E-9EBD-712C45F9F9D9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84497-2569-C84D-A4A0-00023B85C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F6AB4-6926-1049-A551-6B2CB8AAD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FAAD9-252C-5C44-8DF3-69FCD60FD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52" b="40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75B68-D44F-3247-94D0-54692D5E8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b="1">
                <a:solidFill>
                  <a:schemeClr val="tx1">
                    <a:lumMod val="85000"/>
                    <a:lumOff val="15000"/>
                  </a:schemeClr>
                </a:solidFill>
              </a:rPr>
              <a:t>Cantonese I</a:t>
            </a:r>
          </a:p>
          <a:p>
            <a:r>
              <a:rPr lang="en-US" sz="2300" b="1">
                <a:solidFill>
                  <a:schemeClr val="tx1">
                    <a:lumMod val="85000"/>
                    <a:lumOff val="15000"/>
                  </a:schemeClr>
                </a:solidFill>
              </a:rPr>
              <a:t>Week 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041EF09-5F0A-484E-B731-74109359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951" y="0"/>
            <a:ext cx="7116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4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5930D6DB-AC52-344D-9507-905633C9E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152"/>
          <a:stretch/>
        </p:blipFill>
        <p:spPr>
          <a:xfrm>
            <a:off x="1836461" y="3340608"/>
            <a:ext cx="8220828" cy="97381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FB6CF77-4F57-724E-BB67-D7536A517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624" y="722902"/>
            <a:ext cx="8258752" cy="249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3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ocument, screenshot&#10;&#10;Description automatically generated">
            <a:extLst>
              <a:ext uri="{FF2B5EF4-FFF2-40B4-BE49-F238E27FC236}">
                <a16:creationId xmlns:a16="http://schemas.microsoft.com/office/drawing/2014/main" id="{CF43FE88-5F5F-A44B-84CF-DAF903895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026" y="351069"/>
            <a:ext cx="8361592" cy="61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8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7E1930-28A5-994B-9B89-D6AFFC393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012765"/>
              </p:ext>
            </p:extLst>
          </p:nvPr>
        </p:nvGraphicFramePr>
        <p:xfrm>
          <a:off x="633984" y="0"/>
          <a:ext cx="5900928" cy="171907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05052">
                  <a:extLst>
                    <a:ext uri="{9D8B030D-6E8A-4147-A177-3AD203B41FA5}">
                      <a16:colId xmlns:a16="http://schemas.microsoft.com/office/drawing/2014/main" val="3378930036"/>
                    </a:ext>
                  </a:extLst>
                </a:gridCol>
                <a:gridCol w="1735556">
                  <a:extLst>
                    <a:ext uri="{9D8B030D-6E8A-4147-A177-3AD203B41FA5}">
                      <a16:colId xmlns:a16="http://schemas.microsoft.com/office/drawing/2014/main" val="4003912972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440094228"/>
                    </a:ext>
                  </a:extLst>
                </a:gridCol>
              </a:tblGrid>
              <a:tr h="343814">
                <a:tc>
                  <a:txBody>
                    <a:bodyPr/>
                    <a:lstStyle/>
                    <a:p>
                      <a:r>
                        <a:rPr lang="ja-JP" altLang="en-HK" sz="1200" b="0"/>
                        <a:t>邊個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Bin1 go6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960988"/>
                  </a:ext>
                </a:extLst>
              </a:tr>
              <a:tr h="34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/>
                        <a:t>咩</a:t>
                      </a:r>
                      <a:r>
                        <a:rPr lang="zh-TW" altLang="en-US" sz="1200" dirty="0"/>
                        <a:t> </a:t>
                      </a:r>
                      <a:r>
                        <a:rPr lang="en-US" altLang="zh-TW" sz="1200" dirty="0"/>
                        <a:t>/</a:t>
                      </a:r>
                      <a:r>
                        <a:rPr lang="zh-TW" altLang="en-US" sz="1200" dirty="0"/>
                        <a:t> 乜</a:t>
                      </a:r>
                      <a:r>
                        <a:rPr lang="ja-JP" altLang="en-GB" sz="1200"/>
                        <a:t>嘢</a:t>
                      </a:r>
                      <a:endParaRPr lang="en-HK" altLang="zh-TW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Me1 / Mat1 je5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974652"/>
                  </a:ext>
                </a:extLst>
              </a:tr>
              <a:tr h="343814">
                <a:tc>
                  <a:txBody>
                    <a:bodyPr/>
                    <a:lstStyle/>
                    <a:p>
                      <a:r>
                        <a:rPr lang="ja-JP" altLang="en-US" sz="1200"/>
                        <a:t>邊度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Bin1 dou6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148574"/>
                  </a:ext>
                </a:extLst>
              </a:tr>
              <a:tr h="343814">
                <a:tc>
                  <a:txBody>
                    <a:bodyPr/>
                    <a:lstStyle/>
                    <a:p>
                      <a:r>
                        <a:rPr lang="ja-JP" altLang="en-US" sz="1200"/>
                        <a:t>幾多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How</a:t>
                      </a:r>
                      <a:r>
                        <a:rPr lang="zh-TW" altLang="en-US" sz="1200" dirty="0"/>
                        <a:t> </a:t>
                      </a:r>
                      <a:r>
                        <a:rPr lang="en-US" altLang="zh-TW" sz="1200" dirty="0"/>
                        <a:t>many/</a:t>
                      </a:r>
                      <a:r>
                        <a:rPr lang="zh-TW" altLang="en-US" sz="1200" dirty="0"/>
                        <a:t> </a:t>
                      </a:r>
                      <a:r>
                        <a:rPr lang="en-US" altLang="zh-TW" sz="1200" dirty="0"/>
                        <a:t>much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Gei2 do1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116543"/>
                  </a:ext>
                </a:extLst>
              </a:tr>
              <a:tr h="343814">
                <a:tc>
                  <a:txBody>
                    <a:bodyPr/>
                    <a:lstStyle/>
                    <a:p>
                      <a:r>
                        <a:rPr lang="en-US" sz="1200" dirty="0" err="1"/>
                        <a:t>幾時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/>
                        <a:t>G</a:t>
                      </a:r>
                      <a:r>
                        <a:rPr lang="en-US" sz="1200" dirty="0"/>
                        <a:t>ei2 si4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42743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F80EBA-9BA8-494D-AA4C-28956BF6F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67020"/>
              </p:ext>
            </p:extLst>
          </p:nvPr>
        </p:nvGraphicFramePr>
        <p:xfrm>
          <a:off x="633984" y="1854200"/>
          <a:ext cx="10371151" cy="502248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33181">
                  <a:extLst>
                    <a:ext uri="{9D8B030D-6E8A-4147-A177-3AD203B41FA5}">
                      <a16:colId xmlns:a16="http://schemas.microsoft.com/office/drawing/2014/main" val="3073888024"/>
                    </a:ext>
                  </a:extLst>
                </a:gridCol>
                <a:gridCol w="2433181">
                  <a:extLst>
                    <a:ext uri="{9D8B030D-6E8A-4147-A177-3AD203B41FA5}">
                      <a16:colId xmlns:a16="http://schemas.microsoft.com/office/drawing/2014/main" val="2128195815"/>
                    </a:ext>
                  </a:extLst>
                </a:gridCol>
                <a:gridCol w="2433181">
                  <a:extLst>
                    <a:ext uri="{9D8B030D-6E8A-4147-A177-3AD203B41FA5}">
                      <a16:colId xmlns:a16="http://schemas.microsoft.com/office/drawing/2014/main" val="998620102"/>
                    </a:ext>
                  </a:extLst>
                </a:gridCol>
                <a:gridCol w="3071608">
                  <a:extLst>
                    <a:ext uri="{9D8B030D-6E8A-4147-A177-3AD203B41FA5}">
                      <a16:colId xmlns:a16="http://schemas.microsoft.com/office/drawing/2014/main" val="3469535927"/>
                    </a:ext>
                  </a:extLst>
                </a:gridCol>
              </a:tblGrid>
              <a:tr h="399460">
                <a:tc>
                  <a:txBody>
                    <a:bodyPr/>
                    <a:lstStyle/>
                    <a:p>
                      <a:r>
                        <a:rPr lang="ja-JP" altLang="en-US" sz="1400" b="0"/>
                        <a:t>鍾意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To 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zung1 ji3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m4 zung1 ji3 </a:t>
                      </a:r>
                    </a:p>
                    <a:p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56778"/>
                  </a:ext>
                </a:extLst>
              </a:tr>
              <a:tr h="400009">
                <a:tc>
                  <a:txBody>
                    <a:bodyPr/>
                    <a:lstStyle/>
                    <a:p>
                      <a:r>
                        <a:rPr lang="ja-JP" altLang="en-US" sz="1400"/>
                        <a:t>識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 know (a skill, a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sik</a:t>
                      </a:r>
                      <a:r>
                        <a:rPr lang="en-US" altLang="zh-TW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m4 sik</a:t>
                      </a:r>
                      <a:r>
                        <a:rPr lang="en-US" altLang="zh-TW" sz="1400" dirty="0"/>
                        <a:t>1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759628"/>
                  </a:ext>
                </a:extLst>
              </a:tr>
              <a:tr h="430489">
                <a:tc>
                  <a:txBody>
                    <a:bodyPr/>
                    <a:lstStyle/>
                    <a:p>
                      <a:r>
                        <a:rPr lang="ja-JP" altLang="en-US" sz="1400"/>
                        <a:t>知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 know (information, news)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m4 zi1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521974"/>
                  </a:ext>
                </a:extLst>
              </a:tr>
              <a:tr h="358029">
                <a:tc>
                  <a:txBody>
                    <a:bodyPr/>
                    <a:lstStyle/>
                    <a:p>
                      <a:r>
                        <a:rPr lang="ja-JP" altLang="en-US" sz="1400"/>
                        <a:t>明白</a:t>
                      </a:r>
                      <a:r>
                        <a:rPr lang="en-US" altLang="ja-JP" sz="1400" dirty="0"/>
                        <a:t> /</a:t>
                      </a:r>
                      <a:r>
                        <a:rPr lang="ja-JP" altLang="en-US" sz="1400"/>
                        <a:t>明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 understand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ming5 baak6 / ming5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M4 ming5 baak6 / M4 ming5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25964"/>
                  </a:ext>
                </a:extLst>
              </a:tr>
              <a:tr h="358029">
                <a:tc>
                  <a:txBody>
                    <a:bodyPr/>
                    <a:lstStyle/>
                    <a:p>
                      <a:r>
                        <a:rPr lang="ja-JP" altLang="en-US" sz="1400"/>
                        <a:t>去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heoi3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m4 heoi3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170272"/>
                  </a:ext>
                </a:extLst>
              </a:tr>
              <a:tr h="358029">
                <a:tc>
                  <a:txBody>
                    <a:bodyPr/>
                    <a:lstStyle/>
                    <a:p>
                      <a:r>
                        <a:rPr lang="ja-JP" altLang="en-US" sz="1400"/>
                        <a:t>有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jau5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Mou5 (</a:t>
                      </a:r>
                      <a:r>
                        <a:rPr lang="ja-JP" altLang="en-US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冇</a:t>
                      </a:r>
                      <a:r>
                        <a:rPr lang="en-GB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222336"/>
                  </a:ext>
                </a:extLst>
              </a:tr>
              <a:tr h="546220">
                <a:tc>
                  <a:txBody>
                    <a:bodyPr/>
                    <a:lstStyle/>
                    <a:p>
                      <a:r>
                        <a:rPr lang="ja-JP" altLang="en-US" sz="1400"/>
                        <a:t>要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want (object)</a:t>
                      </a:r>
                    </a:p>
                    <a:p>
                      <a:r>
                        <a:rPr lang="en-US" altLang="zh-TW" sz="1400" dirty="0"/>
                        <a:t>/ have to (do something)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jiu</a:t>
                      </a:r>
                      <a:r>
                        <a:rPr lang="en-US" altLang="zh-TW" sz="1400" dirty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M4 jiu</a:t>
                      </a:r>
                      <a:r>
                        <a:rPr lang="en-US" altLang="zh-TW" sz="1400" dirty="0"/>
                        <a:t>3 (for object)/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M4 sai2 (for action)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158153"/>
                  </a:ext>
                </a:extLst>
              </a:tr>
              <a:tr h="414528">
                <a:tc>
                  <a:txBody>
                    <a:bodyPr/>
                    <a:lstStyle/>
                    <a:p>
                      <a:r>
                        <a:rPr lang="ja-JP" altLang="en-US" sz="1400"/>
                        <a:t>想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 want (to do something)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soeng2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M4 soeng2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40471"/>
                  </a:ext>
                </a:extLst>
              </a:tr>
              <a:tr h="358029">
                <a:tc>
                  <a:txBody>
                    <a:bodyPr/>
                    <a:lstStyle/>
                    <a:p>
                      <a:r>
                        <a:rPr lang="ja-JP" altLang="en-US" sz="1400"/>
                        <a:t>講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 speak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gong2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M4 gong2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722573"/>
                  </a:ext>
                </a:extLst>
              </a:tr>
              <a:tr h="358029">
                <a:tc>
                  <a:txBody>
                    <a:bodyPr/>
                    <a:lstStyle/>
                    <a:p>
                      <a:r>
                        <a:rPr lang="ja-JP" altLang="en-US" sz="1400"/>
                        <a:t>做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do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zo</a:t>
                      </a:r>
                      <a:r>
                        <a:rPr lang="en-US" altLang="ja-JP" sz="1400" dirty="0"/>
                        <a:t>u</a:t>
                      </a:r>
                      <a:r>
                        <a:rPr lang="en-US" altLang="zh-TW" sz="1400" dirty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M4 zo</a:t>
                      </a:r>
                      <a:r>
                        <a:rPr lang="en-US" altLang="ja-JP" sz="1400" dirty="0"/>
                        <a:t>u</a:t>
                      </a:r>
                      <a:r>
                        <a:rPr lang="en-US" altLang="zh-TW" sz="1400" dirty="0"/>
                        <a:t>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446408"/>
                  </a:ext>
                </a:extLst>
              </a:tr>
              <a:tr h="359083">
                <a:tc>
                  <a:txBody>
                    <a:bodyPr/>
                    <a:lstStyle/>
                    <a:p>
                      <a:r>
                        <a:rPr lang="ja-JP" altLang="en-US" sz="1400"/>
                        <a:t>覺得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GB" altLang="zh-TW" sz="1400" dirty="0"/>
                        <a:t>think (feeling/opinion)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Gok3 dak1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M4 gok3 dak1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562960"/>
                  </a:ext>
                </a:extLst>
              </a:tr>
              <a:tr h="358029">
                <a:tc>
                  <a:txBody>
                    <a:bodyPr/>
                    <a:lstStyle/>
                    <a:p>
                      <a:r>
                        <a:rPr lang="ja-JP" altLang="en-US" sz="1400"/>
                        <a:t>溫習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revise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Wan</a:t>
                      </a:r>
                      <a:r>
                        <a:rPr lang="en-US" altLang="zh-TW" sz="1400" dirty="0"/>
                        <a:t>1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GB" altLang="zh-TW" sz="1400" dirty="0"/>
                        <a:t>zaap6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M4 wan</a:t>
                      </a:r>
                      <a:r>
                        <a:rPr lang="en-US" altLang="zh-TW" sz="1400" dirty="0"/>
                        <a:t>1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GB" altLang="zh-TW" sz="1400" dirty="0"/>
                        <a:t>zaap6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8621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7F9D57-375D-6440-9627-3664FC372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29074"/>
              </p:ext>
            </p:extLst>
          </p:nvPr>
        </p:nvGraphicFramePr>
        <p:xfrm>
          <a:off x="6800088" y="285496"/>
          <a:ext cx="5172456" cy="741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06908">
                  <a:extLst>
                    <a:ext uri="{9D8B030D-6E8A-4147-A177-3AD203B41FA5}">
                      <a16:colId xmlns:a16="http://schemas.microsoft.com/office/drawing/2014/main" val="2855867945"/>
                    </a:ext>
                  </a:extLst>
                </a:gridCol>
                <a:gridCol w="1521301">
                  <a:extLst>
                    <a:ext uri="{9D8B030D-6E8A-4147-A177-3AD203B41FA5}">
                      <a16:colId xmlns:a16="http://schemas.microsoft.com/office/drawing/2014/main" val="1618793756"/>
                    </a:ext>
                  </a:extLst>
                </a:gridCol>
                <a:gridCol w="2244247">
                  <a:extLst>
                    <a:ext uri="{9D8B030D-6E8A-4147-A177-3AD203B41FA5}">
                      <a16:colId xmlns:a16="http://schemas.microsoft.com/office/drawing/2014/main" val="2872436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sz="1400" b="0"/>
                        <a:t>點解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dim2 gaai2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87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HK" sz="1400"/>
                        <a:t>因為</a:t>
                      </a:r>
                      <a:endParaRPr lang="en-HK" altLang="zh-TW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jan1 wai6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80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4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29F3546-1AB4-4942-9BF7-4CD732EC8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778" y="0"/>
            <a:ext cx="6308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86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60DD37AD-04FC-944B-9A50-B5CA70532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549" y="2159733"/>
            <a:ext cx="8164688" cy="19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6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DC86E7-5274-FB45-A994-27BF3E867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215900"/>
            <a:ext cx="67818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21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able&#10;&#10;Description automatically generated with medium confidence">
            <a:extLst>
              <a:ext uri="{FF2B5EF4-FFF2-40B4-BE49-F238E27FC236}">
                <a16:creationId xmlns:a16="http://schemas.microsoft.com/office/drawing/2014/main" id="{46217C57-1CCC-3A46-A8B5-033CF9C0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254" y="1761472"/>
            <a:ext cx="6757491" cy="33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87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E502917-A4BB-2448-9845-E1D25E73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717" y="0"/>
            <a:ext cx="5214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77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1749EFF-BA72-DD43-928C-D35C0AA5B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48" y="0"/>
            <a:ext cx="521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1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9FC790-F9AE-B745-8339-280A235A4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926" y="800735"/>
            <a:ext cx="8854662" cy="525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97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1104844-35B5-C043-9BC6-08395D974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514" y="51716"/>
            <a:ext cx="5998972" cy="675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7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AFCB9D23-4931-DD46-8AFB-3C9E1FF2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730" y="179515"/>
            <a:ext cx="4997317" cy="66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11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DA0C320-0F36-B34A-8019-D47E19D58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528" y="292061"/>
            <a:ext cx="4770943" cy="62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73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72E2383-F409-3D44-A735-148013513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208" y="474426"/>
            <a:ext cx="5937059" cy="3010006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FEB5A8F-2F0F-6A45-A3A5-F3005CEEF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49" y="407482"/>
            <a:ext cx="6063791" cy="59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70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419F76-DFA6-4D48-813E-4A36894E0B28}"/>
              </a:ext>
            </a:extLst>
          </p:cNvPr>
          <p:cNvSpPr txBox="1"/>
          <p:nvPr/>
        </p:nvSpPr>
        <p:spPr>
          <a:xfrm>
            <a:off x="2340864" y="1560576"/>
            <a:ext cx="9119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Tell us how you spend a typical week</a:t>
            </a:r>
          </a:p>
          <a:p>
            <a:endParaRPr lang="en-US" dirty="0"/>
          </a:p>
          <a:p>
            <a:r>
              <a:rPr lang="en-US" dirty="0"/>
              <a:t>For example:</a:t>
            </a:r>
          </a:p>
          <a:p>
            <a:endParaRPr lang="en-US" dirty="0"/>
          </a:p>
          <a:p>
            <a:r>
              <a:rPr lang="en-US" dirty="0"/>
              <a:t>From Monday to Friday wake up at ….. Go to school from … to …</a:t>
            </a:r>
          </a:p>
          <a:p>
            <a:r>
              <a:rPr lang="en-US" dirty="0"/>
              <a:t>Finish school at …</a:t>
            </a:r>
          </a:p>
          <a:p>
            <a:r>
              <a:rPr lang="en-US" dirty="0"/>
              <a:t>After school I go to [some activity] at …</a:t>
            </a:r>
          </a:p>
          <a:p>
            <a:r>
              <a:rPr lang="en-US" dirty="0"/>
              <a:t>Saturday…</a:t>
            </a:r>
          </a:p>
          <a:p>
            <a:r>
              <a:rPr lang="en-US" dirty="0"/>
              <a:t>Sunday…</a:t>
            </a:r>
          </a:p>
        </p:txBody>
      </p:sp>
    </p:spTree>
    <p:extLst>
      <p:ext uri="{BB962C8B-B14F-4D97-AF65-F5344CB8AC3E}">
        <p14:creationId xmlns:p14="http://schemas.microsoft.com/office/powerpoint/2010/main" val="2627557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188586CE-F952-A547-B266-AC538BA95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0" y="209550"/>
            <a:ext cx="73025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40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B9854AE4-72BE-1E4D-A324-C6F57509F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37" y="368792"/>
            <a:ext cx="8547565" cy="3227443"/>
          </a:xfrm>
          <a:prstGeom prst="rect">
            <a:avLst/>
          </a:prstGeom>
        </p:spPr>
      </p:pic>
      <p:pic>
        <p:nvPicPr>
          <p:cNvPr id="4" name="Picture 3" descr="Application, timeline&#10;&#10;Description automatically generated with medium confidence">
            <a:extLst>
              <a:ext uri="{FF2B5EF4-FFF2-40B4-BE49-F238E27FC236}">
                <a16:creationId xmlns:a16="http://schemas.microsoft.com/office/drawing/2014/main" id="{60818415-9975-7E40-915D-6ED186311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875" y="3499126"/>
            <a:ext cx="8053199" cy="28171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BB03BE-AA48-D544-BC7D-35DC6FFB1FF3}"/>
              </a:ext>
            </a:extLst>
          </p:cNvPr>
          <p:cNvSpPr txBox="1"/>
          <p:nvPr/>
        </p:nvSpPr>
        <p:spPr>
          <a:xfrm>
            <a:off x="741680" y="4469995"/>
            <a:ext cx="244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舊年</a:t>
            </a:r>
            <a:endParaRPr lang="en-HK" altLang="ja-JP" dirty="0"/>
          </a:p>
          <a:p>
            <a:r>
              <a:rPr lang="en-GB" dirty="0"/>
              <a:t>Gau6 nin2</a:t>
            </a:r>
            <a:r>
              <a:rPr lang="zh-TW" alt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450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BD3DB068-8C3A-4840-9BCD-6B53D0C08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14" y="704580"/>
            <a:ext cx="9107571" cy="54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1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2A200BC0-326D-D44B-962E-C931AB1A0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400" y="0"/>
            <a:ext cx="66951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743269-44BC-274E-9BB4-65F1D20CE092}"/>
              </a:ext>
            </a:extLst>
          </p:cNvPr>
          <p:cNvSpPr txBox="1"/>
          <p:nvPr/>
        </p:nvSpPr>
        <p:spPr>
          <a:xfrm>
            <a:off x="512064" y="2967335"/>
            <a:ext cx="223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Chinese</a:t>
            </a:r>
            <a:r>
              <a:rPr lang="zh-TW" altLang="en-US" dirty="0"/>
              <a:t> </a:t>
            </a:r>
            <a:r>
              <a:rPr lang="en-US" altLang="zh-TW" dirty="0"/>
              <a:t>Studies</a:t>
            </a:r>
          </a:p>
          <a:p>
            <a:r>
              <a:rPr lang="en-US" dirty="0" err="1"/>
              <a:t>中文研究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zung1 man4 jin4 gau3</a:t>
            </a:r>
          </a:p>
        </p:txBody>
      </p:sp>
    </p:spTree>
    <p:extLst>
      <p:ext uri="{BB962C8B-B14F-4D97-AF65-F5344CB8AC3E}">
        <p14:creationId xmlns:p14="http://schemas.microsoft.com/office/powerpoint/2010/main" val="72536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C39AD51-F526-4649-8BB8-F56BD2891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492" y="262930"/>
            <a:ext cx="6835016" cy="63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1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FA024F8-0AC3-2746-B742-976034217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905000"/>
            <a:ext cx="7810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3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F4A63F7-1234-2A43-9F22-524F402F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80" y="90210"/>
            <a:ext cx="6118659" cy="64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891F3B71-4DE6-E64F-8078-84FB67421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112" y="0"/>
            <a:ext cx="5066180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72086BCB-132B-3D4F-BDBE-31640B3A8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0"/>
            <a:ext cx="552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4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10EA29-B7BB-B642-A6AF-62BB7169A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9" y="118905"/>
            <a:ext cx="6197600" cy="6197600"/>
          </a:xfrm>
          <a:prstGeom prst="rect">
            <a:avLst/>
          </a:prstGeom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3548153-D4EC-ED46-ABAC-985440E8E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193" y="270456"/>
            <a:ext cx="5420506" cy="25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0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13123</TotalTime>
  <Words>230</Words>
  <Application>Microsoft Macintosh PowerPoint</Application>
  <PresentationFormat>Widescreen</PresentationFormat>
  <Paragraphs>87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Cantonese I Week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Cantonese II Week 1</dc:title>
  <dc:creator>Rona Chau</dc:creator>
  <cp:lastModifiedBy>Rona Chau</cp:lastModifiedBy>
  <cp:revision>27</cp:revision>
  <dcterms:created xsi:type="dcterms:W3CDTF">2021-02-21T14:45:20Z</dcterms:created>
  <dcterms:modified xsi:type="dcterms:W3CDTF">2021-11-10T15:56:59Z</dcterms:modified>
</cp:coreProperties>
</file>