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535F2-0296-4829-A798-902BFED07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 err="1"/>
              <a:t>Methoden</a:t>
            </a:r>
            <a:r>
              <a:rPr lang="cs-CZ" altLang="cs-CZ" b="1" dirty="0"/>
              <a:t> der Text(</a:t>
            </a:r>
            <a:r>
              <a:rPr lang="cs-CZ" altLang="cs-CZ" b="1" dirty="0" err="1"/>
              <a:t>sorten</a:t>
            </a:r>
            <a:r>
              <a:rPr lang="cs-CZ" altLang="cs-CZ" b="1" dirty="0"/>
              <a:t>)analyse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E2356A-0A26-46A1-A5FE-E079332F1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44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9A06A-A7A7-4940-BBA0-F30921AF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br>
              <a:rPr lang="cs-CZ" altLang="cs-CZ" b="1" dirty="0"/>
            </a:br>
            <a:r>
              <a:rPr lang="cs-CZ" altLang="cs-CZ" b="1" dirty="0"/>
              <a:t>(nach 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/</a:t>
            </a:r>
            <a:r>
              <a:rPr lang="cs-CZ" altLang="cs-CZ" b="1" dirty="0" err="1"/>
              <a:t>Dressler</a:t>
            </a:r>
            <a:r>
              <a:rPr lang="cs-CZ" altLang="cs-CZ" b="1" dirty="0"/>
              <a:t> 1981)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B87D-0412-4300-8583-5F7D9A2B4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/>
              <a:t>(</a:t>
            </a:r>
            <a:r>
              <a:rPr lang="cs-CZ" altLang="cs-CZ" b="1" dirty="0" err="1"/>
              <a:t>unser</a:t>
            </a:r>
            <a:r>
              <a:rPr lang="cs-CZ" altLang="cs-CZ" b="1" dirty="0"/>
              <a:t> „</a:t>
            </a:r>
            <a:r>
              <a:rPr lang="cs-CZ" altLang="cs-CZ" b="1" dirty="0" err="1"/>
              <a:t>Weltwissen</a:t>
            </a:r>
            <a:r>
              <a:rPr lang="cs-CZ" altLang="cs-CZ" b="1" dirty="0"/>
              <a:t>“: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mit</a:t>
            </a:r>
            <a:r>
              <a:rPr lang="cs-CZ" altLang="cs-CZ" b="1" i="1" dirty="0"/>
              <a:t> dem Auto.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fuhr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Autobahn.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de-DE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7B5AE-65AC-4F07-A3CC-21C68524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F93AC-F3B8-4BD3-A9C4-70157A85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3)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Absicht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Textproduzenten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kohäsiven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bilden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handlungsorientiert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kommunikativ-pragamtisch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über</a:t>
            </a:r>
            <a:r>
              <a:rPr lang="cs-CZ" altLang="cs-CZ" sz="1800" b="1" dirty="0"/>
              <a:t> den Text </a:t>
            </a:r>
            <a:r>
              <a:rPr lang="cs-CZ" altLang="cs-CZ" sz="1800" b="1" dirty="0" err="1"/>
              <a:t>hinaus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4)	</a:t>
            </a:r>
            <a:r>
              <a:rPr lang="cs-CZ" altLang="cs-CZ" sz="18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bezieht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Textrezipienten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dessen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Einstellungen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Erwartungen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sinnvoll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5)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durch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vermittelten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stehen in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angemessenen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Relation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Kommunikationsziel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Verständlichkeit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Angemessenheit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6)	</a:t>
            </a:r>
            <a:r>
              <a:rPr lang="cs-CZ" altLang="cs-CZ" sz="18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jeder</a:t>
            </a:r>
            <a:r>
              <a:rPr lang="cs-CZ" altLang="cs-CZ" sz="1800" b="1" dirty="0"/>
              <a:t> Text – durch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bestimmt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Textproduzent</a:t>
            </a:r>
            <a:r>
              <a:rPr lang="cs-CZ" altLang="cs-CZ" sz="1800" b="1" dirty="0"/>
              <a:t>, -</a:t>
            </a:r>
            <a:r>
              <a:rPr lang="cs-CZ" altLang="cs-CZ" sz="1800" b="1" dirty="0" err="1"/>
              <a:t>rezipient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Thema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Kode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Kanal</a:t>
            </a:r>
            <a:r>
              <a:rPr lang="cs-CZ" altLang="cs-CZ" sz="1800" b="1" dirty="0"/>
              <a:t>... </a:t>
            </a:r>
            <a:r>
              <a:rPr lang="cs-CZ" altLang="cs-CZ" sz="1800" b="1" u="sng" dirty="0" err="1"/>
              <a:t>Textsorte</a:t>
            </a:r>
            <a:r>
              <a:rPr lang="cs-CZ" altLang="cs-CZ" sz="1800" b="1" u="sng" dirty="0"/>
              <a:t>: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Gestaltung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entsprechend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7)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beziehen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publizistische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literarisch-künstlerische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Handelskorrespondenz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wissenschaftliche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Fachtexte</a:t>
            </a:r>
            <a:r>
              <a:rPr lang="cs-CZ" altLang="cs-CZ" sz="1800" b="1" dirty="0"/>
              <a:t>...)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8)	</a:t>
            </a:r>
            <a:r>
              <a:rPr lang="de-DE" altLang="cs-CZ" b="1" dirty="0">
                <a:solidFill>
                  <a:srgbClr val="FF0000"/>
                </a:solidFill>
              </a:rPr>
              <a:t>(</a:t>
            </a:r>
            <a:r>
              <a:rPr lang="de-DE" altLang="cs-CZ" b="1" dirty="0" err="1">
                <a:solidFill>
                  <a:srgbClr val="FF0000"/>
                </a:solidFill>
              </a:rPr>
              <a:t>Inter</a:t>
            </a:r>
            <a:r>
              <a:rPr lang="de-DE" altLang="cs-CZ" b="1" dirty="0">
                <a:solidFill>
                  <a:srgbClr val="FF0000"/>
                </a:solidFill>
              </a:rPr>
              <a:t>)</a:t>
            </a:r>
            <a:r>
              <a:rPr lang="cs-CZ" altLang="cs-CZ" sz="18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beruhen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kultureller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Übereinkunft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geprägt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Kultur: </a:t>
            </a:r>
            <a:r>
              <a:rPr lang="cs-CZ" altLang="cs-CZ" sz="1800" b="1" dirty="0" err="1"/>
              <a:t>Todesanzeige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Rezension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Leserbriefe</a:t>
            </a:r>
            <a:r>
              <a:rPr lang="cs-CZ" altLang="cs-CZ" sz="1800" b="1" dirty="0"/>
              <a:t>, Graffiti…</a:t>
            </a:r>
          </a:p>
          <a:p>
            <a:pPr>
              <a:lnSpc>
                <a:spcPct val="90000"/>
              </a:lnSpc>
            </a:pP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12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AE5A9-22DF-4F72-8AC7-2F5328E0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Beispieltext: Werde Mitglied!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D15570-D12F-4195-84FF-635EF4377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Situ</a:t>
            </a:r>
            <a:r>
              <a:rPr lang="de-DE" altLang="cs-CZ" sz="1800" b="1" dirty="0">
                <a:solidFill>
                  <a:srgbClr val="FF0000"/>
                </a:solidFill>
              </a:rPr>
              <a:t>a</a:t>
            </a:r>
            <a:r>
              <a:rPr lang="cs-CZ" altLang="cs-CZ" sz="1800" b="1" dirty="0" err="1">
                <a:solidFill>
                  <a:srgbClr val="FF0000"/>
                </a:solidFill>
              </a:rPr>
              <a:t>tionalit</a:t>
            </a:r>
            <a:r>
              <a:rPr lang="de-DE" altLang="cs-CZ" sz="1800" b="1" dirty="0" err="1">
                <a:solidFill>
                  <a:srgbClr val="FF0000"/>
                </a:solidFill>
              </a:rPr>
              <a:t>ät</a:t>
            </a:r>
            <a:r>
              <a:rPr lang="de-DE" altLang="cs-CZ" sz="1800" b="1" dirty="0">
                <a:solidFill>
                  <a:srgbClr val="FF0000"/>
                </a:solidFill>
              </a:rPr>
              <a:t>: </a:t>
            </a:r>
          </a:p>
          <a:p>
            <a:r>
              <a:rPr lang="de-DE" altLang="cs-CZ" sz="1800" b="1" dirty="0"/>
              <a:t>Aushang der St. Sebastianus Schützengesellschaft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Intentionalität: </a:t>
            </a:r>
          </a:p>
          <a:p>
            <a:r>
              <a:rPr lang="de-DE" altLang="cs-CZ" sz="1800" b="1" dirty="0"/>
              <a:t>Absicht, neue Mitglieder zu gewinnen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Akzeptabilität</a:t>
            </a:r>
          </a:p>
          <a:p>
            <a:r>
              <a:rPr lang="de-DE" altLang="cs-CZ" sz="1800" b="1" dirty="0" err="1">
                <a:solidFill>
                  <a:srgbClr val="FF0000"/>
                </a:solidFill>
              </a:rPr>
              <a:t>Informativität</a:t>
            </a:r>
            <a:endParaRPr lang="de-DE" altLang="cs-CZ" sz="1800" b="1" dirty="0">
              <a:solidFill>
                <a:srgbClr val="FF0000"/>
              </a:solidFill>
            </a:endParaRPr>
          </a:p>
          <a:p>
            <a:r>
              <a:rPr lang="de-DE" altLang="cs-CZ" sz="1800" b="1" dirty="0">
                <a:solidFill>
                  <a:srgbClr val="FF0000"/>
                </a:solidFill>
              </a:rPr>
              <a:t>Intertextualität:</a:t>
            </a:r>
          </a:p>
          <a:p>
            <a:r>
              <a:rPr lang="de-DE" altLang="cs-CZ" sz="1800" b="1" dirty="0"/>
              <a:t>Textmuster Anzeige, kurze Sätze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Kohärenz:</a:t>
            </a:r>
          </a:p>
          <a:p>
            <a:r>
              <a:rPr lang="de-DE" altLang="cs-CZ" sz="1800" b="1" dirty="0"/>
              <a:t>Dreierstruktur, Klimax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Kohäsion:</a:t>
            </a:r>
          </a:p>
          <a:p>
            <a:r>
              <a:rPr lang="de-DE" altLang="cs-CZ" sz="1800" b="1" dirty="0"/>
              <a:t>Imperativformen</a:t>
            </a:r>
          </a:p>
          <a:p>
            <a:r>
              <a:rPr lang="de-DE" altLang="cs-CZ" sz="1800" b="1" dirty="0"/>
              <a:t>!!! Komischer Effekt: Doppelsinn des Verbes </a:t>
            </a:r>
            <a:r>
              <a:rPr lang="de-DE" altLang="cs-CZ" sz="1800" b="1" dirty="0">
                <a:solidFill>
                  <a:srgbClr val="0070C0"/>
                </a:solidFill>
              </a:rPr>
              <a:t>treffen – </a:t>
            </a:r>
            <a:r>
              <a:rPr lang="de-DE" altLang="cs-CZ" b="1" dirty="0">
                <a:solidFill>
                  <a:srgbClr val="0070C0"/>
                </a:solidFill>
              </a:rPr>
              <a:t>1.</a:t>
            </a:r>
            <a:r>
              <a:rPr lang="de-DE" altLang="cs-CZ" sz="1800" b="1" dirty="0">
                <a:solidFill>
                  <a:srgbClr val="0070C0"/>
                </a:solidFill>
              </a:rPr>
              <a:t>begegnen, </a:t>
            </a:r>
            <a:r>
              <a:rPr lang="de-DE" altLang="cs-CZ" b="1" dirty="0">
                <a:solidFill>
                  <a:srgbClr val="0070C0"/>
                </a:solidFill>
              </a:rPr>
              <a:t>2. </a:t>
            </a:r>
            <a:r>
              <a:rPr lang="de-DE" altLang="cs-CZ" sz="1800" b="1" dirty="0">
                <a:solidFill>
                  <a:srgbClr val="0070C0"/>
                </a:solidFill>
              </a:rPr>
              <a:t>erschießen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84917-378E-4CA5-9AC0-26A591D1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4. Analyse der </a:t>
            </a:r>
            <a:r>
              <a:rPr lang="cs-CZ" altLang="cs-CZ" b="1" dirty="0" err="1"/>
              <a:t>Textstruktur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B3831-09B0-43EC-8C3B-9D1010A2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Text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sprachlich-strukturelle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         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b="1" dirty="0" err="1">
                <a:solidFill>
                  <a:srgbClr val="FF0000"/>
                </a:solidFill>
              </a:rPr>
              <a:t>Textstruktur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Gefüge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Relationen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</a:t>
            </a:r>
            <a:r>
              <a:rPr lang="cs-CZ" altLang="cs-CZ" sz="1800" b="1" dirty="0"/>
              <a:t>. den </a:t>
            </a:r>
            <a:r>
              <a:rPr lang="cs-CZ" altLang="cs-CZ" sz="1800" b="1" dirty="0" err="1">
                <a:solidFill>
                  <a:srgbClr val="00B0F0"/>
                </a:solidFill>
              </a:rPr>
              <a:t>Sätzen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bzw</a:t>
            </a:r>
            <a:r>
              <a:rPr lang="cs-CZ" altLang="cs-CZ" sz="1800" b="1" dirty="0"/>
              <a:t>. den </a:t>
            </a:r>
            <a:r>
              <a:rPr lang="cs-CZ" altLang="cs-CZ" sz="1800" b="1" dirty="0" err="1">
                <a:solidFill>
                  <a:srgbClr val="00B0F0"/>
                </a:solidFill>
              </a:rPr>
              <a:t>Propositionen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als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unmittelbaren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Strukturelementen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inneren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Zusammenhang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Kohärenz</a:t>
            </a:r>
            <a:r>
              <a:rPr lang="cs-CZ" altLang="cs-CZ" sz="1800" b="1" dirty="0"/>
              <a:t>)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bewirken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b="1" dirty="0" err="1">
                <a:solidFill>
                  <a:srgbClr val="00B0F0"/>
                </a:solidFill>
              </a:rPr>
              <a:t>Proposition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vom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de-DE" altLang="cs-CZ" sz="1800" b="1" dirty="0"/>
              <a:t>gedrückter Sachverhalt: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Hans hat das Buch trotz seiner Krankheit beendet. </a:t>
            </a:r>
            <a:r>
              <a:rPr lang="de-DE" altLang="cs-CZ" sz="1800" b="1" i="1" dirty="0"/>
              <a:t>– </a:t>
            </a:r>
            <a:r>
              <a:rPr lang="de-DE" altLang="cs-CZ" sz="1800" b="1" dirty="0"/>
              <a:t>ein Satz, zwei Propositionen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Hans glaubt, dass der Urlaub schön wird. – </a:t>
            </a:r>
            <a:r>
              <a:rPr lang="de-DE" altLang="cs-CZ" sz="1800" b="1" dirty="0"/>
              <a:t>zwei Sätze, eine Proposition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Der Mann, der die Bank überfiel, wurde von der Polizei gefasst.</a:t>
            </a:r>
            <a:endParaRPr lang="cs-CZ" altLang="cs-CZ" sz="1800" b="1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2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5FC84-84A5-4461-8B29-0EE3C9AD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4. Analyse der </a:t>
            </a:r>
            <a:r>
              <a:rPr lang="cs-CZ" altLang="cs-CZ" b="1" dirty="0" err="1"/>
              <a:t>Textstruktur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3880A-95E1-49E8-BECA-B37A9412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>
                <a:solidFill>
                  <a:schemeClr val="accent1">
                    <a:lumMod val="75000"/>
                  </a:schemeClr>
                </a:solidFill>
              </a:rPr>
              <a:t>Textstruktur – zwei Ebenen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1) </a:t>
            </a:r>
            <a:r>
              <a:rPr lang="cs-CZ" altLang="cs-CZ" b="1" dirty="0" err="1">
                <a:solidFill>
                  <a:srgbClr val="FF0000"/>
                </a:solidFill>
              </a:rPr>
              <a:t>grammatisch</a:t>
            </a:r>
            <a:r>
              <a:rPr lang="de-DE" altLang="cs-CZ" b="1" dirty="0">
                <a:solidFill>
                  <a:srgbClr val="FF0000"/>
                </a:solidFill>
              </a:rPr>
              <a:t> - lexikalisch-semantisch</a:t>
            </a:r>
            <a:r>
              <a:rPr lang="cs-CZ" altLang="cs-CZ" b="1" dirty="0"/>
              <a:t>(</a:t>
            </a:r>
            <a:r>
              <a:rPr lang="cs-CZ" altLang="cs-CZ" b="1" dirty="0" err="1"/>
              <a:t>syntaktisch-semantische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Beziehungen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</a:t>
            </a:r>
            <a:r>
              <a:rPr lang="de-DE" altLang="cs-CZ" b="1" dirty="0"/>
              <a:t>a</a:t>
            </a:r>
            <a:r>
              <a:rPr lang="cs-CZ" altLang="cs-CZ" b="1" dirty="0" err="1"/>
              <a:t>ufeinander</a:t>
            </a:r>
            <a:r>
              <a:rPr lang="de-DE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Sätzen</a:t>
            </a:r>
            <a:r>
              <a:rPr lang="cs-CZ" altLang="cs-CZ" b="1" dirty="0"/>
              <a:t>) -  </a:t>
            </a:r>
            <a:r>
              <a:rPr lang="cs-CZ" altLang="cs-CZ" b="1" dirty="0" err="1">
                <a:solidFill>
                  <a:srgbClr val="00B0F0"/>
                </a:solidFill>
              </a:rPr>
              <a:t>Kohäsion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 err="1"/>
              <a:t>verschiedene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grammatische</a:t>
            </a:r>
            <a:r>
              <a:rPr lang="cs-CZ" altLang="cs-CZ" b="1" dirty="0"/>
              <a:t> u. </a:t>
            </a:r>
            <a:r>
              <a:rPr lang="cs-CZ" altLang="cs-CZ" b="1" dirty="0" err="1"/>
              <a:t>lexikalisch-semantische</a:t>
            </a:r>
            <a:endParaRPr lang="cs-CZ" altLang="cs-CZ" dirty="0"/>
          </a:p>
          <a:p>
            <a:r>
              <a:rPr lang="cs-CZ" altLang="cs-CZ" b="1" dirty="0" err="1"/>
              <a:t>Prinzip</a:t>
            </a:r>
            <a:r>
              <a:rPr lang="cs-CZ" altLang="cs-CZ" b="1" dirty="0"/>
              <a:t> der </a:t>
            </a:r>
            <a:r>
              <a:rPr lang="cs-CZ" altLang="cs-CZ" b="1" dirty="0" err="1"/>
              <a:t>Wiederaufnahme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 </a:t>
            </a:r>
            <a:r>
              <a:rPr lang="cs-CZ" altLang="cs-CZ" b="1" dirty="0" err="1">
                <a:solidFill>
                  <a:srgbClr val="FF0000"/>
                </a:solidFill>
              </a:rPr>
              <a:t>thematisch-semantische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(</a:t>
            </a:r>
            <a:r>
              <a:rPr lang="cs-CZ" altLang="cs-CZ" b="1" dirty="0" err="1"/>
              <a:t>logisch-semantische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Relationen</a:t>
            </a:r>
            <a:r>
              <a:rPr lang="cs-CZ" altLang="cs-CZ" b="1" dirty="0"/>
              <a:t>, in </a:t>
            </a:r>
            <a:r>
              <a:rPr lang="cs-CZ" altLang="cs-CZ" b="1" dirty="0" err="1"/>
              <a:t>denen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einzelnen</a:t>
            </a:r>
            <a:r>
              <a:rPr lang="cs-CZ" altLang="cs-CZ" b="1" dirty="0"/>
              <a:t> </a:t>
            </a:r>
            <a:r>
              <a:rPr lang="cs-CZ" altLang="cs-CZ" b="1" dirty="0" err="1"/>
              <a:t>Propositionen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stehen (</a:t>
            </a:r>
            <a:r>
              <a:rPr lang="cs-CZ" altLang="cs-CZ" b="1" dirty="0" err="1"/>
              <a:t>Inhaltskern</a:t>
            </a:r>
            <a:r>
              <a:rPr lang="cs-CZ" altLang="cs-CZ" b="1" dirty="0"/>
              <a:t>) – </a:t>
            </a:r>
            <a:r>
              <a:rPr lang="cs-CZ" altLang="cs-CZ" b="1" dirty="0" err="1">
                <a:solidFill>
                  <a:srgbClr val="00B0F0"/>
                </a:solidFill>
              </a:rPr>
              <a:t>Kohärenz</a:t>
            </a:r>
            <a:r>
              <a:rPr lang="de-DE" altLang="cs-CZ" b="1" dirty="0">
                <a:solidFill>
                  <a:srgbClr val="00B0F0"/>
                </a:solidFill>
              </a:rPr>
              <a:t> (Oberbegriff)</a:t>
            </a:r>
            <a:endParaRPr lang="cs-CZ" altLang="cs-CZ" b="1" dirty="0">
              <a:solidFill>
                <a:srgbClr val="FF000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Hauptgedanke</a:t>
            </a:r>
            <a:r>
              <a:rPr lang="cs-CZ" altLang="cs-CZ" b="1" dirty="0"/>
              <a:t>, </a:t>
            </a:r>
            <a:r>
              <a:rPr lang="cs-CZ" altLang="cs-CZ" b="1" dirty="0" err="1"/>
              <a:t>Grundidee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Thema-Rhema-Konzept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der 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 (Vilém Mathesius)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Progression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(60er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, František Daneš) 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24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E08D7-27E7-4072-8BC9-0C2E2FCA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FE37B-786E-44CE-8165-DC834F273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Grammatisch</a:t>
            </a:r>
            <a:r>
              <a:rPr lang="de-DE" altLang="cs-CZ" sz="1800" b="1" dirty="0">
                <a:solidFill>
                  <a:srgbClr val="FF0000"/>
                </a:solidFill>
              </a:rPr>
              <a:t>e Verknüpfungsmittel</a:t>
            </a:r>
            <a:r>
              <a:rPr lang="cs-CZ" altLang="cs-CZ" sz="1800" b="1" dirty="0"/>
              <a:t>: </a:t>
            </a:r>
            <a:endParaRPr lang="cs-CZ" altLang="cs-CZ" sz="1800" dirty="0"/>
          </a:p>
          <a:p>
            <a:r>
              <a:rPr lang="cs-CZ" altLang="cs-CZ" sz="1800" b="1" dirty="0"/>
              <a:t>1. </a:t>
            </a:r>
            <a:r>
              <a:rPr lang="cs-CZ" altLang="cs-CZ" sz="1800" b="1" dirty="0" err="1"/>
              <a:t>Pronominalisierung</a:t>
            </a:r>
            <a:r>
              <a:rPr lang="cs-CZ" altLang="cs-CZ" sz="1800" b="1" dirty="0"/>
              <a:t> - </a:t>
            </a:r>
            <a:r>
              <a:rPr lang="cs-CZ" altLang="cs-CZ" sz="1800" b="1" dirty="0" err="1"/>
              <a:t>Personalpronomina</a:t>
            </a:r>
            <a:r>
              <a:rPr lang="cs-CZ" altLang="cs-CZ" sz="1800" b="1" dirty="0"/>
              <a:t>, Demonstrativ-, </a:t>
            </a:r>
            <a:r>
              <a:rPr lang="cs-CZ" altLang="cs-CZ" sz="1800" b="1" dirty="0" err="1"/>
              <a:t>Possessiv</a:t>
            </a:r>
            <a:r>
              <a:rPr lang="cs-CZ" altLang="cs-CZ" sz="1800" b="1" dirty="0"/>
              <a:t>-, ...</a:t>
            </a:r>
            <a:endParaRPr lang="de-DE" altLang="cs-CZ" sz="1800" b="1" dirty="0"/>
          </a:p>
          <a:p>
            <a:r>
              <a:rPr lang="de-DE" altLang="cs-CZ" b="1" i="1" dirty="0"/>
              <a:t>Peter – er, ihn, seine</a:t>
            </a:r>
            <a:endParaRPr lang="cs-CZ" altLang="cs-CZ" sz="1800" i="1" dirty="0"/>
          </a:p>
          <a:p>
            <a:r>
              <a:rPr lang="cs-CZ" altLang="cs-CZ" sz="1800" b="1" dirty="0"/>
              <a:t>2. </a:t>
            </a:r>
            <a:r>
              <a:rPr lang="cs-CZ" altLang="cs-CZ" sz="1800" b="1" dirty="0" err="1"/>
              <a:t>Proadverbialisierung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Adverbien</a:t>
            </a:r>
            <a:r>
              <a:rPr lang="cs-CZ" altLang="cs-CZ" sz="1800" b="1" dirty="0"/>
              <a:t>: lokal, </a:t>
            </a:r>
            <a:r>
              <a:rPr lang="cs-CZ" altLang="cs-CZ" sz="1800" b="1" dirty="0" err="1"/>
              <a:t>temporal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modal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r>
              <a:rPr lang="de-DE" altLang="cs-CZ" b="1" i="1" dirty="0"/>
              <a:t>Berlin – dort, damals</a:t>
            </a:r>
            <a:r>
              <a:rPr lang="de-DE" altLang="cs-CZ" b="1" dirty="0"/>
              <a:t> </a:t>
            </a:r>
            <a:endParaRPr lang="cs-CZ" altLang="cs-CZ" sz="1800" dirty="0"/>
          </a:p>
          <a:p>
            <a:r>
              <a:rPr lang="cs-CZ" altLang="cs-CZ" sz="1800" b="1" dirty="0"/>
              <a:t>3. </a:t>
            </a:r>
            <a:r>
              <a:rPr lang="cs-CZ" altLang="cs-CZ" sz="1800" b="1" dirty="0" err="1"/>
              <a:t>Konjunktionen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kausal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konzessiv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konsekutiv</a:t>
            </a:r>
            <a:r>
              <a:rPr lang="cs-CZ" altLang="cs-CZ" sz="1800" b="1" dirty="0"/>
              <a:t>...</a:t>
            </a:r>
            <a:r>
              <a:rPr lang="de-DE" altLang="cs-CZ" sz="1800" b="1" dirty="0"/>
              <a:t> </a:t>
            </a:r>
            <a:r>
              <a:rPr lang="de-DE" altLang="cs-CZ" b="1" i="1" dirty="0"/>
              <a:t>w</a:t>
            </a:r>
            <a:r>
              <a:rPr lang="de-DE" altLang="cs-CZ" sz="1800" b="1" i="1" dirty="0"/>
              <a:t>eil, obwohl, so dass</a:t>
            </a:r>
            <a:endParaRPr lang="cs-CZ" altLang="cs-CZ" sz="1800" dirty="0"/>
          </a:p>
          <a:p>
            <a:r>
              <a:rPr lang="cs-CZ" altLang="cs-CZ" sz="1800" b="1" dirty="0"/>
              <a:t>4. </a:t>
            </a:r>
            <a:r>
              <a:rPr lang="cs-CZ" altLang="cs-CZ" sz="1800" b="1" dirty="0" err="1"/>
              <a:t>Pronominaladverbien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darin</a:t>
            </a:r>
            <a:r>
              <a:rPr lang="cs-CZ" altLang="cs-CZ" sz="1800" b="1" i="1" dirty="0"/>
              <a:t>, </a:t>
            </a:r>
            <a:r>
              <a:rPr lang="cs-CZ" altLang="cs-CZ" sz="1800" b="1" i="1" dirty="0" err="1"/>
              <a:t>wozu</a:t>
            </a:r>
            <a:endParaRPr lang="cs-CZ" altLang="cs-CZ" sz="1800" dirty="0"/>
          </a:p>
          <a:p>
            <a:r>
              <a:rPr lang="cs-CZ" altLang="cs-CZ" sz="1800" b="1" dirty="0"/>
              <a:t>5. </a:t>
            </a:r>
            <a:r>
              <a:rPr lang="cs-CZ" altLang="cs-CZ" sz="1800" b="1" dirty="0" err="1"/>
              <a:t>Tempora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Wechsel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Perf</a:t>
            </a:r>
            <a:r>
              <a:rPr lang="cs-CZ" altLang="cs-CZ" sz="1800" b="1" i="1" dirty="0"/>
              <a:t>.-P</a:t>
            </a:r>
            <a:r>
              <a:rPr lang="de-DE" altLang="cs-CZ" sz="1800" b="1" i="1" dirty="0" err="1"/>
              <a:t>rä</a:t>
            </a:r>
            <a:r>
              <a:rPr lang="cs-CZ" altLang="cs-CZ" sz="1800" b="1" i="1" dirty="0"/>
              <a:t>s., </a:t>
            </a:r>
            <a:r>
              <a:rPr lang="cs-CZ" altLang="cs-CZ" sz="1800" b="1" i="1" dirty="0" err="1"/>
              <a:t>Prät</a:t>
            </a:r>
            <a:r>
              <a:rPr lang="cs-CZ" altLang="cs-CZ" sz="1800" b="1" i="1" dirty="0"/>
              <a:t>...</a:t>
            </a:r>
            <a:endParaRPr lang="cs-CZ" altLang="cs-CZ" sz="1800" i="1" dirty="0"/>
          </a:p>
          <a:p>
            <a:r>
              <a:rPr lang="cs-CZ" altLang="cs-CZ" sz="1800" b="1" dirty="0"/>
              <a:t>6. </a:t>
            </a:r>
            <a:r>
              <a:rPr lang="cs-CZ" altLang="cs-CZ" sz="1800" b="1" dirty="0" err="1"/>
              <a:t>Artikelwechsel</a:t>
            </a:r>
            <a:r>
              <a:rPr lang="cs-CZ" altLang="cs-CZ" sz="1800" b="1" dirty="0"/>
              <a:t>: </a:t>
            </a:r>
            <a:r>
              <a:rPr lang="cs-CZ" altLang="cs-CZ" sz="1800" b="1" i="1" dirty="0"/>
              <a:t>Es </a:t>
            </a:r>
            <a:r>
              <a:rPr lang="cs-CZ" altLang="cs-CZ" sz="1800" b="1" i="1" dirty="0" err="1"/>
              <a:t>war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einmal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ein</a:t>
            </a:r>
            <a:r>
              <a:rPr lang="cs-CZ" altLang="cs-CZ" sz="1800" b="1" i="1" dirty="0"/>
              <a:t> König. </a:t>
            </a: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</a:rPr>
              <a:t>Der </a:t>
            </a:r>
            <a:r>
              <a:rPr lang="cs-CZ" altLang="cs-CZ" sz="1800" b="1" i="1" dirty="0"/>
              <a:t>König...</a:t>
            </a:r>
            <a:endParaRPr lang="cs-CZ" altLang="cs-CZ" sz="1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169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66DE0-5ED3-4D52-A8A8-7BE275FD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77971-E73A-4D83-A5EC-E5D407418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1800" b="1" dirty="0"/>
              <a:t>:</a:t>
            </a:r>
            <a:r>
              <a:rPr lang="de-DE" altLang="cs-CZ" sz="1800" b="1" dirty="0"/>
              <a:t> </a:t>
            </a:r>
            <a:r>
              <a:rPr lang="de-DE" altLang="cs-CZ" sz="1800" b="1" dirty="0">
                <a:solidFill>
                  <a:srgbClr val="00B0F0"/>
                </a:solidFill>
              </a:rPr>
              <a:t>explizit: 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F0"/>
                </a:solidFill>
              </a:rPr>
              <a:t>Referenzidentität (Bezeichnungsgleichheit)</a:t>
            </a:r>
          </a:p>
          <a:p>
            <a:pPr marL="0" indent="0">
              <a:buFontTx/>
              <a:buNone/>
              <a:defRPr/>
            </a:pPr>
            <a:endParaRPr lang="cs-CZ" altLang="cs-CZ" sz="1800" u="sng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einfache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Wiederholung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ein</a:t>
            </a:r>
            <a:r>
              <a:rPr lang="cs-CZ" altLang="cs-CZ" sz="1800" b="1" i="1" dirty="0"/>
              <a:t> Mann - der Mann</a:t>
            </a:r>
            <a:endParaRPr lang="cs-CZ" altLang="cs-CZ" sz="1800" i="1" dirty="0"/>
          </a:p>
          <a:p>
            <a:pPr>
              <a:defRPr/>
            </a:pPr>
            <a:r>
              <a:rPr lang="de-DE" altLang="cs-CZ" sz="1800" b="1" dirty="0"/>
              <a:t>2. </a:t>
            </a:r>
            <a:r>
              <a:rPr lang="de-DE" altLang="cs-CZ" sz="1800" b="1" dirty="0">
                <a:solidFill>
                  <a:srgbClr val="00B0F0"/>
                </a:solidFill>
              </a:rPr>
              <a:t>Kohyponymie</a:t>
            </a:r>
            <a:r>
              <a:rPr lang="de-DE" altLang="cs-CZ" sz="1800" b="1" dirty="0"/>
              <a:t>: Hyperonym-Hyponym-Beziehungen: </a:t>
            </a:r>
            <a:r>
              <a:rPr lang="de-DE" altLang="cs-CZ" sz="1800" b="1" i="1" dirty="0"/>
              <a:t>ein Reh – das Tier</a:t>
            </a:r>
          </a:p>
          <a:p>
            <a:pPr>
              <a:defRPr/>
            </a:pPr>
            <a:r>
              <a:rPr lang="de-DE" altLang="cs-CZ" sz="1800" b="1" dirty="0"/>
              <a:t>3. </a:t>
            </a:r>
            <a:r>
              <a:rPr lang="de-DE" altLang="cs-CZ" sz="1800" b="1" dirty="0">
                <a:solidFill>
                  <a:srgbClr val="00B0F0"/>
                </a:solidFill>
              </a:rPr>
              <a:t>Synonymie </a:t>
            </a:r>
            <a:r>
              <a:rPr lang="de-DE" altLang="cs-CZ" sz="1800" b="1" dirty="0"/>
              <a:t>– </a:t>
            </a:r>
            <a:r>
              <a:rPr lang="de-DE" altLang="cs-CZ" sz="1800" b="1" i="1" dirty="0"/>
              <a:t>ein Mann – der Kerl</a:t>
            </a:r>
          </a:p>
          <a:p>
            <a:pPr>
              <a:buFontTx/>
              <a:buNone/>
              <a:defRPr/>
            </a:pPr>
            <a:r>
              <a:rPr lang="de-DE" altLang="cs-CZ" sz="1800" b="1" i="1" dirty="0"/>
              <a:t>        </a:t>
            </a:r>
            <a:r>
              <a:rPr lang="de-DE" altLang="cs-CZ" sz="1800" b="1" dirty="0"/>
              <a:t>stilistische Synonymie</a:t>
            </a:r>
          </a:p>
          <a:p>
            <a:pPr>
              <a:defRPr/>
            </a:pPr>
            <a:r>
              <a:rPr lang="de-DE" altLang="cs-CZ" sz="1800" b="1" dirty="0"/>
              <a:t>4. </a:t>
            </a:r>
            <a:r>
              <a:rPr lang="de-DE" altLang="cs-CZ" sz="1800" b="1" dirty="0">
                <a:solidFill>
                  <a:srgbClr val="00B0F0"/>
                </a:solidFill>
              </a:rPr>
              <a:t>kontextuelle Synonymie</a:t>
            </a:r>
            <a:endParaRPr lang="de-DE" altLang="cs-CZ" sz="1800" b="1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21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99484-2C4D-44FA-8BC7-6B714851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11053-3765-4105-94A1-C1E29FBE8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b="1" dirty="0">
                <a:solidFill>
                  <a:srgbClr val="0070C0"/>
                </a:solidFill>
              </a:rPr>
              <a:t>Implizit: keine Referenzidentität</a:t>
            </a: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chemeClr val="tx1"/>
                </a:solidFill>
              </a:rPr>
              <a:t>1. </a:t>
            </a:r>
            <a:r>
              <a:rPr lang="de-DE" sz="1800" b="1" dirty="0">
                <a:solidFill>
                  <a:srgbClr val="FF0000"/>
                </a:solidFill>
              </a:rPr>
              <a:t>logisch-begrifflich</a:t>
            </a:r>
            <a:r>
              <a:rPr lang="de-DE" sz="1800" b="1" dirty="0"/>
              <a:t>: </a:t>
            </a:r>
            <a:r>
              <a:rPr lang="de-DE" sz="1800" b="1" i="1" dirty="0"/>
              <a:t>ein Problem – </a:t>
            </a:r>
            <a:r>
              <a:rPr lang="de-DE" b="1" i="1" dirty="0"/>
              <a:t>eine </a:t>
            </a:r>
            <a:r>
              <a:rPr lang="de-DE" sz="1800" b="1" i="1" dirty="0"/>
              <a:t>Lösung, ein mühsamer Aufstieg – der Abstieg war leicht </a:t>
            </a:r>
            <a:r>
              <a:rPr lang="de-DE" sz="1800" b="1" dirty="0"/>
              <a:t>(Antonyme)</a:t>
            </a: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chemeClr val="tx1"/>
                </a:solidFill>
              </a:rPr>
              <a:t>2. </a:t>
            </a:r>
            <a:r>
              <a:rPr lang="de-DE" sz="1800" b="1" dirty="0">
                <a:solidFill>
                  <a:srgbClr val="FF0000"/>
                </a:solidFill>
              </a:rPr>
              <a:t>ontologisch (naturgesetzlich)</a:t>
            </a:r>
            <a:r>
              <a:rPr lang="de-DE" sz="1800" b="1" dirty="0"/>
              <a:t>: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i="1" dirty="0"/>
              <a:t>ein Blitz – der Donner, ein Elefant – der Rüssel </a:t>
            </a:r>
            <a:r>
              <a:rPr lang="de-DE" sz="1800" b="1" dirty="0"/>
              <a:t>(pars-pro-toto)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3.  </a:t>
            </a:r>
            <a:r>
              <a:rPr lang="de-DE" sz="1800" b="1" dirty="0">
                <a:solidFill>
                  <a:srgbClr val="FF0000"/>
                </a:solidFill>
              </a:rPr>
              <a:t>kulturell</a:t>
            </a:r>
            <a:r>
              <a:rPr lang="de-DE" sz="1800" b="1" dirty="0"/>
              <a:t>: </a:t>
            </a:r>
            <a:r>
              <a:rPr lang="de-DE" sz="1800" b="1" i="1" dirty="0"/>
              <a:t>eine Stadt – der Bahnhof, die Straße…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C7C5-585F-4C7C-96B3-61B2F859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Thema und thematische Progression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91BCA-7F0A-43FE-881F-CB0889D4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u="sng" dirty="0"/>
              <a:t>Text </a:t>
            </a:r>
            <a:r>
              <a:rPr lang="cs-CZ" altLang="cs-CZ" sz="1800" b="1" u="sng" dirty="0" err="1"/>
              <a:t>B.Brecht</a:t>
            </a:r>
            <a:r>
              <a:rPr lang="cs-CZ" altLang="cs-CZ" sz="1800" b="1" u="sng" dirty="0"/>
              <a:t>: </a:t>
            </a:r>
            <a:r>
              <a:rPr lang="cs-CZ" altLang="cs-CZ" sz="1800" b="1" u="sng" dirty="0" err="1"/>
              <a:t>Herr</a:t>
            </a:r>
            <a:r>
              <a:rPr lang="cs-CZ" altLang="cs-CZ" sz="1800" b="1" u="sng" dirty="0"/>
              <a:t> K.:</a:t>
            </a:r>
          </a:p>
          <a:p>
            <a:r>
              <a:rPr lang="de-DE" altLang="cs-CZ" sz="1800" b="1" dirty="0"/>
              <a:t>1 – 2 – einfache lineare: </a:t>
            </a:r>
            <a:r>
              <a:rPr lang="de-DE" altLang="cs-CZ" sz="1800" b="1" i="1" dirty="0"/>
              <a:t>den Elefanten – Der Elefant</a:t>
            </a:r>
          </a:p>
          <a:p>
            <a:r>
              <a:rPr lang="de-DE" altLang="cs-CZ" sz="1800" b="1" dirty="0"/>
              <a:t>2 – 3 – gespaltenes Rhema: </a:t>
            </a:r>
            <a:r>
              <a:rPr lang="de-DE" altLang="cs-CZ" sz="1800" b="1" i="1" u="sng" dirty="0"/>
              <a:t>List</a:t>
            </a:r>
            <a:r>
              <a:rPr lang="de-DE" altLang="cs-CZ" sz="1800" b="1" i="1" dirty="0"/>
              <a:t> – nicht die kümmerliche </a:t>
            </a:r>
            <a:r>
              <a:rPr lang="de-DE" altLang="cs-CZ" sz="1800" b="1" i="1" u="sng" dirty="0"/>
              <a:t>List </a:t>
            </a:r>
            <a:r>
              <a:rPr lang="de-DE" altLang="cs-CZ" sz="1800" b="1" i="1" dirty="0"/>
              <a:t>– sondern die </a:t>
            </a:r>
            <a:r>
              <a:rPr lang="de-DE" altLang="cs-CZ" sz="1800" b="1" i="1" u="sng" dirty="0"/>
              <a:t>List</a:t>
            </a:r>
          </a:p>
          <a:p>
            <a:r>
              <a:rPr lang="de-DE" altLang="cs-CZ" sz="1800" b="1" dirty="0"/>
              <a:t>4 – thematischer Sprung – 1 auf 4: </a:t>
            </a:r>
            <a:r>
              <a:rPr lang="de-DE" altLang="cs-CZ" sz="1800" b="1" i="1" dirty="0"/>
              <a:t>Tier</a:t>
            </a:r>
          </a:p>
          <a:p>
            <a:r>
              <a:rPr lang="de-DE" altLang="cs-CZ" sz="1800" b="1" dirty="0"/>
              <a:t>5, 6, 7 – durchlaufendes Thema: </a:t>
            </a:r>
            <a:r>
              <a:rPr lang="de-DE" altLang="cs-CZ" sz="1800" b="1" i="1" u="sng" dirty="0"/>
              <a:t>es</a:t>
            </a:r>
          </a:p>
          <a:p>
            <a:r>
              <a:rPr lang="de-DE" altLang="cs-CZ" sz="1800" b="1" dirty="0"/>
              <a:t>8, 9 – abgeleitetes Thema: </a:t>
            </a:r>
            <a:r>
              <a:rPr lang="de-DE" altLang="cs-CZ" sz="1800" b="1" i="1" u="sng" dirty="0"/>
              <a:t>Rüssel </a:t>
            </a:r>
            <a:r>
              <a:rPr lang="de-DE" altLang="cs-CZ" sz="1800" b="1" i="1" dirty="0"/>
              <a:t>– </a:t>
            </a:r>
            <a:r>
              <a:rPr lang="de-DE" altLang="cs-CZ" sz="1800" b="1" i="1" u="sng" dirty="0"/>
              <a:t>Ohren</a:t>
            </a:r>
          </a:p>
          <a:p>
            <a:r>
              <a:rPr lang="de-DE" altLang="cs-CZ" sz="1800" b="1" dirty="0"/>
              <a:t>10, 11, 12, 13, (14, 15) – durchlaufendes Thema: </a:t>
            </a:r>
            <a:r>
              <a:rPr lang="de-DE" altLang="cs-CZ" sz="1800" b="1" i="1" u="sng" dirty="0"/>
              <a:t>er</a:t>
            </a:r>
            <a:endParaRPr lang="de-DE" altLang="cs-CZ" sz="1800" b="1" u="sng" dirty="0"/>
          </a:p>
          <a:p>
            <a:r>
              <a:rPr lang="de-DE" altLang="cs-CZ" sz="1800" b="1" dirty="0"/>
              <a:t>(abgeleitetes Thema)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57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239C1-49BF-4529-81B9-5C4438CF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Grundformen</a:t>
            </a:r>
            <a:r>
              <a:rPr lang="cs-CZ" altLang="cs-CZ" b="1" dirty="0"/>
              <a:t> </a:t>
            </a:r>
            <a:r>
              <a:rPr lang="cs-CZ" altLang="cs-CZ" b="1" dirty="0" err="1"/>
              <a:t>thematischer</a:t>
            </a:r>
            <a:r>
              <a:rPr lang="cs-CZ" altLang="cs-CZ" b="1" dirty="0"/>
              <a:t> </a:t>
            </a:r>
            <a:r>
              <a:rPr lang="cs-CZ" altLang="cs-CZ" b="1" dirty="0" err="1"/>
              <a:t>Entfaltung</a:t>
            </a:r>
            <a:r>
              <a:rPr lang="de-DE" altLang="cs-CZ" b="1" dirty="0"/>
              <a:t> (Stilverfahren)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70BB2-3051-4B17-90BF-C7C15EFE2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1. deskriptive: </a:t>
            </a:r>
          </a:p>
          <a:p>
            <a:pPr>
              <a:buFontTx/>
              <a:buNone/>
            </a:pPr>
            <a:r>
              <a:rPr lang="de-DE" altLang="cs-CZ" b="1" dirty="0">
                <a:solidFill>
                  <a:srgbClr val="0070C0"/>
                </a:solidFill>
              </a:rPr>
              <a:t>Berichten: </a:t>
            </a:r>
            <a:r>
              <a:rPr lang="de-DE" altLang="cs-CZ" b="1" dirty="0"/>
              <a:t>Textsorten: Nachricht, Bericht</a:t>
            </a:r>
          </a:p>
          <a:p>
            <a:pPr>
              <a:buFontTx/>
              <a:buNone/>
            </a:pPr>
            <a:r>
              <a:rPr lang="de-DE" altLang="cs-CZ" b="1" dirty="0">
                <a:solidFill>
                  <a:srgbClr val="0070C0"/>
                </a:solidFill>
              </a:rPr>
              <a:t>Beschreiben</a:t>
            </a:r>
            <a:r>
              <a:rPr lang="de-DE" altLang="cs-CZ" b="1" dirty="0"/>
              <a:t>: TS Gebrauchsanweisung, Kochrezept…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2. narrative: </a:t>
            </a:r>
            <a:r>
              <a:rPr lang="de-DE" altLang="cs-CZ" b="1" dirty="0">
                <a:solidFill>
                  <a:srgbClr val="0070C0"/>
                </a:solidFill>
              </a:rPr>
              <a:t>Erzählen</a:t>
            </a:r>
            <a:r>
              <a:rPr lang="de-DE" altLang="cs-CZ" b="1" dirty="0"/>
              <a:t>: TS Erzählung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3. explikative: </a:t>
            </a:r>
            <a:r>
              <a:rPr lang="de-DE" altLang="cs-CZ" b="1" dirty="0">
                <a:solidFill>
                  <a:srgbClr val="0070C0"/>
                </a:solidFill>
              </a:rPr>
              <a:t>Erklären, Erörtern</a:t>
            </a:r>
            <a:r>
              <a:rPr lang="de-DE" altLang="cs-CZ" b="1" dirty="0"/>
              <a:t>: wissenschaftliche TS    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4. argumentative:  </a:t>
            </a:r>
            <a:r>
              <a:rPr lang="de-DE" altLang="cs-CZ" b="1" dirty="0"/>
              <a:t>TS Zeitungskommentar,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                Rezension/Kritik                     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45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96A0-EA9C-4B0A-AAFB-544C45A5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F5F4A7-5709-43B8-89CC-E6AE4C76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Einleitung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will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Textlinguistik</a:t>
            </a:r>
            <a:r>
              <a:rPr lang="cs-CZ" altLang="cs-CZ" sz="1800" b="1" dirty="0"/>
              <a:t>?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2. </a:t>
            </a:r>
            <a:r>
              <a:rPr lang="cs-CZ" altLang="cs-CZ" sz="1800" b="1" dirty="0" err="1"/>
              <a:t>Textbegriff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Kriterien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Textualität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3. </a:t>
            </a:r>
            <a:r>
              <a:rPr lang="cs-CZ" altLang="cs-CZ" sz="1800" b="1" dirty="0" err="1"/>
              <a:t>Textauffassungen</a:t>
            </a:r>
            <a:endParaRPr lang="de-DE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4.  Textsorten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</a:t>
            </a:r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5. 1. </a:t>
            </a:r>
            <a:r>
              <a:rPr lang="cs-CZ" altLang="cs-CZ" sz="1800" b="1" dirty="0" err="1"/>
              <a:t>grammatische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lexikalisch-semantische</a:t>
            </a:r>
            <a:r>
              <a:rPr lang="cs-CZ" altLang="cs-CZ" sz="1800" b="1" dirty="0"/>
              <a:t> Ebene der </a:t>
            </a:r>
            <a:r>
              <a:rPr lang="cs-CZ" altLang="cs-CZ" sz="1800" b="1" dirty="0" err="1"/>
              <a:t>Textstruktur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5. 2.</a:t>
            </a:r>
            <a:r>
              <a:rPr lang="cs-CZ" altLang="cs-CZ" sz="1800" b="1" dirty="0"/>
              <a:t>	</a:t>
            </a:r>
            <a:r>
              <a:rPr lang="cs-CZ" altLang="cs-CZ" sz="1800" b="1" dirty="0" err="1"/>
              <a:t>thematische</a:t>
            </a:r>
            <a:r>
              <a:rPr lang="cs-CZ" altLang="cs-CZ" sz="1800" b="1" dirty="0"/>
              <a:t> Ebene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Grundformen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thematischer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Entfaltung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6.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Textfunktion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7. </a:t>
            </a:r>
            <a:r>
              <a:rPr lang="cs-CZ" altLang="cs-CZ" sz="1800" b="1" dirty="0" err="1"/>
              <a:t>integrative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Textanalyse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8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B4FE5-2DFA-4396-872F-D78274F0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Funktion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D2528-9A22-4543-95DF-2220F3CE4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Textfunktion</a:t>
            </a:r>
            <a:r>
              <a:rPr lang="de-DE" altLang="cs-CZ" sz="1800" b="1" dirty="0"/>
              <a:t>: der Sinn, den ein Text im </a:t>
            </a:r>
            <a:r>
              <a:rPr lang="de-DE" altLang="cs-CZ" sz="1800" b="1" dirty="0" err="1"/>
              <a:t>Koprozess</a:t>
            </a:r>
            <a:r>
              <a:rPr lang="de-DE" altLang="cs-CZ" sz="1800" b="1" dirty="0"/>
              <a:t> erhält, der Zweck, den ein Text im Rahmen einer Ko-situation erfüllt</a:t>
            </a:r>
          </a:p>
          <a:p>
            <a:r>
              <a:rPr lang="de-DE" altLang="cs-CZ" sz="1800" b="1" dirty="0"/>
              <a:t>Kommunikationsabsicht des Textproduzenten: </a:t>
            </a:r>
            <a:endParaRPr lang="cs-CZ" altLang="cs-CZ" sz="1800" b="1" dirty="0"/>
          </a:p>
          <a:p>
            <a:r>
              <a:rPr lang="de-DE" altLang="cs-CZ" sz="1800" b="1" dirty="0"/>
              <a:t>Absicht, die der Rezipient erkennen </a:t>
            </a:r>
            <a:r>
              <a:rPr lang="de-DE" altLang="cs-CZ" sz="1800" b="1" u="sng" dirty="0"/>
              <a:t>soll, </a:t>
            </a:r>
            <a:r>
              <a:rPr lang="de-DE" altLang="cs-CZ" sz="1800" b="1" dirty="0"/>
              <a:t>sozusagen Anweisung des Emittenten an den Rezipienten, wie dieser den Text insgesamt auffassen soll: </a:t>
            </a:r>
            <a:endParaRPr lang="cs-CZ" altLang="cs-CZ" sz="1800" b="1" dirty="0"/>
          </a:p>
          <a:p>
            <a:r>
              <a:rPr lang="de-DE" altLang="cs-CZ" sz="1800" b="1" dirty="0"/>
              <a:t>informativ, </a:t>
            </a:r>
            <a:r>
              <a:rPr lang="de-DE" altLang="cs-CZ" sz="1800" b="1" dirty="0" err="1"/>
              <a:t>appellativ</a:t>
            </a:r>
            <a:r>
              <a:rPr lang="de-DE" altLang="cs-CZ" sz="1800" b="1" dirty="0"/>
              <a:t>, </a:t>
            </a:r>
            <a:r>
              <a:rPr lang="de-DE" altLang="cs-CZ" sz="1800" b="1" dirty="0" err="1"/>
              <a:t>obligativ</a:t>
            </a:r>
            <a:r>
              <a:rPr lang="de-DE" altLang="cs-CZ" sz="1800" b="1" dirty="0"/>
              <a:t> usw.</a:t>
            </a:r>
            <a:r>
              <a:rPr lang="cs-CZ" altLang="cs-CZ" sz="1800" b="1" dirty="0"/>
              <a:t> (Klaus </a:t>
            </a:r>
            <a:r>
              <a:rPr lang="cs-CZ" altLang="cs-CZ" sz="1800" b="1" dirty="0" err="1"/>
              <a:t>Brinker</a:t>
            </a:r>
            <a:r>
              <a:rPr lang="cs-CZ" altLang="cs-CZ" sz="1800" b="1" dirty="0"/>
              <a:t>)</a:t>
            </a:r>
          </a:p>
          <a:p>
            <a:r>
              <a:rPr lang="cs-CZ" altLang="cs-CZ" b="1" dirty="0" err="1"/>
              <a:t>Ausgangspunkt</a:t>
            </a:r>
            <a:r>
              <a:rPr lang="cs-CZ" altLang="cs-CZ" b="1" dirty="0"/>
              <a:t> f</a:t>
            </a:r>
            <a:r>
              <a:rPr lang="de-DE" altLang="cs-CZ" b="1" dirty="0" err="1"/>
              <a:t>ür</a:t>
            </a:r>
            <a:r>
              <a:rPr lang="de-DE" altLang="cs-CZ" b="1" dirty="0"/>
              <a:t> die Bestimmung der </a:t>
            </a:r>
            <a:r>
              <a:rPr lang="de-DE" altLang="cs-CZ" b="1" dirty="0">
                <a:solidFill>
                  <a:srgbClr val="FF0000"/>
                </a:solidFill>
              </a:rPr>
              <a:t>Textsorte</a:t>
            </a:r>
            <a:r>
              <a:rPr lang="de-DE" altLang="cs-CZ" b="1" dirty="0"/>
              <a:t>:</a:t>
            </a:r>
          </a:p>
          <a:p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historisch-gesellschaftlichen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endParaRPr lang="de-DE" altLang="cs-CZ" b="1" dirty="0"/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1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B1BD7-7892-475E-A158-AC274407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Textfunktionen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E3DC3-532E-44FB-BCF7-96F3E1BA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cs-CZ" sz="1800" b="1" dirty="0">
                <a:solidFill>
                  <a:srgbClr val="FF0000"/>
                </a:solidFill>
              </a:rPr>
              <a:t>Informationsfunktion: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1800" b="1" dirty="0">
                <a:solidFill>
                  <a:srgbClr val="FF0000"/>
                </a:solidFill>
              </a:rPr>
              <a:t>: </a:t>
            </a:r>
            <a:r>
              <a:rPr lang="de-DE" altLang="cs-CZ" sz="1800" b="1" i="1" dirty="0">
                <a:solidFill>
                  <a:srgbClr val="FF0000"/>
                </a:solidFill>
              </a:rPr>
              <a:t>Nachricht, Bericht, Sachbuch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7030A0"/>
                </a:solidFill>
              </a:rPr>
              <a:t>Appellfunktion: </a:t>
            </a:r>
            <a:r>
              <a:rPr lang="cs-CZ" altLang="cs-CZ" sz="1800" b="1" dirty="0" err="1">
                <a:solidFill>
                  <a:srgbClr val="7030A0"/>
                </a:solidFill>
              </a:rPr>
              <a:t>Textsorten</a:t>
            </a:r>
            <a:r>
              <a:rPr lang="cs-CZ" altLang="cs-CZ" sz="1800" b="1" dirty="0">
                <a:solidFill>
                  <a:srgbClr val="7030A0"/>
                </a:solidFill>
              </a:rPr>
              <a:t>:</a:t>
            </a:r>
            <a:r>
              <a:rPr lang="de-DE" altLang="cs-CZ" sz="1800" b="1" i="1" dirty="0">
                <a:solidFill>
                  <a:srgbClr val="7030A0"/>
                </a:solidFill>
              </a:rPr>
              <a:t>Werbeanzeige, Kommentar, Gesetz, Antrag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FFC000"/>
                </a:solidFill>
              </a:rPr>
              <a:t>Obligationsfunktion: </a:t>
            </a:r>
            <a:r>
              <a:rPr lang="cs-CZ" altLang="cs-CZ" sz="1800" b="1" dirty="0" err="1">
                <a:solidFill>
                  <a:srgbClr val="FFC000"/>
                </a:solidFill>
              </a:rPr>
              <a:t>Textsorten</a:t>
            </a:r>
            <a:r>
              <a:rPr lang="cs-CZ" altLang="cs-CZ" sz="1800" b="1" dirty="0">
                <a:solidFill>
                  <a:srgbClr val="FFC000"/>
                </a:solidFill>
              </a:rPr>
              <a:t>:</a:t>
            </a:r>
            <a:r>
              <a:rPr lang="de-DE" altLang="cs-CZ" sz="1800" b="1" i="1" dirty="0">
                <a:solidFill>
                  <a:srgbClr val="FFC000"/>
                </a:solidFill>
              </a:rPr>
              <a:t>Vertrag, Garantieschein, Gelöbnis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50"/>
                </a:solidFill>
              </a:rPr>
              <a:t>Kontaktfunktion: </a:t>
            </a:r>
            <a:r>
              <a:rPr lang="cs-CZ" altLang="cs-CZ" sz="1800" b="1" dirty="0" err="1">
                <a:solidFill>
                  <a:srgbClr val="00B050"/>
                </a:solidFill>
              </a:rPr>
              <a:t>Textsorten</a:t>
            </a:r>
            <a:r>
              <a:rPr lang="cs-CZ" altLang="cs-CZ" sz="1800" b="1" dirty="0">
                <a:solidFill>
                  <a:srgbClr val="00B050"/>
                </a:solidFill>
              </a:rPr>
              <a:t>: </a:t>
            </a:r>
            <a:r>
              <a:rPr lang="de-DE" altLang="cs-CZ" sz="1800" b="1" i="1" dirty="0">
                <a:solidFill>
                  <a:srgbClr val="00B050"/>
                </a:solidFill>
              </a:rPr>
              <a:t>Danksagung, Kondolenzschreiben, Ansichtskarte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F0"/>
                </a:solidFill>
              </a:rPr>
              <a:t>Deklarationsfunktion: </a:t>
            </a:r>
            <a:r>
              <a:rPr lang="cs-CZ" altLang="cs-CZ" sz="1800" b="1" dirty="0" err="1">
                <a:solidFill>
                  <a:srgbClr val="00B0F0"/>
                </a:solidFill>
              </a:rPr>
              <a:t>Textsorten</a:t>
            </a:r>
            <a:r>
              <a:rPr lang="cs-CZ" altLang="cs-CZ" sz="1800" b="1" dirty="0">
                <a:solidFill>
                  <a:srgbClr val="00B0F0"/>
                </a:solidFill>
              </a:rPr>
              <a:t>: </a:t>
            </a:r>
            <a:r>
              <a:rPr lang="de-DE" altLang="cs-CZ" sz="1800" b="1" i="1" dirty="0">
                <a:solidFill>
                  <a:srgbClr val="00B0F0"/>
                </a:solidFill>
              </a:rPr>
              <a:t>Testament, Ernennungsurkunde</a:t>
            </a:r>
            <a:r>
              <a:rPr lang="cs-CZ" altLang="cs-CZ" sz="1800" b="1" i="1" dirty="0">
                <a:solidFill>
                  <a:srgbClr val="00B0F0"/>
                </a:solidFill>
              </a:rPr>
              <a:t> </a:t>
            </a:r>
            <a:endParaRPr lang="de-DE" altLang="cs-CZ" sz="1800" b="1" i="1" dirty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de-DE" altLang="cs-CZ" sz="1800" b="1" dirty="0"/>
              <a:t>(Brinker 2010: 126)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9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E199F-6699-48D6-AB16-F01B0DA1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AB164-3138-410F-AFC4-F80A85E9B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Strukturelle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kommunikativ-funktionale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Gesichtspunkte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voneinander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trennen</a:t>
            </a:r>
            <a:endParaRPr lang="cs-CZ" altLang="cs-CZ" sz="1800" b="1" dirty="0"/>
          </a:p>
          <a:p>
            <a:r>
              <a:rPr lang="cs-CZ" altLang="cs-CZ" sz="1800" b="1" dirty="0" err="1"/>
              <a:t>Textfunktion</a:t>
            </a:r>
            <a:r>
              <a:rPr lang="cs-CZ" altLang="cs-CZ" sz="1800" b="1" dirty="0"/>
              <a:t> u.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Zusammenh</a:t>
            </a:r>
            <a:r>
              <a:rPr lang="de-DE" altLang="cs-CZ" sz="1800" b="1" dirty="0" err="1"/>
              <a:t>änge</a:t>
            </a:r>
            <a:endParaRPr lang="cs-CZ" altLang="cs-CZ" sz="1800" b="1" dirty="0"/>
          </a:p>
          <a:p>
            <a:r>
              <a:rPr lang="de-DE" altLang="cs-CZ" b="1" dirty="0">
                <a:solidFill>
                  <a:srgbClr val="FF0000"/>
                </a:solidFill>
              </a:rPr>
              <a:t>Einzelne Schritte bei der </a:t>
            </a:r>
            <a:r>
              <a:rPr lang="cs-CZ" altLang="cs-CZ" b="1" dirty="0" err="1">
                <a:solidFill>
                  <a:srgbClr val="FF0000"/>
                </a:solidFill>
              </a:rPr>
              <a:t>komplexen</a:t>
            </a:r>
            <a:r>
              <a:rPr lang="cs-CZ" altLang="cs-CZ" b="1" dirty="0">
                <a:solidFill>
                  <a:srgbClr val="FF0000"/>
                </a:solidFill>
              </a:rPr>
              <a:t> (</a:t>
            </a:r>
            <a:r>
              <a:rPr lang="cs-CZ" altLang="cs-CZ" b="1" dirty="0" err="1">
                <a:solidFill>
                  <a:srgbClr val="FF0000"/>
                </a:solidFill>
              </a:rPr>
              <a:t>integrativen</a:t>
            </a:r>
            <a:r>
              <a:rPr lang="cs-CZ" altLang="cs-CZ" b="1" dirty="0">
                <a:solidFill>
                  <a:srgbClr val="FF0000"/>
                </a:solidFill>
              </a:rPr>
              <a:t>) </a:t>
            </a:r>
            <a:r>
              <a:rPr lang="de-DE" altLang="cs-CZ" b="1" dirty="0">
                <a:solidFill>
                  <a:srgbClr val="FF0000"/>
                </a:solidFill>
              </a:rPr>
              <a:t>Textanalyse: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de-DE" sz="1800" b="1" dirty="0"/>
              <a:t>0. Voraussetzung: Text lesen und verstehen, Textsorte</a:t>
            </a:r>
          </a:p>
          <a:p>
            <a:pPr marL="0" indent="0">
              <a:buNone/>
              <a:defRPr/>
            </a:pPr>
            <a:r>
              <a:rPr lang="cs-CZ" sz="1800" b="1" dirty="0"/>
              <a:t>1. </a:t>
            </a:r>
            <a:r>
              <a:rPr lang="de-DE" sz="1800" b="1" dirty="0"/>
              <a:t>Bestimmung der Textfunktion: direkt oder indirekt signalisiert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2. Untersuchung der Textstruktur: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2.1. Thema des Textes: Ereignis, Gegenstand, These;</a:t>
            </a:r>
            <a:endParaRPr lang="cs-CZ" sz="1800" b="1" dirty="0"/>
          </a:p>
          <a:p>
            <a:pPr marL="514350" indent="-514350">
              <a:buFontTx/>
              <a:buNone/>
              <a:defRPr/>
            </a:pPr>
            <a:r>
              <a:rPr lang="cs-CZ" sz="1800" b="1" dirty="0"/>
              <a:t>     </a:t>
            </a:r>
            <a:r>
              <a:rPr lang="de-DE" sz="1800" b="1" dirty="0"/>
              <a:t>Themenentfaltung</a:t>
            </a:r>
            <a:endParaRPr lang="cs-CZ" sz="1800" b="1" dirty="0"/>
          </a:p>
          <a:p>
            <a:pPr marL="514350" indent="-514350">
              <a:buFontTx/>
              <a:buNone/>
              <a:defRPr/>
            </a:pPr>
            <a:endParaRPr lang="de-DE" sz="1800" b="1" dirty="0"/>
          </a:p>
          <a:p>
            <a:endParaRPr lang="cs-CZ" altLang="cs-CZ" sz="1800" b="1" dirty="0"/>
          </a:p>
          <a:p>
            <a:endParaRPr lang="de-DE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56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9F1C9-985F-4962-9A52-EAC39702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52EA4-34CC-43CF-A89D-25D07113E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b="1" dirty="0"/>
              <a:t>2.2. grammatisch-semantische Strukturebene: Kohäsion und Kohärenz:</a:t>
            </a:r>
          </a:p>
          <a:p>
            <a:r>
              <a:rPr lang="de-DE" altLang="cs-CZ" b="1" dirty="0"/>
              <a:t>Wiederaufnahme: explizit</a:t>
            </a:r>
          </a:p>
          <a:p>
            <a:pPr>
              <a:buFontTx/>
              <a:buNone/>
            </a:pPr>
            <a:r>
              <a:rPr lang="de-DE" altLang="cs-CZ" b="1" dirty="0"/>
              <a:t>                                  implizit</a:t>
            </a:r>
          </a:p>
          <a:p>
            <a:r>
              <a:rPr lang="de-DE" altLang="cs-CZ" b="1" dirty="0"/>
              <a:t>Zusammenfassende Charakterisierung des Textes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Textbeispiel</a:t>
            </a:r>
            <a:r>
              <a:rPr lang="cs-CZ" altLang="cs-CZ" b="1" dirty="0">
                <a:solidFill>
                  <a:srgbClr val="FF0000"/>
                </a:solidFill>
              </a:rPr>
              <a:t>: „Machen </a:t>
            </a:r>
            <a:r>
              <a:rPr lang="cs-CZ" altLang="cs-CZ" b="1" dirty="0" err="1">
                <a:solidFill>
                  <a:srgbClr val="FF0000"/>
                </a:solidFill>
              </a:rPr>
              <a:t>wir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einen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neuen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Anfang</a:t>
            </a:r>
            <a:r>
              <a:rPr lang="cs-CZ" altLang="cs-CZ" b="1" dirty="0">
                <a:solidFill>
                  <a:srgbClr val="FF0000"/>
                </a:solidFill>
              </a:rPr>
              <a:t>!“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/>
              <a:t>: </a:t>
            </a:r>
            <a:r>
              <a:rPr lang="cs-CZ" altLang="cs-CZ" b="1" dirty="0" err="1"/>
              <a:t>Kommentar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Textfunktion</a:t>
            </a:r>
            <a:r>
              <a:rPr lang="cs-CZ" altLang="cs-CZ" b="1" dirty="0"/>
              <a:t>: </a:t>
            </a:r>
            <a:r>
              <a:rPr lang="cs-CZ" altLang="cs-CZ" b="1" dirty="0" err="1"/>
              <a:t>appellativ</a:t>
            </a:r>
            <a:r>
              <a:rPr lang="cs-CZ" altLang="cs-CZ" b="1" dirty="0"/>
              <a:t> – </a:t>
            </a:r>
            <a:r>
              <a:rPr lang="cs-CZ" altLang="cs-CZ" b="1" dirty="0" err="1"/>
              <a:t>Hauptfunktion</a:t>
            </a:r>
            <a:endParaRPr lang="cs-CZ" altLang="cs-CZ" b="1" dirty="0"/>
          </a:p>
          <a:p>
            <a:r>
              <a:rPr lang="cs-CZ" altLang="cs-CZ" b="1" dirty="0"/>
              <a:t>                      </a:t>
            </a:r>
            <a:r>
              <a:rPr lang="cs-CZ" altLang="cs-CZ" b="1" dirty="0" err="1"/>
              <a:t>informativ</a:t>
            </a:r>
            <a:r>
              <a:rPr lang="cs-CZ" altLang="cs-CZ" b="1" dirty="0"/>
              <a:t> – 2. </a:t>
            </a:r>
            <a:r>
              <a:rPr lang="cs-CZ" altLang="cs-CZ" b="1" dirty="0" err="1"/>
              <a:t>Abs</a:t>
            </a:r>
            <a:r>
              <a:rPr lang="cs-CZ" altLang="cs-CZ" b="1" dirty="0"/>
              <a:t>.</a:t>
            </a:r>
          </a:p>
          <a:p>
            <a:r>
              <a:rPr lang="cs-CZ" altLang="cs-CZ" b="1" dirty="0"/>
              <a:t>direkt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: Imperativ – 1.P.Pl. – </a:t>
            </a:r>
            <a:r>
              <a:rPr lang="de-DE" altLang="cs-CZ" b="1" dirty="0"/>
              <a:t>Überschrift</a:t>
            </a:r>
            <a:r>
              <a:rPr lang="cs-CZ" altLang="cs-CZ" b="1" dirty="0"/>
              <a:t>, </a:t>
            </a:r>
            <a:r>
              <a:rPr lang="cs-CZ" altLang="cs-CZ" b="1" dirty="0" err="1"/>
              <a:t>letzter</a:t>
            </a:r>
            <a:r>
              <a:rPr lang="cs-CZ" altLang="cs-CZ" b="1" dirty="0"/>
              <a:t> </a:t>
            </a:r>
            <a:r>
              <a:rPr lang="cs-CZ" altLang="cs-CZ" b="1" dirty="0" err="1"/>
              <a:t>Absatz</a:t>
            </a:r>
            <a:r>
              <a:rPr lang="de-DE" altLang="cs-CZ" b="1" dirty="0"/>
              <a:t> (11-13):</a:t>
            </a:r>
            <a:r>
              <a:rPr lang="cs-CZ" altLang="cs-CZ" b="1" dirty="0"/>
              <a:t>  Pointe – Parallelismus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Satzbau</a:t>
            </a:r>
            <a:r>
              <a:rPr lang="cs-CZ" altLang="cs-CZ" b="1" dirty="0"/>
              <a:t>:  </a:t>
            </a:r>
            <a:r>
              <a:rPr lang="cs-CZ" altLang="cs-CZ" b="1" dirty="0" err="1"/>
              <a:t>eindringlich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</a:t>
            </a:r>
            <a:r>
              <a:rPr lang="cs-CZ" altLang="cs-CZ" b="1" dirty="0"/>
              <a:t>: </a:t>
            </a:r>
            <a:r>
              <a:rPr lang="cs-CZ" altLang="cs-CZ" b="1" dirty="0" err="1"/>
              <a:t>Hauptthema</a:t>
            </a:r>
            <a:r>
              <a:rPr lang="cs-CZ" altLang="cs-CZ" b="1" dirty="0"/>
              <a:t>: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r>
              <a:rPr lang="cs-CZ" altLang="cs-CZ" b="1" dirty="0"/>
              <a:t>             </a:t>
            </a:r>
            <a:r>
              <a:rPr lang="cs-CZ" altLang="cs-CZ" b="1" dirty="0" err="1"/>
              <a:t>Nebenthema</a:t>
            </a:r>
            <a:r>
              <a:rPr lang="cs-CZ" altLang="cs-CZ" b="1" dirty="0"/>
              <a:t>: </a:t>
            </a:r>
            <a:r>
              <a:rPr lang="cs-CZ" altLang="cs-CZ" b="1" dirty="0" err="1"/>
              <a:t>Pfingsten</a:t>
            </a:r>
            <a:endParaRPr lang="cs-CZ" altLang="cs-CZ" b="1" dirty="0"/>
          </a:p>
          <a:p>
            <a:endParaRPr lang="cs-CZ" altLang="cs-CZ" b="1" dirty="0">
              <a:solidFill>
                <a:srgbClr val="FF0000"/>
              </a:solidFill>
            </a:endParaRP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1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ECB38-5197-4397-A5D0-BC787702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295AB8-3308-48BD-BB61-0CCD3E4A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zwei Themen (</a:t>
            </a:r>
            <a:r>
              <a:rPr lang="cs-CZ" altLang="cs-CZ" sz="1800" b="1" dirty="0">
                <a:solidFill>
                  <a:srgbClr val="FF0000"/>
                </a:solidFill>
              </a:rPr>
              <a:t>= </a:t>
            </a:r>
            <a:r>
              <a:rPr lang="cs-CZ" altLang="cs-CZ" sz="1800" b="1" dirty="0" err="1">
                <a:solidFill>
                  <a:srgbClr val="FF0000"/>
                </a:solidFill>
              </a:rPr>
              <a:t>Thesen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  <a:endParaRPr lang="de-DE" altLang="cs-CZ" sz="1800" b="1" dirty="0">
              <a:solidFill>
                <a:srgbClr val="FF0000"/>
              </a:solidFill>
            </a:endParaRPr>
          </a:p>
          <a:p>
            <a:r>
              <a:rPr lang="de-DE" altLang="cs-CZ" sz="1800" b="1" dirty="0"/>
              <a:t>1. ein Neuanfang zu verständnisvoller Kommunikation ist notwendig</a:t>
            </a:r>
          </a:p>
          <a:p>
            <a:r>
              <a:rPr lang="de-DE" altLang="cs-CZ" sz="1800" b="1" dirty="0"/>
              <a:t>2. das biblische </a:t>
            </a:r>
            <a:r>
              <a:rPr lang="de-DE" altLang="cs-CZ" sz="1800" b="1" dirty="0" err="1"/>
              <a:t>Pfingsereigniss</a:t>
            </a:r>
            <a:r>
              <a:rPr lang="de-DE" altLang="cs-CZ" sz="1800" b="1" dirty="0"/>
              <a:t> ist ein Beispiel für geglückte Kommunikation</a:t>
            </a:r>
          </a:p>
          <a:p>
            <a:r>
              <a:rPr lang="de-DE" altLang="cs-CZ" sz="1800" b="1" dirty="0"/>
              <a:t>Die Begründung der Hauptthese erfolgt in zwei Richtungen:</a:t>
            </a:r>
          </a:p>
          <a:p>
            <a:r>
              <a:rPr lang="de-DE" altLang="cs-CZ" sz="1800" b="1" dirty="0"/>
              <a:t>Hinweis auf die Mängel der gegenwärtigen Situation (</a:t>
            </a:r>
            <a:r>
              <a:rPr lang="de-DE" altLang="cs-CZ" sz="1800" b="1" dirty="0" err="1"/>
              <a:t>Textsegmet</a:t>
            </a:r>
            <a:r>
              <a:rPr lang="de-DE" altLang="cs-CZ" sz="1800" b="1" dirty="0"/>
              <a:t> 9-10)</a:t>
            </a:r>
          </a:p>
          <a:p>
            <a:r>
              <a:rPr lang="de-DE" altLang="cs-CZ" sz="1800" b="1" dirty="0"/>
              <a:t>Angabe des Handlungsziels – Textsegment 14</a:t>
            </a:r>
            <a:endParaRPr lang="cs-CZ" altLang="cs-CZ" sz="1800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Themenentfaltung</a:t>
            </a:r>
            <a:r>
              <a:rPr lang="cs-CZ" altLang="cs-CZ" b="1" dirty="0"/>
              <a:t>: </a:t>
            </a:r>
            <a:r>
              <a:rPr lang="cs-CZ" altLang="cs-CZ" b="1" dirty="0" err="1"/>
              <a:t>argumentativ</a:t>
            </a:r>
            <a:r>
              <a:rPr lang="cs-CZ" altLang="cs-CZ" b="1" dirty="0"/>
              <a:t> – These, Argumente</a:t>
            </a:r>
          </a:p>
          <a:p>
            <a:r>
              <a:rPr lang="cs-CZ" altLang="cs-CZ" b="1" dirty="0" err="1"/>
              <a:t>Pfingsten</a:t>
            </a:r>
            <a:r>
              <a:rPr lang="cs-CZ" altLang="cs-CZ" b="1" dirty="0"/>
              <a:t> – deskriptiv – </a:t>
            </a:r>
            <a:r>
              <a:rPr lang="cs-CZ" altLang="cs-CZ" b="1" dirty="0" err="1"/>
              <a:t>narrativ</a:t>
            </a:r>
            <a:r>
              <a:rPr lang="de-DE" altLang="cs-CZ" b="1" dirty="0"/>
              <a:t> (</a:t>
            </a:r>
            <a:r>
              <a:rPr lang="cs-CZ" altLang="cs-CZ" b="1" dirty="0" err="1"/>
              <a:t>episch</a:t>
            </a:r>
            <a:r>
              <a:rPr lang="de-DE" altLang="cs-CZ" b="1" dirty="0"/>
              <a:t>)</a:t>
            </a:r>
            <a:endParaRPr lang="cs-CZ" altLang="cs-CZ" b="1" dirty="0"/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0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555EA-6685-456E-ABB8-B0FAD70F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8679-A08C-49B5-B7F7-3877128E9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Texts</a:t>
            </a:r>
            <a:r>
              <a:rPr lang="cs-CZ" altLang="cs-CZ" sz="1800" b="1" dirty="0" err="1">
                <a:solidFill>
                  <a:srgbClr val="FF0000"/>
                </a:solidFill>
              </a:rPr>
              <a:t>truktur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Wiederaufnahme</a:t>
            </a:r>
            <a:r>
              <a:rPr lang="cs-CZ" altLang="cs-CZ" sz="1800" b="1" dirty="0"/>
              <a:t>: </a:t>
            </a:r>
          </a:p>
          <a:p>
            <a:r>
              <a:rPr lang="de-DE" altLang="cs-CZ" sz="1800" b="1" i="1" dirty="0">
                <a:solidFill>
                  <a:srgbClr val="00B0F0"/>
                </a:solidFill>
              </a:rPr>
              <a:t>Pfingsten </a:t>
            </a:r>
            <a:r>
              <a:rPr lang="de-DE" altLang="cs-CZ" sz="1800" b="1" dirty="0"/>
              <a:t>(2) </a:t>
            </a:r>
            <a:r>
              <a:rPr lang="cs-CZ" altLang="cs-CZ" sz="1800" b="1" dirty="0"/>
              <a:t>– </a:t>
            </a:r>
            <a:r>
              <a:rPr lang="de-DE" altLang="cs-CZ" sz="1800" b="1" dirty="0"/>
              <a:t>Bezugsausdruck 1, Ausgangspunkt für die 1.  </a:t>
            </a:r>
            <a:r>
              <a:rPr lang="cs-CZ" altLang="cs-CZ" sz="1800" b="1" dirty="0" err="1"/>
              <a:t>Koh</a:t>
            </a:r>
            <a:r>
              <a:rPr lang="de-DE" altLang="cs-CZ" sz="1800" b="1" dirty="0"/>
              <a:t>ä</a:t>
            </a:r>
            <a:r>
              <a:rPr lang="cs-CZ" altLang="cs-CZ" sz="1800" b="1" dirty="0" err="1"/>
              <a:t>renzkette</a:t>
            </a:r>
            <a:r>
              <a:rPr lang="cs-CZ" altLang="cs-CZ" sz="1800" b="1" dirty="0"/>
              <a:t>: </a:t>
            </a:r>
            <a:endParaRPr lang="de-DE" altLang="cs-CZ" sz="1800" b="1" dirty="0"/>
          </a:p>
          <a:p>
            <a:r>
              <a:rPr lang="de-DE" altLang="cs-CZ" sz="1800" b="1" i="1" dirty="0"/>
              <a:t>das christliche </a:t>
            </a:r>
            <a:r>
              <a:rPr lang="de-DE" altLang="cs-CZ" sz="1800" b="1" i="1" dirty="0" err="1"/>
              <a:t>Pfingsftest</a:t>
            </a:r>
            <a:r>
              <a:rPr lang="de-DE" altLang="cs-CZ" sz="1800" b="1" i="1" dirty="0"/>
              <a:t> (</a:t>
            </a:r>
            <a:r>
              <a:rPr lang="de-DE" altLang="cs-CZ" sz="1800" b="1" dirty="0"/>
              <a:t>4) – partielle Repetition, semantische Relation Synonymie</a:t>
            </a:r>
          </a:p>
          <a:p>
            <a:r>
              <a:rPr lang="de-DE" altLang="cs-CZ" sz="1800" b="1" i="1" dirty="0"/>
              <a:t>der Geburtstag der Kirche </a:t>
            </a:r>
            <a:r>
              <a:rPr lang="de-DE" altLang="cs-CZ" sz="1800" b="1" dirty="0"/>
              <a:t>(4) – referenzidentische Umschreibung </a:t>
            </a:r>
          </a:p>
          <a:p>
            <a:r>
              <a:rPr lang="de-DE" altLang="cs-CZ" sz="1800" b="1" i="1" dirty="0"/>
              <a:t>davon </a:t>
            </a:r>
            <a:r>
              <a:rPr lang="de-DE" altLang="cs-CZ" sz="1800" b="1" dirty="0"/>
              <a:t>(5) – explizite Wiederaufnahme durch Pronominaladverb</a:t>
            </a:r>
          </a:p>
          <a:p>
            <a:r>
              <a:rPr lang="de-DE" altLang="cs-CZ" sz="1800" b="1" i="1" dirty="0"/>
              <a:t>50 Tage nach Ostern </a:t>
            </a:r>
            <a:r>
              <a:rPr lang="de-DE" altLang="cs-CZ" sz="1800" b="1" dirty="0"/>
              <a:t>(6) – zeitliche Spezifizierung, Umschreibung</a:t>
            </a:r>
          </a:p>
          <a:p>
            <a:r>
              <a:rPr lang="de-DE" altLang="cs-CZ" sz="1800" b="1" i="1" dirty="0"/>
              <a:t>in diesen Tagen (</a:t>
            </a:r>
            <a:r>
              <a:rPr lang="de-DE" altLang="cs-CZ" sz="1800" b="1" dirty="0"/>
              <a:t>11) – Verweis auf den situativen Kontext, d.h. Pfingsttage</a:t>
            </a:r>
            <a:endParaRPr lang="cs-CZ" altLang="cs-CZ" sz="1800" b="1" dirty="0"/>
          </a:p>
          <a:p>
            <a:pPr marL="0" indent="0">
              <a:buNone/>
            </a:pPr>
            <a:endParaRPr lang="de-DE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66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3006C-3ED0-4C14-970C-F99EA83C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73A8E0-EC90-459B-ACA4-6840D569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800" b="1" i="1" dirty="0">
                <a:solidFill>
                  <a:srgbClr val="00B0F0"/>
                </a:solidFill>
              </a:rPr>
              <a:t>Massenkommunikation</a:t>
            </a:r>
            <a:r>
              <a:rPr lang="de-DE" altLang="cs-CZ" sz="1800" b="1" i="1" dirty="0"/>
              <a:t> </a:t>
            </a:r>
            <a:r>
              <a:rPr lang="de-DE" altLang="cs-CZ" sz="1800" b="1" dirty="0"/>
              <a:t>(7) – Bezugsausdruck 2 – 2. Kohärenzkette:</a:t>
            </a:r>
          </a:p>
          <a:p>
            <a:r>
              <a:rPr lang="de-DE" altLang="cs-CZ" sz="1800" b="1" i="1" dirty="0"/>
              <a:t>Kommunikation </a:t>
            </a:r>
            <a:r>
              <a:rPr lang="de-DE" altLang="cs-CZ" sz="1800" b="1" dirty="0"/>
              <a:t>– Oberbegriff (Hyperonym) zu Massenkommunikation, explizit (Hyperonym-Hyponym-Beziehung)</a:t>
            </a:r>
          </a:p>
          <a:p>
            <a:r>
              <a:rPr lang="de-DE" altLang="cs-CZ" sz="1800" b="1" i="1" dirty="0"/>
              <a:t>davon und damit </a:t>
            </a:r>
            <a:r>
              <a:rPr lang="de-DE" altLang="cs-CZ" sz="1800" b="1" dirty="0"/>
              <a:t>(9) – Wiederaufnahme durch Pronominaladverbien</a:t>
            </a:r>
          </a:p>
          <a:p>
            <a:r>
              <a:rPr lang="de-DE" altLang="cs-CZ" sz="1800" b="1" i="1" dirty="0"/>
              <a:t>reden, aneinander vorbeireden, missverstehen, überhaupt nicht mehr reden, reden, verstehen, Verständnis </a:t>
            </a:r>
            <a:r>
              <a:rPr lang="de-DE" altLang="cs-CZ" sz="1800" b="1" dirty="0"/>
              <a:t>(11-13) – kein explizites Wiederaufnahmeverhältnis, sondern </a:t>
            </a:r>
            <a:r>
              <a:rPr lang="de-DE" altLang="cs-CZ" sz="1800" b="1"/>
              <a:t>eine gewisse</a:t>
            </a:r>
            <a:r>
              <a:rPr lang="de-DE" altLang="cs-CZ" sz="1800" b="1">
                <a:solidFill>
                  <a:srgbClr val="00B050"/>
                </a:solidFill>
              </a:rPr>
              <a:t> </a:t>
            </a:r>
            <a:r>
              <a:rPr lang="de-DE" altLang="cs-CZ" sz="1800" b="1" dirty="0">
                <a:solidFill>
                  <a:srgbClr val="00B050"/>
                </a:solidFill>
              </a:rPr>
              <a:t>semantische Kontiguität, </a:t>
            </a:r>
            <a:r>
              <a:rPr lang="de-DE" altLang="cs-CZ" sz="1800" b="1" dirty="0"/>
              <a:t>d.h. eine Art impliziter Wiederaufnahme (Kommunikation schließt </a:t>
            </a:r>
            <a:r>
              <a:rPr lang="de-DE" altLang="cs-CZ" sz="1800" b="1" i="1" dirty="0"/>
              <a:t>reden</a:t>
            </a:r>
            <a:r>
              <a:rPr lang="de-DE" altLang="cs-CZ" sz="1800" b="1" dirty="0"/>
              <a:t>, </a:t>
            </a:r>
            <a:r>
              <a:rPr lang="de-DE" altLang="cs-CZ" sz="1800" b="1" i="1" dirty="0"/>
              <a:t>verstehen  </a:t>
            </a:r>
            <a:r>
              <a:rPr lang="de-DE" altLang="cs-CZ" sz="1800" b="1" dirty="0"/>
              <a:t>usw. ein).</a:t>
            </a:r>
          </a:p>
          <a:p>
            <a:r>
              <a:rPr lang="de-DE" altLang="cs-CZ" sz="1800" b="1" dirty="0"/>
              <a:t>Der Emittent realisiert die Appellfunktion (Aufforderungen, Imperativ/Adhortativ)</a:t>
            </a:r>
          </a:p>
          <a:p>
            <a:r>
              <a:rPr lang="de-DE" altLang="cs-CZ" sz="1800" b="1" dirty="0"/>
              <a:t>Der Emittent wählt die argumentative Themenentfaltung – sprachliche Realisierung durch persuasive  Stilmittel: rhetorische Fragen – 3,5, rhetorische Figuren (Klimax, Parallelismus)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7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512FE-7E24-4802-B275-0A5C2D49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478CB8-9393-4172-B1A3-CAD00E06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de-DE" altLang="cs-CZ" b="1" dirty="0"/>
              <a:t>Brinker, Klaus: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.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in </a:t>
            </a:r>
            <a:r>
              <a:rPr lang="cs-CZ" altLang="cs-CZ" b="1" dirty="0" err="1"/>
              <a:t>Grundbegriffe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. 7., </a:t>
            </a:r>
            <a:r>
              <a:rPr lang="cs-CZ" altLang="cs-CZ" b="1" dirty="0" err="1"/>
              <a:t>durchgelesene</a:t>
            </a:r>
            <a:r>
              <a:rPr lang="cs-CZ" altLang="cs-CZ" b="1" dirty="0"/>
              <a:t>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cs-CZ" altLang="cs-CZ" b="1" dirty="0" err="1"/>
              <a:t>Berlin</a:t>
            </a:r>
            <a:r>
              <a:rPr lang="cs-CZ" altLang="cs-CZ" b="1" dirty="0"/>
              <a:t> 2010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Fix, Ulla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Koll</a:t>
            </a:r>
            <a:r>
              <a:rPr lang="cs-CZ" altLang="cs-CZ" b="1" dirty="0"/>
              <a:t>.: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Lehr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Arbeitsbuch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2002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Gansel</a:t>
            </a:r>
            <a:r>
              <a:rPr lang="cs-CZ" altLang="cs-CZ" b="1" dirty="0"/>
              <a:t>, Christina</a:t>
            </a:r>
            <a:r>
              <a:rPr lang="de-DE" altLang="cs-CZ" b="1" dirty="0"/>
              <a:t>; Jürgens, Frank: Textlinguistik und Textgrammatik. Göttingen 2009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Fandrych</a:t>
            </a:r>
            <a:r>
              <a:rPr lang="cs-CZ" altLang="cs-CZ" b="1" dirty="0"/>
              <a:t>, Christian/</a:t>
            </a:r>
            <a:r>
              <a:rPr lang="cs-CZ" altLang="cs-CZ" b="1" dirty="0" err="1"/>
              <a:t>Thurmair</a:t>
            </a:r>
            <a:r>
              <a:rPr lang="cs-CZ" altLang="cs-CZ" b="1" dirty="0"/>
              <a:t>, Maria: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2011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, R.-A./</a:t>
            </a:r>
            <a:r>
              <a:rPr lang="cs-CZ" altLang="cs-CZ" b="1" dirty="0" err="1"/>
              <a:t>Dressler</a:t>
            </a:r>
            <a:r>
              <a:rPr lang="cs-CZ" altLang="cs-CZ" b="1" dirty="0"/>
              <a:t>, W. U.: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Tübingen</a:t>
            </a:r>
            <a:r>
              <a:rPr lang="cs-CZ" altLang="cs-CZ" b="1" dirty="0"/>
              <a:t> 1981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Kessel</a:t>
            </a:r>
            <a:r>
              <a:rPr lang="cs-CZ" altLang="cs-CZ" b="1" dirty="0"/>
              <a:t>, Katja/Reimann, Sandra: </a:t>
            </a:r>
            <a:r>
              <a:rPr lang="cs-CZ" altLang="cs-CZ" b="1" dirty="0" err="1"/>
              <a:t>Basiswissen</a:t>
            </a:r>
            <a:r>
              <a:rPr lang="cs-CZ" altLang="cs-CZ" b="1" dirty="0"/>
              <a:t>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Gegenwartssprache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de-DE" altLang="cs-CZ" b="1" dirty="0"/>
              <a:t>Tübingen </a:t>
            </a:r>
            <a:r>
              <a:rPr lang="cs-CZ" altLang="cs-CZ" b="1" dirty="0"/>
              <a:t>2008, </a:t>
            </a:r>
            <a:r>
              <a:rPr lang="cs-CZ" altLang="cs-CZ" b="1" dirty="0" err="1"/>
              <a:t>Kapitel</a:t>
            </a:r>
            <a:r>
              <a:rPr lang="cs-CZ" altLang="cs-CZ" b="1" dirty="0"/>
              <a:t> IX. </a:t>
            </a:r>
            <a:r>
              <a:rPr lang="cs-CZ" altLang="cs-CZ" b="1" dirty="0" err="1"/>
              <a:t>Textgrammatik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7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74AE5-48BD-43F4-B9F3-3B1F7AB3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b="1" dirty="0"/>
              <a:t>1. </a:t>
            </a:r>
            <a:r>
              <a:rPr lang="cs-CZ" altLang="cs-CZ" sz="3600" b="1" dirty="0" err="1"/>
              <a:t>Einleitung</a:t>
            </a:r>
            <a:r>
              <a:rPr lang="cs-CZ" altLang="cs-CZ" sz="3600" b="1" dirty="0"/>
              <a:t>: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ist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und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will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Textlinguistik</a:t>
            </a:r>
            <a:r>
              <a:rPr lang="cs-CZ" altLang="cs-CZ" sz="3600" b="1" dirty="0"/>
              <a:t>?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E4F9D-63DA-427B-93CB-19C2D523A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800" b="1" dirty="0"/>
              <a:t>T</a:t>
            </a:r>
            <a:r>
              <a:rPr lang="de-DE" altLang="cs-CZ" sz="1800" b="1" dirty="0" err="1"/>
              <a:t>ext</a:t>
            </a:r>
            <a:r>
              <a:rPr lang="de-DE" altLang="cs-CZ" b="1" dirty="0" err="1"/>
              <a:t>linguistik</a:t>
            </a:r>
            <a:r>
              <a:rPr lang="de-DE" altLang="cs-CZ" b="1" dirty="0"/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(relativ) </a:t>
            </a:r>
            <a:r>
              <a:rPr lang="cs-CZ" altLang="cs-CZ" sz="1800" b="1" dirty="0" err="1"/>
              <a:t>junge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Richtung</a:t>
            </a:r>
            <a:r>
              <a:rPr lang="cs-CZ" altLang="cs-CZ" sz="1800" b="1" dirty="0"/>
              <a:t> in der  </a:t>
            </a:r>
            <a:r>
              <a:rPr lang="cs-CZ" altLang="cs-CZ" sz="1800" b="1" dirty="0" err="1"/>
              <a:t>Linguistik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Ende der 60er/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cs-CZ" altLang="cs-CZ" sz="1800" b="1" dirty="0"/>
              <a:t> des XX. </a:t>
            </a:r>
            <a:r>
              <a:rPr lang="cs-CZ" altLang="cs-CZ" sz="1800" b="1" dirty="0" err="1"/>
              <a:t>Jhs</a:t>
            </a:r>
            <a:r>
              <a:rPr lang="cs-CZ" altLang="cs-CZ" sz="1800" b="1" dirty="0"/>
              <a:t>.: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>
                <a:solidFill>
                  <a:srgbClr val="000000"/>
                </a:solidFill>
              </a:rPr>
              <a:t>Wechsel</a:t>
            </a:r>
            <a:r>
              <a:rPr lang="cs-CZ" altLang="cs-CZ" sz="1800" b="1" dirty="0">
                <a:solidFill>
                  <a:srgbClr val="000000"/>
                </a:solidFill>
              </a:rPr>
              <a:t> von der </a:t>
            </a:r>
            <a:r>
              <a:rPr lang="cs-CZ" altLang="cs-CZ" sz="1800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zur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sz="1800" b="1" dirty="0">
                <a:solidFill>
                  <a:srgbClr val="000000"/>
                </a:solidFill>
              </a:rPr>
              <a:t>- </a:t>
            </a:r>
            <a:r>
              <a:rPr lang="cs-CZ" altLang="cs-CZ" sz="1800" b="1" dirty="0" err="1">
                <a:solidFill>
                  <a:srgbClr val="000000"/>
                </a:solidFill>
              </a:rPr>
              <a:t>und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Sprachbetrachtung</a:t>
            </a:r>
            <a:r>
              <a:rPr lang="de-DE" altLang="cs-CZ" sz="1800" b="1" dirty="0">
                <a:solidFill>
                  <a:srgbClr val="000000"/>
                </a:solidFill>
              </a:rPr>
              <a:t>: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000000"/>
                </a:solidFill>
              </a:rPr>
              <a:t>   =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Wende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neue</a:t>
            </a:r>
            <a:r>
              <a:rPr lang="cs-CZ" altLang="cs-CZ" sz="1800" b="1" dirty="0"/>
              <a:t> Impulse </a:t>
            </a:r>
            <a:r>
              <a:rPr lang="cs-CZ" altLang="cs-CZ" sz="1800" b="1" dirty="0" err="1"/>
              <a:t>für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sprachwissenschaftliche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Forschung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stürmische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kaum</a:t>
            </a:r>
            <a:r>
              <a:rPr lang="cs-CZ" altLang="cs-CZ" sz="1800" b="1" dirty="0"/>
              <a:t>  </a:t>
            </a:r>
            <a:r>
              <a:rPr lang="cs-CZ" altLang="cs-CZ" sz="1800" b="1" dirty="0" err="1"/>
              <a:t>überschaubbare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Vielfalt</a:t>
            </a:r>
            <a:r>
              <a:rPr lang="cs-CZ" altLang="cs-CZ" sz="1800" b="1" dirty="0"/>
              <a:t> von  </a:t>
            </a:r>
            <a:r>
              <a:rPr lang="cs-CZ" altLang="cs-CZ" sz="1800" b="1" dirty="0" err="1"/>
              <a:t>Beschreibungsansätzen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große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Anzahl</a:t>
            </a:r>
            <a:r>
              <a:rPr lang="cs-CZ" altLang="cs-CZ" sz="1800" b="1" dirty="0"/>
              <a:t> von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Publikationen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2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6CF8F-E407-497D-B95E-057DDB5D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Einleitung</a:t>
            </a:r>
            <a:r>
              <a:rPr lang="cs-CZ" altLang="cs-CZ" b="1" dirty="0"/>
              <a:t>: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will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?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CF6AD-1132-494F-989D-18DF634B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Gründe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1) </a:t>
            </a:r>
            <a:r>
              <a:rPr lang="cs-CZ" altLang="cs-CZ" b="1" dirty="0" err="1">
                <a:solidFill>
                  <a:srgbClr val="00B050"/>
                </a:solidFill>
              </a:rPr>
              <a:t>linguistisch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Abwendung</a:t>
            </a:r>
            <a:r>
              <a:rPr lang="cs-CZ" altLang="cs-CZ" b="1" dirty="0"/>
              <a:t> von der </a:t>
            </a:r>
            <a:r>
              <a:rPr lang="cs-CZ" altLang="cs-CZ" b="1" dirty="0" err="1"/>
              <a:t>Sprachsystembetrachtung</a:t>
            </a:r>
            <a:r>
              <a:rPr lang="cs-CZ" altLang="cs-CZ" b="1" dirty="0"/>
              <a:t> (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der </a:t>
            </a:r>
            <a:r>
              <a:rPr lang="cs-CZ" altLang="cs-CZ" b="1" dirty="0" err="1"/>
              <a:t>Satz</a:t>
            </a:r>
            <a:r>
              <a:rPr lang="cs-CZ" altLang="cs-CZ" b="1" dirty="0"/>
              <a:t>)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Text </a:t>
            </a:r>
            <a:r>
              <a:rPr lang="de-DE" altLang="cs-CZ" b="1" dirty="0"/>
              <a:t>als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oberste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der </a:t>
            </a:r>
            <a:r>
              <a:rPr lang="cs-CZ" altLang="cs-CZ" b="1" dirty="0" err="1"/>
              <a:t>Sprache</a:t>
            </a:r>
            <a:r>
              <a:rPr lang="cs-CZ" altLang="cs-CZ" b="1" dirty="0"/>
              <a:t>- </a:t>
            </a:r>
            <a:r>
              <a:rPr lang="cs-CZ" altLang="cs-CZ" b="1" dirty="0" err="1"/>
              <a:t>Textbeschreibungsmodelle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Textgrammatik</a:t>
            </a:r>
            <a:r>
              <a:rPr lang="cs-CZ" altLang="cs-CZ" b="1" dirty="0"/>
              <a:t>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2) </a:t>
            </a:r>
            <a:r>
              <a:rPr lang="cs-CZ" altLang="cs-CZ" b="1" dirty="0" err="1">
                <a:solidFill>
                  <a:srgbClr val="00B050"/>
                </a:solidFill>
              </a:rPr>
              <a:t>gesellschaftlich-historisch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(</a:t>
            </a:r>
            <a:r>
              <a:rPr lang="cs-CZ" altLang="cs-CZ" b="1" dirty="0" err="1"/>
              <a:t>Sprachgebrauch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Situation</a:t>
            </a:r>
            <a:r>
              <a:rPr lang="cs-CZ" altLang="cs-CZ" b="1" dirty="0"/>
              <a:t> der 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: </a:t>
            </a:r>
            <a:r>
              <a:rPr lang="cs-CZ" altLang="cs-CZ" b="1" dirty="0" err="1"/>
              <a:t>Studentenbewegung</a:t>
            </a:r>
            <a:r>
              <a:rPr lang="cs-CZ" altLang="cs-CZ" b="1" dirty="0"/>
              <a:t>, </a:t>
            </a:r>
            <a:r>
              <a:rPr lang="cs-CZ" altLang="cs-CZ" b="1" dirty="0" err="1"/>
              <a:t>Hippies</a:t>
            </a:r>
            <a:r>
              <a:rPr lang="cs-CZ" altLang="cs-CZ" b="1" dirty="0"/>
              <a:t>, </a:t>
            </a:r>
            <a:r>
              <a:rPr lang="cs-CZ" altLang="cs-CZ" b="1" dirty="0" err="1"/>
              <a:t>sexuelle</a:t>
            </a:r>
            <a:r>
              <a:rPr lang="cs-CZ" altLang="cs-CZ" b="1" dirty="0"/>
              <a:t> </a:t>
            </a:r>
            <a:r>
              <a:rPr lang="cs-CZ" altLang="cs-CZ" b="1" dirty="0" err="1"/>
              <a:t>Revolution</a:t>
            </a:r>
            <a:r>
              <a:rPr lang="cs-CZ" altLang="cs-CZ" b="1" dirty="0"/>
              <a:t>, </a:t>
            </a:r>
            <a:r>
              <a:rPr lang="cs-CZ" altLang="cs-CZ" b="1" dirty="0" err="1"/>
              <a:t>politische</a:t>
            </a:r>
            <a:r>
              <a:rPr lang="cs-CZ" altLang="cs-CZ" b="1" dirty="0"/>
              <a:t> </a:t>
            </a:r>
            <a:r>
              <a:rPr lang="cs-CZ" altLang="cs-CZ" b="1" dirty="0" err="1"/>
              <a:t>Auflockerung</a:t>
            </a:r>
            <a:r>
              <a:rPr lang="cs-CZ" altLang="cs-CZ" b="1" dirty="0"/>
              <a:t>,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Demokratie</a:t>
            </a:r>
            <a:r>
              <a:rPr lang="cs-CZ" altLang="cs-CZ" b="1" dirty="0"/>
              <a:t>, </a:t>
            </a:r>
            <a:r>
              <a:rPr lang="cs-CZ" altLang="cs-CZ" b="1" dirty="0" err="1"/>
              <a:t>neue</a:t>
            </a:r>
            <a:r>
              <a:rPr lang="cs-CZ" altLang="cs-CZ" b="1" dirty="0"/>
              <a:t>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technische</a:t>
            </a:r>
            <a:r>
              <a:rPr lang="cs-CZ" altLang="cs-CZ" b="1" dirty="0"/>
              <a:t> </a:t>
            </a:r>
            <a:r>
              <a:rPr lang="cs-CZ" altLang="cs-CZ" b="1" dirty="0" err="1"/>
              <a:t>Errungenschaften</a:t>
            </a:r>
            <a:r>
              <a:rPr lang="cs-CZ" altLang="cs-CZ" b="1" dirty="0"/>
              <a:t>  (Satelit, </a:t>
            </a:r>
            <a:r>
              <a:rPr lang="cs-CZ" altLang="cs-CZ" b="1" dirty="0" err="1"/>
              <a:t>Computer</a:t>
            </a:r>
            <a:r>
              <a:rPr lang="cs-CZ" altLang="cs-CZ" b="1" dirty="0"/>
              <a:t>…)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Kommunikationstheorie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0000"/>
                </a:solidFill>
              </a:rPr>
              <a:t>Pragmalinguistik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Psycholinguistik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Vorläufer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</a:t>
            </a:r>
            <a:r>
              <a:rPr lang="cs-CZ" altLang="cs-CZ" b="1" dirty="0" err="1"/>
              <a:t>Rhetorik</a:t>
            </a:r>
            <a:r>
              <a:rPr lang="cs-CZ" altLang="cs-CZ" b="1" dirty="0"/>
              <a:t>, </a:t>
            </a:r>
            <a:r>
              <a:rPr lang="cs-CZ" altLang="cs-CZ" b="1" dirty="0" err="1"/>
              <a:t>Thema-Rhema-Gliederung</a:t>
            </a:r>
            <a:endParaRPr lang="cs-CZ" altLang="cs-CZ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b="1" dirty="0"/>
              <a:t>                      </a:t>
            </a:r>
            <a:r>
              <a:rPr lang="cs-CZ" altLang="cs-CZ" b="1" dirty="0" err="1"/>
              <a:t>Sprechakttheorie</a:t>
            </a:r>
            <a:r>
              <a:rPr lang="cs-CZ" altLang="cs-CZ" dirty="0"/>
              <a:t> </a:t>
            </a:r>
            <a:r>
              <a:rPr lang="cs-CZ" altLang="cs-CZ" b="1" dirty="0"/>
              <a:t>(J. </a:t>
            </a:r>
            <a:r>
              <a:rPr lang="cs-CZ" altLang="cs-CZ" b="1" dirty="0" err="1"/>
              <a:t>Searle</a:t>
            </a:r>
            <a:r>
              <a:rPr lang="cs-CZ" altLang="cs-CZ" b="1" dirty="0"/>
              <a:t>/J. Austin)</a:t>
            </a: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31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1AC48-739B-4EBE-8286-23A0E953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CDDA96-141C-4FB8-AB66-DA871C2EC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Text </a:t>
            </a:r>
            <a:r>
              <a:rPr lang="cs-CZ" altLang="cs-CZ" b="1" dirty="0"/>
              <a:t>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in </a:t>
            </a:r>
            <a:r>
              <a:rPr lang="cs-CZ" altLang="cs-CZ" b="1" dirty="0" err="1"/>
              <a:t>vielen</a:t>
            </a:r>
            <a:r>
              <a:rPr lang="cs-CZ" altLang="cs-CZ" b="1" dirty="0"/>
              <a:t> </a:t>
            </a:r>
            <a:r>
              <a:rPr lang="cs-CZ" altLang="cs-CZ" b="1" dirty="0" err="1"/>
              <a:t>Lebens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Wissensbereichen</a:t>
            </a:r>
            <a:r>
              <a:rPr lang="de-DE" altLang="cs-CZ" b="1" dirty="0"/>
              <a:t> </a:t>
            </a:r>
            <a:r>
              <a:rPr lang="cs-CZ" altLang="cs-CZ" b="1" dirty="0" err="1"/>
              <a:t>außerhalb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: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Literaturwissenschaft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Volkskunde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Journalistik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Theologie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Rechtswesen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Psychologie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Soziologie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Didaktik – </a:t>
            </a:r>
            <a:r>
              <a:rPr lang="cs-CZ" altLang="cs-CZ" b="1" dirty="0" err="1"/>
              <a:t>Pädagogik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Kunst (</a:t>
            </a:r>
            <a:r>
              <a:rPr lang="cs-CZ" altLang="cs-CZ" b="1" dirty="0" err="1"/>
              <a:t>Liedertexte</a:t>
            </a:r>
            <a:r>
              <a:rPr lang="cs-CZ" altLang="cs-CZ" b="1" dirty="0"/>
              <a:t>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7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018D8-0E20-43BC-8B73-715B7027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1634E-1B3F-4BE0-AC95-4637A0E2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verschiedene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Textauffassungen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zusammenfassend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zwei</a:t>
            </a:r>
            <a:r>
              <a:rPr lang="cs-CZ" altLang="cs-CZ" sz="1800" b="1" dirty="0"/>
              <a:t>:</a:t>
            </a:r>
          </a:p>
          <a:p>
            <a:pPr>
              <a:lnSpc>
                <a:spcPct val="90000"/>
              </a:lnSpc>
            </a:pPr>
            <a:r>
              <a:rPr lang="de-DE" altLang="cs-CZ" sz="1800" b="1" dirty="0">
                <a:solidFill>
                  <a:srgbClr val="FF0000"/>
                </a:solidFill>
              </a:rPr>
              <a:t>1. </a:t>
            </a:r>
            <a:r>
              <a:rPr lang="cs-CZ" altLang="cs-CZ" sz="1800" b="1" dirty="0" err="1">
                <a:solidFill>
                  <a:srgbClr val="FF0000"/>
                </a:solidFill>
              </a:rPr>
              <a:t>systematisch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sz="1800" b="1" dirty="0">
                <a:solidFill>
                  <a:srgbClr val="FF0000"/>
                </a:solidFill>
              </a:rPr>
              <a:t> (</a:t>
            </a:r>
            <a:r>
              <a:rPr lang="cs-CZ" altLang="cs-CZ" sz="1800" b="1" dirty="0" err="1">
                <a:solidFill>
                  <a:srgbClr val="FF0000"/>
                </a:solidFill>
              </a:rPr>
              <a:t>transphrastische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„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“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mehr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oberste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„Text“ –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primäre</a:t>
            </a:r>
            <a:r>
              <a:rPr lang="cs-CZ" altLang="cs-CZ" sz="1800" b="1" dirty="0"/>
              <a:t> SZ (Peter Hartmann)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 Text –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Folge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Kohärenz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zentrale</a:t>
            </a:r>
            <a:r>
              <a:rPr lang="cs-CZ" altLang="cs-CZ" sz="1800" b="1" dirty="0"/>
              <a:t> Kategorie – </a:t>
            </a:r>
            <a:r>
              <a:rPr lang="cs-CZ" altLang="cs-CZ" sz="1800" b="1" dirty="0" err="1"/>
              <a:t>syntaktisch-semantische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Beziehungen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zwischen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Elementen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Wörtern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Wortgruppen</a:t>
            </a:r>
            <a:r>
              <a:rPr lang="cs-CZ" altLang="cs-CZ" sz="1800" b="1" dirty="0"/>
              <a:t>) in</a:t>
            </a:r>
            <a:r>
              <a:rPr lang="de-DE" altLang="cs-CZ" b="1" dirty="0"/>
              <a:t> 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aufeinanderfolgenden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Thema</a:t>
            </a:r>
            <a:endParaRPr lang="cs-CZ" altLang="cs-CZ" sz="18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72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9F1BB-6CD3-4EC2-95C6-10A3497B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4559D-ECB0-4C50-B00E-30543A4F6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2.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kommunikationsorientierte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de-DE" altLang="cs-CZ" sz="1800" b="1" dirty="0"/>
              <a:t>:</a:t>
            </a:r>
          </a:p>
          <a:p>
            <a:r>
              <a:rPr lang="cs-CZ" altLang="cs-CZ" sz="1800" b="1" dirty="0"/>
              <a:t>Texte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eingebettet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, stehen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Koprozess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Kommunikationsmodell</a:t>
            </a:r>
            <a:r>
              <a:rPr lang="cs-CZ" altLang="cs-CZ" sz="1800" b="1" dirty="0"/>
              <a:t>)</a:t>
            </a:r>
          </a:p>
          <a:p>
            <a:r>
              <a:rPr lang="cs-CZ" altLang="cs-CZ" sz="1800" b="1" dirty="0"/>
              <a:t>Texte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Satzfolge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00B0F0"/>
                </a:solidFill>
              </a:rPr>
              <a:t>komplexe </a:t>
            </a:r>
            <a:r>
              <a:rPr lang="cs-CZ" altLang="cs-CZ" sz="1800" b="1" dirty="0" err="1">
                <a:solidFill>
                  <a:srgbClr val="00B0F0"/>
                </a:solidFill>
              </a:rPr>
              <a:t>sprachliche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 err="1">
                <a:solidFill>
                  <a:srgbClr val="00B0F0"/>
                </a:solidFill>
              </a:rPr>
              <a:t>Handlungen</a:t>
            </a:r>
            <a:endParaRPr lang="cs-CZ" altLang="cs-CZ" sz="1800" b="1" dirty="0">
              <a:solidFill>
                <a:srgbClr val="00B0F0"/>
              </a:solidFill>
            </a:endParaRPr>
          </a:p>
          <a:p>
            <a:r>
              <a:rPr lang="cs-CZ" altLang="cs-CZ" sz="1800" b="1" dirty="0" err="1"/>
              <a:t>Zweck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Ziel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Funktion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endParaRPr lang="cs-CZ" altLang="cs-CZ" sz="1800" b="1" dirty="0"/>
          </a:p>
          <a:p>
            <a:r>
              <a:rPr lang="cs-CZ" altLang="cs-CZ" sz="1800" b="1" dirty="0" err="1"/>
              <a:t>Handlungscharakter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Information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Appell</a:t>
            </a:r>
            <a:r>
              <a:rPr lang="cs-CZ" altLang="cs-CZ" sz="1800" b="1" dirty="0"/>
              <a:t>,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Wunsch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Warnung</a:t>
            </a:r>
            <a:r>
              <a:rPr lang="cs-CZ" altLang="cs-CZ" sz="1800" b="1" dirty="0"/>
              <a:t>,                              </a:t>
            </a:r>
            <a:r>
              <a:rPr lang="cs-CZ" altLang="cs-CZ" sz="1800" b="1" dirty="0" err="1"/>
              <a:t>Befehl</a:t>
            </a:r>
            <a:r>
              <a:rPr lang="cs-CZ" altLang="cs-CZ" sz="1800" b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DE9C6-9CE8-44F0-B703-3FB15A05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Integrativer</a:t>
            </a:r>
            <a:r>
              <a:rPr lang="cs-CZ" altLang="cs-CZ" b="1" dirty="0"/>
              <a:t>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: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3C16D-F1B8-470B-AA3F-EE820B10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</a:t>
            </a:r>
            <a:r>
              <a:rPr lang="cs-CZ" altLang="cs-CZ" b="1" dirty="0" err="1"/>
              <a:t>komplementär</a:t>
            </a:r>
            <a:endParaRPr lang="cs-CZ" altLang="cs-CZ" b="1" dirty="0"/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de-DE" altLang="cs-CZ" b="1" dirty="0"/>
              <a:t>„Ein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de-DE" altLang="cs-CZ" b="1" dirty="0"/>
              <a:t>ist als </a:t>
            </a:r>
            <a:r>
              <a:rPr lang="cs-CZ" altLang="cs-CZ" b="1" dirty="0" err="1"/>
              <a:t>eine</a:t>
            </a:r>
            <a:r>
              <a:rPr lang="de-DE" altLang="cs-CZ" b="1" dirty="0"/>
              <a:t> sprachliche und zugleich kommunikative Einheit zu betrachten, d.h. 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de-DE" altLang="cs-CZ" b="1" dirty="0"/>
              <a:t>, grammatisch und thematisch zusammenhängende (kohärente)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</a:t>
            </a:r>
            <a:r>
              <a:rPr lang="de-DE" altLang="cs-CZ" b="1" dirty="0"/>
              <a:t>sprachlichen </a:t>
            </a:r>
            <a:r>
              <a:rPr lang="cs-CZ" altLang="cs-CZ" b="1" dirty="0"/>
              <a:t>Z</a:t>
            </a:r>
            <a:r>
              <a:rPr lang="de-DE" altLang="cs-CZ" b="1" dirty="0"/>
              <a:t>eichen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de-DE" altLang="cs-CZ" b="1" dirty="0"/>
              <a:t>solche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de-DE" altLang="cs-CZ" b="1" dirty="0"/>
              <a:t> (Textfunktion)</a:t>
            </a:r>
            <a:r>
              <a:rPr lang="cs-CZ" altLang="cs-CZ" b="1" dirty="0"/>
              <a:t> </a:t>
            </a:r>
            <a:r>
              <a:rPr lang="de-DE" altLang="cs-CZ" b="1" dirty="0"/>
              <a:t>realisiert</a:t>
            </a:r>
            <a:r>
              <a:rPr lang="cs-CZ" altLang="cs-CZ" b="1" dirty="0"/>
              <a:t>.</a:t>
            </a:r>
            <a:r>
              <a:rPr lang="de-DE" altLang="cs-CZ" b="1" dirty="0"/>
              <a:t>“</a:t>
            </a:r>
            <a:r>
              <a:rPr lang="cs-CZ" altLang="cs-CZ" b="1" dirty="0"/>
              <a:t> (Klaus </a:t>
            </a:r>
            <a:r>
              <a:rPr lang="cs-CZ" altLang="cs-CZ" b="1" dirty="0" err="1"/>
              <a:t>Brinker</a:t>
            </a:r>
            <a:r>
              <a:rPr lang="de-DE" altLang="cs-CZ" b="1" dirty="0"/>
              <a:t> 2010, S. 19-20</a:t>
            </a:r>
            <a:r>
              <a:rPr lang="cs-CZ" alt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6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2071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Fazeta</vt:lpstr>
      <vt:lpstr>Methoden der Text(sorten)analyse</vt:lpstr>
      <vt:lpstr>Schwerpunkte:</vt:lpstr>
      <vt:lpstr>Fachliteratur</vt:lpstr>
      <vt:lpstr>1. Einleitung: Was ist und was will die Textlinguistik? </vt:lpstr>
      <vt:lpstr>1. Einleitung: Was ist und was will die Textlinguistik? </vt:lpstr>
      <vt:lpstr>2. Textbegriff, Kriterien der Textualität</vt:lpstr>
      <vt:lpstr>2. Textbegriff, Kriterien der Textualität</vt:lpstr>
      <vt:lpstr>linguistischer Textbegriff: </vt:lpstr>
      <vt:lpstr>Integrativer Textbegriff: </vt:lpstr>
      <vt:lpstr>3. Kriterien der Textualität (nach de Beaugrande/Dressler 1981)</vt:lpstr>
      <vt:lpstr>3. Kriterien der Textualität</vt:lpstr>
      <vt:lpstr>Beispieltext: Werde Mitglied!</vt:lpstr>
      <vt:lpstr>4. Analyse der Textstruktur</vt:lpstr>
      <vt:lpstr>4. Analyse der Textstruktur</vt:lpstr>
      <vt:lpstr>Kohäsion</vt:lpstr>
      <vt:lpstr>Kohärenz</vt:lpstr>
      <vt:lpstr>Kohärenz</vt:lpstr>
      <vt:lpstr>Thema und thematische Progression</vt:lpstr>
      <vt:lpstr>Grundformen thematischer Entfaltung (Stilverfahren)</vt:lpstr>
      <vt:lpstr>Funktion</vt:lpstr>
      <vt:lpstr>Textfunktionen</vt:lpstr>
      <vt:lpstr>Intergrative Textanalyse </vt:lpstr>
      <vt:lpstr>Integrative Textanalyse</vt:lpstr>
      <vt:lpstr>Integrative Textanalyse</vt:lpstr>
      <vt:lpstr>Integrative Textanalyse</vt:lpstr>
      <vt:lpstr>Integrative Textanalyse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 der Text(sorten)analyse</dc:title>
  <dc:creator>Jiřina Malá</dc:creator>
  <cp:lastModifiedBy>Jiřina Malá</cp:lastModifiedBy>
  <cp:revision>7</cp:revision>
  <dcterms:created xsi:type="dcterms:W3CDTF">2021-09-16T10:42:15Z</dcterms:created>
  <dcterms:modified xsi:type="dcterms:W3CDTF">2021-10-21T10:37:57Z</dcterms:modified>
</cp:coreProperties>
</file>