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8" r:id="rId8"/>
    <p:sldId id="260" r:id="rId9"/>
    <p:sldId id="267" r:id="rId10"/>
    <p:sldId id="261" r:id="rId11"/>
    <p:sldId id="262" r:id="rId12"/>
    <p:sldId id="263" r:id="rId13"/>
    <p:sldId id="264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39DD06-DA1B-52EE-ADA6-8FC603E458D8}" v="5" dt="2021-10-11T08:56:29.582"/>
    <p1510:client id="{65FE04BA-AAFE-1F50-332E-FC80CA8F4A4A}" v="569" dt="2021-10-09T19:55:00.931"/>
    <p1510:client id="{DBD3D8AB-D20E-18E9-BE98-632804BCD897}" v="6" dt="2021-11-23T08:37:46.292"/>
    <p1510:client id="{F8889B1C-527C-18DF-9EE0-27E022242156}" v="7" dt="2021-10-08T10:06:15.6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1F1B-8C99-49BF-B901-13BE3FC5C359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5D96-E481-456A-824A-BE78E03570C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56270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1F1B-8C99-49BF-B901-13BE3FC5C359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5D96-E481-456A-824A-BE78E03570C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8099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1F1B-8C99-49BF-B901-13BE3FC5C359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5D96-E481-456A-824A-BE78E03570C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9393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1F1B-8C99-49BF-B901-13BE3FC5C359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5D96-E481-456A-824A-BE78E03570C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4134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1F1B-8C99-49BF-B901-13BE3FC5C359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5D96-E481-456A-824A-BE78E03570C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58226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1F1B-8C99-49BF-B901-13BE3FC5C359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5D96-E481-456A-824A-BE78E03570C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5965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1F1B-8C99-49BF-B901-13BE3FC5C359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5D96-E481-456A-824A-BE78E03570CE}" type="slidenum">
              <a:rPr lang="de-DE" smtClean="0"/>
              <a:t>‹#›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754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1F1B-8C99-49BF-B901-13BE3FC5C359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5D96-E481-456A-824A-BE78E03570C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590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1F1B-8C99-49BF-B901-13BE3FC5C359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5D96-E481-456A-824A-BE78E03570C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733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B1F1B-8C99-49BF-B901-13BE3FC5C359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de-D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5D96-E481-456A-824A-BE78E03570C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273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673B1F1B-8C99-49BF-B901-13BE3FC5C359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de-D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5D96-E481-456A-824A-BE78E03570C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6647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73B1F1B-8C99-49BF-B901-13BE3FC5C359}" type="datetimeFigureOut">
              <a:rPr lang="de-DE" smtClean="0"/>
              <a:t>23.11.2021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9605D96-E481-456A-824A-BE78E03570C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5528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lb.uni-muenster.de/lotse/literatursuche/suchstrategien/tipps/suchinstrumente_schnelleinstieg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lb.uni-muenster.de/lotse/literatursuche/suchstrategien/tipps/suchinstrumente_schnelleinstieg.html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nb.ac.at/" TargetMode="External"/><Relationship Id="rId3" Type="http://schemas.openxmlformats.org/officeDocument/2006/relationships/hyperlink" Target="https://ezdroje.muni.cz/discovery/?lang=cs" TargetMode="External"/><Relationship Id="rId7" Type="http://schemas.openxmlformats.org/officeDocument/2006/relationships/hyperlink" Target="https://www.dnb.de/DE/Home/home_node.html" TargetMode="External"/><Relationship Id="rId2" Type="http://schemas.openxmlformats.org/officeDocument/2006/relationships/hyperlink" Target="https://katalog.muni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kp.cz/" TargetMode="External"/><Relationship Id="rId5" Type="http://schemas.openxmlformats.org/officeDocument/2006/relationships/hyperlink" Target="http://www.digitalniknihovna.cz/mzk" TargetMode="External"/><Relationship Id="rId10" Type="http://schemas.openxmlformats.org/officeDocument/2006/relationships/hyperlink" Target="https://www.literaturhaus.at/" TargetMode="External"/><Relationship Id="rId4" Type="http://schemas.openxmlformats.org/officeDocument/2006/relationships/hyperlink" Target="https://vufind.mzk.cz/" TargetMode="External"/><Relationship Id="rId9" Type="http://schemas.openxmlformats.org/officeDocument/2006/relationships/hyperlink" Target="https://usearch.univie.ac.at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gruyter.com/" TargetMode="External"/><Relationship Id="rId2" Type="http://schemas.openxmlformats.org/officeDocument/2006/relationships/hyperlink" Target="https://www.germanistik-im-netz.de/recherchiere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ase-search.net/" TargetMode="External"/><Relationship Id="rId4" Type="http://schemas.openxmlformats.org/officeDocument/2006/relationships/hyperlink" Target="https://scholar.google.com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la-marbach.de/katalog/" TargetMode="External"/><Relationship Id="rId3" Type="http://schemas.openxmlformats.org/officeDocument/2006/relationships/hyperlink" Target="https://www.ub.uni-freiburg.de/unterstuetzung/fachportale/geistes-und-kulturwissenschaften/germanistik/" TargetMode="External"/><Relationship Id="rId7" Type="http://schemas.openxmlformats.org/officeDocument/2006/relationships/hyperlink" Target="https://www.linguistik.de/de/" TargetMode="External"/><Relationship Id="rId2" Type="http://schemas.openxmlformats.org/officeDocument/2006/relationships/hyperlink" Target="https://www.uni-hildesheim.de/bibliothek/suchen-finden/fachportale/fachportal-germanisti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zblx1.uni-regensburg.de/ezeit/fl.phtml?bibid=FUH&amp;colors=7&amp;lang=de&amp;notation=G" TargetMode="External"/><Relationship Id="rId5" Type="http://schemas.openxmlformats.org/officeDocument/2006/relationships/hyperlink" Target="http://www.erlangerliste.de/ressourc/liste.html" TargetMode="External"/><Relationship Id="rId10" Type="http://schemas.openxmlformats.org/officeDocument/2006/relationships/hyperlink" Target="https://literaturkritik.de/" TargetMode="External"/><Relationship Id="rId4" Type="http://schemas.openxmlformats.org/officeDocument/2006/relationships/hyperlink" Target="https://www.germanistik-im-netz.de/" TargetMode="External"/><Relationship Id="rId9" Type="http://schemas.openxmlformats.org/officeDocument/2006/relationships/hyperlink" Target="https://www.literaturportal.de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ucnmuni-my.sharepoint.com/:w:/g/personal/218028_muni_cz/EaK1cSSkUp1NgmJlQA_nrY0BkmlJEmjqiHLOWXpL0fZIUw?e=vwEOC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52E780-BF79-4CA2-87FF-9B7F6BAFFB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343025"/>
            <a:ext cx="8991600" cy="2689639"/>
          </a:xfrm>
        </p:spPr>
        <p:txBody>
          <a:bodyPr>
            <a:noAutofit/>
          </a:bodyPr>
          <a:lstStyle/>
          <a:p>
            <a:r>
              <a:rPr lang="de-DE" sz="3200"/>
              <a:t>Primär- und Sekundärliteratur,  Textsorten der Sekundärliteratur, Recherche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FEA6458-E304-4B7A-A745-F994B33940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2625" y="4352544"/>
            <a:ext cx="8534399" cy="12398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400">
                <a:ea typeface="+mn-lt"/>
                <a:cs typeface="+mn-lt"/>
              </a:rPr>
              <a:t>NJI_12A Práce s textem 1</a:t>
            </a:r>
          </a:p>
          <a:p>
            <a:r>
              <a:rPr lang="de-DE" sz="2400"/>
              <a:t>13.10.2021</a:t>
            </a:r>
          </a:p>
        </p:txBody>
      </p:sp>
    </p:spTree>
    <p:extLst>
      <p:ext uri="{BB962C8B-B14F-4D97-AF65-F5344CB8AC3E}">
        <p14:creationId xmlns:p14="http://schemas.microsoft.com/office/powerpoint/2010/main" val="2430311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CB8CFB-C24A-4850-AB69-F02321323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de-DE"/>
              <a:t>Bibliographie vs. Katalog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FA0302-2C7B-4083-B1B7-E6954A390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1992" y="2638044"/>
            <a:ext cx="4828030" cy="310198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de-DE" sz="2000"/>
              <a:t>Beides Suchwerkzeuge für Texte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2000"/>
              <a:t>Beides Datenbanken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2000"/>
              <a:t>Unterschiedliche Ergebnisse</a:t>
            </a:r>
          </a:p>
          <a:p>
            <a:pPr marL="0" indent="0">
              <a:buNone/>
            </a:pPr>
            <a:endParaRPr lang="de-DE">
              <a:hlinkClick r:id="rId2"/>
            </a:endParaRPr>
          </a:p>
          <a:p>
            <a:pPr marL="0" indent="0">
              <a:buNone/>
            </a:pPr>
            <a:endParaRPr lang="de-DE">
              <a:hlinkClick r:id="rId2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CA2418C-C307-4704-B727-FB9D2BBA1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15406" y="2743200"/>
            <a:ext cx="2445458" cy="2996827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A20F136-B1A5-4878-B85C-B805425D9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82003" y="2906589"/>
            <a:ext cx="2112264" cy="26700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593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63A9B8-28CC-44FE-B2AD-57C1491C74A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4800" y="6391274"/>
            <a:ext cx="11784647" cy="39052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e-DE" sz="1800"/>
              <a:t>Quelle (modifiziert): </a:t>
            </a:r>
            <a:r>
              <a:rPr lang="de-DE" sz="1800">
                <a:hlinkClick r:id="rId2"/>
              </a:rPr>
              <a:t>https://www.ulb.uni-muenster.de/lotse/literatursuche/suchstrategien/tipps/suchinstrumente_schnelleinstieg.html</a:t>
            </a:r>
            <a:r>
              <a:rPr lang="de-DE" sz="1800"/>
              <a:t> (08.10.2021)</a:t>
            </a:r>
          </a:p>
          <a:p>
            <a:endParaRPr lang="de-DE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CB3232E3-41AE-4BB2-9595-B6219054A9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751208"/>
              </p:ext>
            </p:extLst>
          </p:nvPr>
        </p:nvGraphicFramePr>
        <p:xfrm>
          <a:off x="228600" y="163821"/>
          <a:ext cx="11708447" cy="5990281"/>
        </p:xfrm>
        <a:graphic>
          <a:graphicData uri="http://schemas.openxmlformats.org/drawingml/2006/table">
            <a:tbl>
              <a:tblPr/>
              <a:tblGrid>
                <a:gridCol w="1842196">
                  <a:extLst>
                    <a:ext uri="{9D8B030D-6E8A-4147-A177-3AD203B41FA5}">
                      <a16:colId xmlns:a16="http://schemas.microsoft.com/office/drawing/2014/main" val="816304341"/>
                    </a:ext>
                  </a:extLst>
                </a:gridCol>
                <a:gridCol w="4463310">
                  <a:extLst>
                    <a:ext uri="{9D8B030D-6E8A-4147-A177-3AD203B41FA5}">
                      <a16:colId xmlns:a16="http://schemas.microsoft.com/office/drawing/2014/main" val="2839124978"/>
                    </a:ext>
                  </a:extLst>
                </a:gridCol>
                <a:gridCol w="5402941">
                  <a:extLst>
                    <a:ext uri="{9D8B030D-6E8A-4147-A177-3AD203B41FA5}">
                      <a16:colId xmlns:a16="http://schemas.microsoft.com/office/drawing/2014/main" val="275057372"/>
                    </a:ext>
                  </a:extLst>
                </a:gridCol>
              </a:tblGrid>
              <a:tr h="596635">
                <a:tc>
                  <a:txBody>
                    <a:bodyPr/>
                    <a:lstStyle/>
                    <a:p>
                      <a:pPr algn="l"/>
                      <a:r>
                        <a:rPr lang="de-DE" sz="1600" b="1" cap="all">
                          <a:solidFill>
                            <a:srgbClr val="FFFFFF"/>
                          </a:solidFill>
                          <a:effectLst/>
                        </a:rPr>
                        <a:t>SUCH-INSTRUMENT</a:t>
                      </a:r>
                    </a:p>
                  </a:txBody>
                  <a:tcPr marL="9870" marR="9870" marT="8883" marB="8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="1" cap="all">
                          <a:solidFill>
                            <a:srgbClr val="FFFFFF"/>
                          </a:solidFill>
                          <a:effectLst/>
                        </a:rPr>
                        <a:t>BIBLIOGRAPHIE</a:t>
                      </a:r>
                    </a:p>
                  </a:txBody>
                  <a:tcPr marL="9870" marR="9870" marT="8883" marB="8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b="1" cap="all">
                          <a:solidFill>
                            <a:srgbClr val="FFFFFF"/>
                          </a:solidFill>
                          <a:effectLst/>
                        </a:rPr>
                        <a:t>KATALOG</a:t>
                      </a:r>
                    </a:p>
                  </a:txBody>
                  <a:tcPr marL="9870" marR="9870" marT="8883" marB="88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950712"/>
                  </a:ext>
                </a:extLst>
              </a:tr>
              <a:tr h="1466244">
                <a:tc>
                  <a:txBody>
                    <a:bodyPr/>
                    <a:lstStyle/>
                    <a:p>
                      <a:pPr algn="l"/>
                      <a:r>
                        <a:rPr lang="de-DE" sz="1600" b="1" cap="all">
                          <a:solidFill>
                            <a:srgbClr val="FFFFFF"/>
                          </a:solidFill>
                          <a:effectLst/>
                        </a:rPr>
                        <a:t>ZWECK</a:t>
                      </a:r>
                    </a:p>
                  </a:txBody>
                  <a:tcPr marL="9870" marR="9870" marT="8883" marB="8883" anchor="ctr">
                    <a:lnL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8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de-DE" sz="2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Welche Titel/Aufsätze sind erschienen?</a:t>
                      </a:r>
                    </a:p>
                  </a:txBody>
                  <a:tcPr marL="9870" marR="9870" marT="8883" marB="8883" anchor="ctr">
                    <a:lnL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de-DE" sz="2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Gibt es das Buch/die Zeitschrift in der Bibliothek? Wo befindet sich der Titel? Ist der Titel ausleihbar?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de-DE" sz="2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Welche Bücher gibt es zu einem bestimmten Thema?</a:t>
                      </a:r>
                    </a:p>
                  </a:txBody>
                  <a:tcPr marL="9870" marR="9870" marT="8883" marB="8883" anchor="ctr">
                    <a:lnL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360222"/>
                  </a:ext>
                </a:extLst>
              </a:tr>
              <a:tr h="1212242">
                <a:tc>
                  <a:txBody>
                    <a:bodyPr/>
                    <a:lstStyle/>
                    <a:p>
                      <a:pPr algn="l"/>
                      <a:r>
                        <a:rPr lang="de-DE" sz="1600" b="1" cap="all">
                          <a:solidFill>
                            <a:srgbClr val="FFFFFF"/>
                          </a:solidFill>
                          <a:effectLst/>
                        </a:rPr>
                        <a:t>VERZEICHNETE LITERATUR</a:t>
                      </a:r>
                    </a:p>
                  </a:txBody>
                  <a:tcPr marL="9870" marR="9870" marT="8883" marB="8883" anchor="ctr">
                    <a:lnL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8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de-DE" sz="20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Allgemeinbibliographie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de-DE" sz="2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Fachbibliographie:  Verzeichnis zu einem bestimmten Fachbereich</a:t>
                      </a:r>
                    </a:p>
                  </a:txBody>
                  <a:tcPr marL="9870" marR="9870" marT="8883" marB="8883" anchor="ctr">
                    <a:lnL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de-DE" sz="2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Bestand einer/mehrerer Bibliotheken</a:t>
                      </a:r>
                    </a:p>
                  </a:txBody>
                  <a:tcPr marL="9870" marR="9870" marT="8883" marB="8883" anchor="ctr">
                    <a:lnL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364089"/>
                  </a:ext>
                </a:extLst>
              </a:tr>
              <a:tr h="1032069">
                <a:tc>
                  <a:txBody>
                    <a:bodyPr/>
                    <a:lstStyle/>
                    <a:p>
                      <a:pPr algn="l"/>
                      <a:r>
                        <a:rPr lang="de-DE" sz="1600" b="1" cap="all">
                          <a:solidFill>
                            <a:srgbClr val="FFFFFF"/>
                          </a:solidFill>
                          <a:effectLst/>
                        </a:rPr>
                        <a:t>VERZEICHNETE DOKUMENTE</a:t>
                      </a:r>
                    </a:p>
                  </a:txBody>
                  <a:tcPr marL="9870" marR="9870" marT="8883" marB="8883" anchor="ctr">
                    <a:lnL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4B8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de-DE" sz="2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Aufsätze (aus Zeitschriften und Sammelbänden)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de-DE" sz="2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Bücher, Dissertationen</a:t>
                      </a:r>
                    </a:p>
                  </a:txBody>
                  <a:tcPr marL="9870" marR="9870" marT="8883" marB="8883" anchor="ctr">
                    <a:lnL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de-DE" sz="2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Bücher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de-DE" sz="2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Zeitschriften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de-DE" sz="2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KEINE Aufsätze! (= unselbstständige Publikationen)</a:t>
                      </a:r>
                    </a:p>
                  </a:txBody>
                  <a:tcPr marL="9870" marR="9870" marT="8883" marB="8883" anchor="ctr">
                    <a:lnL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953416"/>
                  </a:ext>
                </a:extLst>
              </a:tr>
              <a:tr h="1402672">
                <a:tc>
                  <a:txBody>
                    <a:bodyPr/>
                    <a:lstStyle/>
                    <a:p>
                      <a:pPr algn="l"/>
                      <a:r>
                        <a:rPr lang="de-DE" sz="1600" b="1" cap="all">
                          <a:solidFill>
                            <a:srgbClr val="FFFFFF"/>
                          </a:solidFill>
                          <a:effectLst/>
                        </a:rPr>
                        <a:t>ZUGRIFF</a:t>
                      </a:r>
                    </a:p>
                  </a:txBody>
                  <a:tcPr marL="9870" marR="9870" marT="8883" marB="8883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E74B8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de-DE" sz="2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Häufig Zugriff auf den Volltext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de-DE" sz="2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vielen Fällen nur ein Literaturhinweis. (Dann überprüfen, ob der Titel in Bibliothek verfügbar ist.)</a:t>
                      </a:r>
                    </a:p>
                  </a:txBody>
                  <a:tcPr marL="9870" marR="9870" marT="8883" marB="8883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de-DE" sz="2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gedruckte Bücher und Zeitschriften vor Ort in der Bibliothek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de-DE" sz="2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E-Books und E-Journals: Link zum Volltext i.d.R. im Katalog</a:t>
                      </a:r>
                    </a:p>
                  </a:txBody>
                  <a:tcPr marL="9870" marR="9870" marT="8883" marB="8883" anchor="ctr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E8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004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269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530432-3C61-41ED-9EC9-159218FB3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err="1"/>
              <a:t>bibliothekskataloge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DF4009-5717-4B2F-A623-61BE91C59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4872" y="2638044"/>
            <a:ext cx="4092257" cy="348653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de-DE" sz="1400" dirty="0">
                <a:solidFill>
                  <a:schemeClr val="tx1"/>
                </a:solidFill>
              </a:rPr>
              <a:t>Katalog Masaryk-Universität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14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https://katalog.muni.cz/</a:t>
            </a:r>
            <a:r>
              <a:rPr lang="de-DE" sz="1400" dirty="0">
                <a:solidFill>
                  <a:schemeClr val="tx1"/>
                </a:solidFill>
              </a:rPr>
              <a:t> 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1400" err="1">
                <a:solidFill>
                  <a:schemeClr val="tx1"/>
                </a:solidFill>
              </a:rPr>
              <a:t>Pokročilé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vyhledávání</a:t>
            </a:r>
            <a:r>
              <a:rPr lang="de-DE" sz="1400" dirty="0">
                <a:solidFill>
                  <a:schemeClr val="tx1"/>
                </a:solidFill>
              </a:rPr>
              <a:t>:  </a:t>
            </a:r>
            <a:r>
              <a:rPr lang="de-DE" sz="1400" err="1">
                <a:solidFill>
                  <a:schemeClr val="tx1"/>
                </a:solidFill>
              </a:rPr>
              <a:t>Tipy</a:t>
            </a:r>
            <a:r>
              <a:rPr lang="de-DE" sz="1400" dirty="0">
                <a:solidFill>
                  <a:schemeClr val="tx1"/>
                </a:solidFill>
              </a:rPr>
              <a:t> pro </a:t>
            </a:r>
            <a:r>
              <a:rPr lang="de-DE" sz="1400" err="1">
                <a:solidFill>
                  <a:schemeClr val="tx1"/>
                </a:solidFill>
              </a:rPr>
              <a:t>vyhledávání</a:t>
            </a:r>
            <a:r>
              <a:rPr lang="de-DE" sz="1400" dirty="0">
                <a:solidFill>
                  <a:schemeClr val="tx1"/>
                </a:solidFill>
              </a:rPr>
              <a:t> 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1400" dirty="0">
                <a:ea typeface="+mn-lt"/>
                <a:cs typeface="+mn-lt"/>
                <a:hlinkClick r:id="rId3"/>
              </a:rPr>
              <a:t>Portál elektronických informačních zdrojů MU (muni.cz)</a:t>
            </a:r>
            <a:endParaRPr lang="de-DE" sz="1400">
              <a:ea typeface="+mn-lt"/>
              <a:cs typeface="+mn-lt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sz="1400" dirty="0">
                <a:solidFill>
                  <a:schemeClr val="tx1"/>
                </a:solidFill>
              </a:rPr>
              <a:t>Katalog Mährische Landesbibliothek </a:t>
            </a:r>
            <a:br>
              <a:rPr lang="de-DE" sz="1400" dirty="0"/>
            </a:br>
            <a:r>
              <a:rPr lang="de-DE" sz="1400" dirty="0">
                <a:solidFill>
                  <a:schemeClr val="tx1"/>
                </a:solidFill>
              </a:rPr>
              <a:t>(+ </a:t>
            </a:r>
            <a:r>
              <a:rPr lang="de-DE" sz="1400" err="1">
                <a:solidFill>
                  <a:schemeClr val="tx1"/>
                </a:solidFill>
              </a:rPr>
              <a:t>Mezinárodní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výpůjční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služba</a:t>
            </a:r>
            <a:r>
              <a:rPr lang="de-DE" sz="1400" dirty="0">
                <a:solidFill>
                  <a:schemeClr val="tx1"/>
                </a:solidFill>
              </a:rPr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1400" dirty="0">
                <a:solidFill>
                  <a:schemeClr val="tx1"/>
                </a:solidFill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https://vufind.mzk.cz/</a:t>
            </a:r>
            <a:r>
              <a:rPr lang="de-DE" sz="1400" dirty="0">
                <a:solidFill>
                  <a:schemeClr val="tx1"/>
                </a:solidFill>
                <a:ea typeface="+mn-lt"/>
                <a:cs typeface="+mn-lt"/>
              </a:rPr>
              <a:t> 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400" u="sng" dirty="0">
                <a:solidFill>
                  <a:schemeClr val="tx1"/>
                </a:solidFill>
                <a:ea typeface="+mn-lt"/>
                <a:cs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http://www.digitalniknihovna.cz/mzk</a:t>
            </a:r>
            <a:endParaRPr lang="cs-CZ" sz="1400" u="sng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cs-CZ" sz="1400" dirty="0">
                <a:solidFill>
                  <a:schemeClr val="tx1"/>
                </a:solidFill>
                <a:ea typeface="+mn-lt"/>
                <a:cs typeface="+mn-lt"/>
              </a:rPr>
              <a:t>Národní knihovna České republiky</a:t>
            </a:r>
            <a:endParaRPr lang="en-US" sz="1400">
              <a:solidFill>
                <a:schemeClr val="tx1"/>
              </a:solidFill>
              <a:ea typeface="+mn-lt"/>
              <a:cs typeface="+mn-lt"/>
            </a:endParaRPr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cs-CZ" sz="1400" u="sng" dirty="0">
                <a:solidFill>
                  <a:schemeClr val="tx1"/>
                </a:solidFill>
                <a:ea typeface="+mn-lt"/>
                <a:cs typeface="+mn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https://www.nkp.cz</a:t>
            </a:r>
            <a:endParaRPr lang="cs-CZ" sz="1400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90000"/>
              </a:lnSpc>
              <a:buFont typeface="Arial" panose="02070309020205020404" pitchFamily="49" charset="0"/>
              <a:buChar char="•"/>
            </a:pPr>
            <a:endParaRPr lang="cs-CZ" sz="240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069E3CF3-F9DF-4AAA-84A2-1759C2337D1F}"/>
              </a:ext>
            </a:extLst>
          </p:cNvPr>
          <p:cNvSpPr txBox="1">
            <a:spLocks/>
          </p:cNvSpPr>
          <p:nvPr/>
        </p:nvSpPr>
        <p:spPr>
          <a:xfrm>
            <a:off x="6098646" y="2508648"/>
            <a:ext cx="4092257" cy="348653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cs-CZ">
                <a:solidFill>
                  <a:schemeClr val="tx1"/>
                </a:solidFill>
                <a:ea typeface="+mn-lt"/>
                <a:cs typeface="+mn-lt"/>
              </a:rPr>
              <a:t>Deutsche Nationalbibliothek </a:t>
            </a:r>
            <a:br>
              <a:rPr lang="cs-CZ">
                <a:ea typeface="+mn-lt"/>
                <a:cs typeface="+mn-lt"/>
              </a:rPr>
            </a:br>
            <a:r>
              <a:rPr lang="cs-CZ">
                <a:solidFill>
                  <a:schemeClr val="tx1"/>
                </a:solidFill>
                <a:ea typeface="+mn-lt"/>
                <a:cs typeface="+mn-lt"/>
              </a:rPr>
              <a:t>(in Leipzig und in Frankfurt am Main)</a:t>
            </a:r>
            <a:endParaRPr lang="en-US">
              <a:solidFill>
                <a:schemeClr val="tx1"/>
              </a:solidFill>
              <a:ea typeface="+mn-lt"/>
              <a:cs typeface="+mn-lt"/>
            </a:endParaRPr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cs-CZ" sz="1800" u="sng">
                <a:solidFill>
                  <a:schemeClr val="tx1"/>
                </a:solidFill>
                <a:ea typeface="+mn-lt"/>
                <a:cs typeface="+mn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https://www.dnb.de</a:t>
            </a:r>
            <a:endParaRPr lang="cs-CZ" sz="180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cs-CZ">
                <a:solidFill>
                  <a:schemeClr val="tx1"/>
                </a:solidFill>
                <a:ea typeface="+mn-lt"/>
                <a:cs typeface="+mn-lt"/>
              </a:rPr>
              <a:t>Österreichische Nationalbibliothek </a:t>
            </a:r>
            <a:br>
              <a:rPr lang="cs-CZ">
                <a:ea typeface="+mn-lt"/>
                <a:cs typeface="+mn-lt"/>
              </a:rPr>
            </a:br>
            <a:r>
              <a:rPr lang="cs-CZ">
                <a:solidFill>
                  <a:schemeClr val="tx1"/>
                </a:solidFill>
                <a:ea typeface="+mn-lt"/>
                <a:cs typeface="+mn-lt"/>
              </a:rPr>
              <a:t>(am Heldenplatz in Wien)</a:t>
            </a:r>
            <a:endParaRPr lang="en-US">
              <a:solidFill>
                <a:schemeClr val="tx1"/>
              </a:solidFill>
              <a:ea typeface="+mn-lt"/>
              <a:cs typeface="+mn-lt"/>
            </a:endParaRPr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cs-CZ" sz="1800" u="sng">
                <a:solidFill>
                  <a:schemeClr val="tx1"/>
                </a:solidFill>
                <a:ea typeface="+mn-lt"/>
                <a:cs typeface="+mn-lt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https://www.onb.ac.at</a:t>
            </a:r>
            <a:endParaRPr lang="cs-CZ" sz="180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>
                <a:solidFill>
                  <a:schemeClr val="tx1"/>
                </a:solidFill>
              </a:rPr>
              <a:t>Katalog Universität Wien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1800">
                <a:hlinkClick r:id="rId9"/>
              </a:rPr>
              <a:t>https://usearch.univie.ac.at/</a:t>
            </a:r>
            <a:r>
              <a:rPr lang="de-DE" sz="1800"/>
              <a:t> </a:t>
            </a:r>
          </a:p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cs-CZ">
                <a:solidFill>
                  <a:schemeClr val="tx1"/>
                </a:solidFill>
                <a:ea typeface="+mn-lt"/>
                <a:cs typeface="+mn-lt"/>
              </a:rPr>
              <a:t>Literaturhaus Wien (Seidengasse 13, Wien)</a:t>
            </a:r>
            <a:endParaRPr lang="en-US">
              <a:solidFill>
                <a:schemeClr val="tx1"/>
              </a:solidFill>
              <a:ea typeface="+mn-lt"/>
              <a:cs typeface="+mn-lt"/>
            </a:endParaRPr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cs-CZ" sz="1800" u="sng">
                <a:solidFill>
                  <a:schemeClr val="tx1"/>
                </a:solidFill>
                <a:ea typeface="+mn-lt"/>
                <a:cs typeface="+mn-lt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https://www.literaturhaus.at</a:t>
            </a:r>
            <a:endParaRPr lang="de-DE" sz="1800">
              <a:solidFill>
                <a:schemeClr val="tx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824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187A1-4E04-4999-8D77-5479D5092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Datenbanken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E12816-F791-47BE-B526-AB4BBAE34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743706"/>
          </a:xfrm>
        </p:spPr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de-DE" sz="2400"/>
              <a:t>Germanistik im Netz (</a:t>
            </a:r>
            <a:r>
              <a:rPr lang="de-DE" sz="2400" err="1"/>
              <a:t>GiN</a:t>
            </a:r>
            <a:r>
              <a:rPr lang="de-DE" sz="2400"/>
              <a:t>) 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2000">
                <a:hlinkClick r:id="rId2"/>
              </a:rPr>
              <a:t>https://www.germanistik-im-netz.de/recherchieren/</a:t>
            </a:r>
            <a:endParaRPr lang="de-DE" sz="2000"/>
          </a:p>
          <a:p>
            <a:pPr>
              <a:buFont typeface="Courier New" panose="02070309020205020404" pitchFamily="49" charset="0"/>
              <a:buChar char="o"/>
            </a:pPr>
            <a:r>
              <a:rPr lang="de-DE" sz="2400"/>
              <a:t>De Gruyter (Verlag)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2000">
                <a:hlinkClick r:id="rId3"/>
              </a:rPr>
              <a:t>https://www.degruyter.com/</a:t>
            </a:r>
            <a:endParaRPr lang="de-DE" sz="2000"/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2000"/>
              <a:t>Zugang durch Masaryk-Universität (</a:t>
            </a:r>
            <a:r>
              <a:rPr lang="de-DE" sz="2000" err="1"/>
              <a:t>eduroam</a:t>
            </a:r>
            <a:r>
              <a:rPr lang="de-DE" sz="2000"/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2400"/>
              <a:t>Google Scholar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2000">
                <a:hlinkClick r:id="rId4"/>
              </a:rPr>
              <a:t>https://scholar.google.com/</a:t>
            </a:r>
            <a:r>
              <a:rPr lang="de-DE" sz="2000"/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2400"/>
              <a:t>BASE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2000">
                <a:hlinkClick r:id="rId5"/>
              </a:rPr>
              <a:t>https://www.base-search.net/</a:t>
            </a:r>
            <a:r>
              <a:rPr lang="de-DE" sz="2000"/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de-DE" sz="2000"/>
          </a:p>
        </p:txBody>
      </p:sp>
    </p:spTree>
    <p:extLst>
      <p:ext uri="{BB962C8B-B14F-4D97-AF65-F5344CB8AC3E}">
        <p14:creationId xmlns:p14="http://schemas.microsoft.com/office/powerpoint/2010/main" val="4166644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3832FA-14CD-4701-B9BE-A5381AE9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TIPPS FÜR WEITERE RECHERCHEORTE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FE72FD-8BE6-42B9-97CD-750904EF2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702" y="2551780"/>
            <a:ext cx="6033201" cy="3547681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cs-CZ">
                <a:solidFill>
                  <a:schemeClr val="tx1"/>
                </a:solidFill>
                <a:ea typeface="+mn-lt"/>
                <a:cs typeface="+mn-lt"/>
              </a:rPr>
              <a:t>Fachportal Germanistik</a:t>
            </a:r>
            <a:endParaRPr lang="en-US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cs-CZ" u="sng">
                <a:solidFill>
                  <a:schemeClr val="tx1"/>
                </a:solidFill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https://www.uni-hildesheim.de/bibliothek/suchen-finden/fachportale/fachportal-germanistik/</a:t>
            </a:r>
            <a:endParaRPr lang="cs-CZ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cs-CZ" u="sng">
                <a:solidFill>
                  <a:schemeClr val="tx1"/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https://www.ub.uni-freiburg.de/unterstuetzung/fachportale/geistes-und-kulturwissenschaften/germanistik/</a:t>
            </a:r>
            <a:endParaRPr lang="cs-CZ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cs-CZ" u="sng">
                <a:solidFill>
                  <a:schemeClr val="tx1"/>
                </a:solidFill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https://www.germanistik-im-netz.de</a:t>
            </a:r>
            <a:endParaRPr lang="cs-CZ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cs-CZ" u="sng">
                <a:solidFill>
                  <a:schemeClr val="tx1"/>
                </a:solidFill>
                <a:ea typeface="+mn-lt"/>
                <a:cs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http://www.erlangerliste.de/ressourc/liste.html</a:t>
            </a:r>
            <a:endParaRPr lang="cs-CZ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cs-CZ">
                <a:solidFill>
                  <a:schemeClr val="tx1"/>
                </a:solidFill>
                <a:ea typeface="+mn-lt"/>
                <a:cs typeface="+mn-lt"/>
              </a:rPr>
              <a:t>Elektronische Zeitschriftenbibliothek (Germanistik. Niederländische Philologie. Skandinavistik)</a:t>
            </a:r>
            <a:endParaRPr lang="en-US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cs-CZ" u="sng">
                <a:solidFill>
                  <a:schemeClr val="tx1"/>
                </a:solidFill>
                <a:ea typeface="+mn-lt"/>
                <a:cs typeface="+mn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http://rzblx1.uni-regensburg.de/ezeit/fl.phtml?bibid=FUH&amp;colors=7&amp;lang=de&amp;notation=G</a:t>
            </a:r>
            <a:endParaRPr lang="cs-CZ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cs-CZ">
                <a:solidFill>
                  <a:schemeClr val="tx1"/>
                </a:solidFill>
                <a:ea typeface="+mn-lt"/>
                <a:cs typeface="+mn-lt"/>
              </a:rPr>
              <a:t>Fachportal für Sprachwissenschaft</a:t>
            </a:r>
          </a:p>
          <a:p>
            <a:pPr>
              <a:lnSpc>
                <a:spcPct val="90000"/>
              </a:lnSpc>
            </a:pPr>
            <a:r>
              <a:rPr lang="cs-CZ" u="sng">
                <a:solidFill>
                  <a:schemeClr val="tx1"/>
                </a:solidFill>
                <a:ea typeface="+mn-lt"/>
                <a:cs typeface="+mn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https://www.linguistik.de/de/</a:t>
            </a:r>
            <a:endParaRPr lang="cs-CZ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endParaRPr lang="cs-CZ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cs-CZ"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9DF52CBA-3C29-4E76-93CA-5E96A5C44AC5}"/>
              </a:ext>
            </a:extLst>
          </p:cNvPr>
          <p:cNvSpPr txBox="1">
            <a:spLocks/>
          </p:cNvSpPr>
          <p:nvPr/>
        </p:nvSpPr>
        <p:spPr>
          <a:xfrm>
            <a:off x="6265423" y="2646671"/>
            <a:ext cx="6033201" cy="35476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endParaRPr lang="cs-CZ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cs-CZ">
                <a:solidFill>
                  <a:schemeClr val="tx1"/>
                </a:solidFill>
                <a:ea typeface="+mn-lt"/>
                <a:cs typeface="+mn-lt"/>
              </a:rPr>
              <a:t>Deutsches Literaturarchiv Marbach</a:t>
            </a:r>
          </a:p>
          <a:p>
            <a:pPr>
              <a:lnSpc>
                <a:spcPct val="90000"/>
              </a:lnSpc>
            </a:pPr>
            <a:r>
              <a:rPr lang="cs-CZ" u="sng">
                <a:solidFill>
                  <a:schemeClr val="tx1"/>
                </a:solidFill>
                <a:ea typeface="+mn-lt"/>
                <a:cs typeface="+mn-lt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https://www.dla-marbach.de/katalog/</a:t>
            </a:r>
            <a:endParaRPr lang="cs-CZ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cs-CZ">
                <a:solidFill>
                  <a:schemeClr val="tx1"/>
                </a:solidFill>
                <a:ea typeface="+mn-lt"/>
                <a:cs typeface="+mn-lt"/>
              </a:rPr>
              <a:t>Literaturportal</a:t>
            </a:r>
          </a:p>
          <a:p>
            <a:pPr>
              <a:lnSpc>
                <a:spcPct val="90000"/>
              </a:lnSpc>
            </a:pPr>
            <a:r>
              <a:rPr lang="cs-CZ" u="sng">
                <a:solidFill>
                  <a:schemeClr val="tx1"/>
                </a:solidFill>
                <a:ea typeface="+mn-lt"/>
                <a:cs typeface="+mn-lt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https://www.literaturportal.de</a:t>
            </a:r>
            <a:endParaRPr lang="cs-CZ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cs-CZ">
                <a:solidFill>
                  <a:schemeClr val="tx1"/>
                </a:solidFill>
                <a:ea typeface="+mn-lt"/>
                <a:cs typeface="+mn-lt"/>
              </a:rPr>
              <a:t>Literaturkritik</a:t>
            </a:r>
          </a:p>
          <a:p>
            <a:pPr>
              <a:lnSpc>
                <a:spcPct val="90000"/>
              </a:lnSpc>
            </a:pPr>
            <a:r>
              <a:rPr lang="cs-CZ" u="sng">
                <a:solidFill>
                  <a:schemeClr val="tx1"/>
                </a:solidFill>
                <a:ea typeface="+mn-lt"/>
                <a:cs typeface="+mn-lt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https://literaturkritik.de</a:t>
            </a:r>
            <a:endParaRPr lang="cs-CZ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endParaRPr lang="cs-CZ">
              <a:solidFill>
                <a:schemeClr val="tx1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6781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Obsah obrázku text, police, kniha, interiér&#10;&#10;Popis se vygeneroval automaticky.">
            <a:extLst>
              <a:ext uri="{FF2B5EF4-FFF2-40B4-BE49-F238E27FC236}">
                <a16:creationId xmlns:a16="http://schemas.microsoft.com/office/drawing/2014/main" id="{63AF370A-5C48-44EA-B9FA-F765F8F895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r="7110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2C339AB-B491-4460-964D-E2F19E89D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noFill/>
          <a:ln>
            <a:solidFill>
              <a:srgbClr val="FFFFFF"/>
            </a:solidFill>
          </a:ln>
        </p:spPr>
        <p:txBody>
          <a:bodyPr>
            <a:normAutofit/>
          </a:bodyPr>
          <a:lstStyle/>
          <a:p>
            <a:r>
              <a:rPr lang="cs-CZ">
                <a:solidFill>
                  <a:schemeClr val="tx1"/>
                </a:solidFill>
              </a:rPr>
              <a:t>AUFGABE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AAA3F9-14BE-470E-B1A8-3DAB64C8A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101983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endParaRPr lang="cs-CZ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cs-CZ" sz="2800">
                <a:solidFill>
                  <a:schemeClr val="accent1"/>
                </a:solidFill>
                <a:ea typeface="+mn-lt"/>
                <a:cs typeface="+mn-lt"/>
              </a:rPr>
              <a:t>Suchbegriff XY angeben und schauen, was angezeigt wird!</a:t>
            </a:r>
            <a:r>
              <a:rPr lang="cs-CZ" sz="2800">
                <a:solidFill>
                  <a:schemeClr val="bg1"/>
                </a:solidFill>
                <a:ea typeface="+mn-lt"/>
                <a:cs typeface="+mn-lt"/>
              </a:rPr>
              <a:t> </a:t>
            </a:r>
            <a:br>
              <a:rPr lang="cs-CZ" sz="2800">
                <a:ea typeface="+mn-lt"/>
                <a:cs typeface="+mn-lt"/>
              </a:rPr>
            </a:br>
            <a:endParaRPr lang="cs-CZ" sz="2800"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cs-CZ" sz="2800">
                <a:ea typeface="+mn-lt"/>
                <a:cs typeface="+mn-lt"/>
              </a:rPr>
              <a:t>Ergebnisse + mündliche Reflexion</a:t>
            </a:r>
          </a:p>
          <a:p>
            <a:pPr marL="0" indent="0" algn="ctr">
              <a:buNone/>
            </a:pPr>
            <a:endParaRPr lang="cs-CZ" sz="2800">
              <a:solidFill>
                <a:schemeClr val="accent3"/>
              </a:solidFill>
            </a:endParaRPr>
          </a:p>
          <a:p>
            <a:pPr marL="0" indent="0" algn="ctr">
              <a:buNone/>
            </a:pPr>
            <a:r>
              <a:rPr lang="cs-CZ" sz="2800" b="1">
                <a:solidFill>
                  <a:schemeClr val="tx1"/>
                </a:solidFill>
              </a:rPr>
              <a:t>PORTFOLIO: </a:t>
            </a:r>
            <a:br>
              <a:rPr lang="cs-CZ" sz="2800" b="1"/>
            </a:br>
            <a:r>
              <a:rPr lang="cs-CZ" sz="2800" b="1">
                <a:solidFill>
                  <a:schemeClr val="tx1"/>
                </a:solidFill>
              </a:rPr>
              <a:t>schriftliche Reflexion der Rechercheaufgabe </a:t>
            </a:r>
            <a:br>
              <a:rPr lang="cs-CZ" sz="2800" b="1"/>
            </a:br>
            <a:r>
              <a:rPr lang="cs-CZ" sz="2800" b="1">
                <a:solidFill>
                  <a:schemeClr val="tx1"/>
                </a:solidFill>
              </a:rPr>
              <a:t>(½ Seite – 1 Seite lang)</a:t>
            </a:r>
          </a:p>
        </p:txBody>
      </p:sp>
    </p:spTree>
    <p:extLst>
      <p:ext uri="{BB962C8B-B14F-4D97-AF65-F5344CB8AC3E}">
        <p14:creationId xmlns:p14="http://schemas.microsoft.com/office/powerpoint/2010/main" val="27875186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Obsah obrázku text, interiér, plněné&#10;&#10;Popis se vygeneroval automaticky.">
            <a:extLst>
              <a:ext uri="{FF2B5EF4-FFF2-40B4-BE49-F238E27FC236}">
                <a16:creationId xmlns:a16="http://schemas.microsoft.com/office/drawing/2014/main" id="{77CA9252-FAE1-4498-AD8F-6722C1F907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111" b="1162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0EE7FEE-8925-417C-BFD8-959AAB164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7482" y="71989"/>
            <a:ext cx="4074544" cy="1530902"/>
          </a:xfrm>
          <a:solidFill>
            <a:schemeClr val="bg1">
              <a:alpha val="60000"/>
            </a:schemeClr>
          </a:solidFill>
          <a:ln w="38100" cap="sq">
            <a:solidFill>
              <a:schemeClr val="tx1"/>
            </a:solidFill>
            <a:miter lim="800000"/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800">
                <a:solidFill>
                  <a:schemeClr val="tx1"/>
                </a:solidFill>
              </a:rPr>
              <a:t>Gut gemacht!</a:t>
            </a:r>
          </a:p>
        </p:txBody>
      </p:sp>
    </p:spTree>
    <p:extLst>
      <p:ext uri="{BB962C8B-B14F-4D97-AF65-F5344CB8AC3E}">
        <p14:creationId xmlns:p14="http://schemas.microsoft.com/office/powerpoint/2010/main" val="1687286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C88275-79C7-4C51-AAA0-50A877A9A9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Primär- und Sekundärliteratur</a:t>
            </a:r>
          </a:p>
        </p:txBody>
      </p:sp>
    </p:spTree>
    <p:extLst>
      <p:ext uri="{BB962C8B-B14F-4D97-AF65-F5344CB8AC3E}">
        <p14:creationId xmlns:p14="http://schemas.microsoft.com/office/powerpoint/2010/main" val="3826600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D8D67BA-3479-4F4D-8CD8-634AF7C050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58969" y="2386744"/>
            <a:ext cx="5928358" cy="1645920"/>
          </a:xfrm>
        </p:spPr>
        <p:txBody>
          <a:bodyPr>
            <a:normAutofit/>
          </a:bodyPr>
          <a:lstStyle/>
          <a:p>
            <a:r>
              <a:rPr lang="de-DE"/>
              <a:t>Rechercheaufgabe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40E2D624-CAF0-4E8A-AD45-C8B4B606F9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58969" y="4352544"/>
            <a:ext cx="5928358" cy="1239894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de-DE"/>
          </a:p>
        </p:txBody>
      </p:sp>
      <p:pic>
        <p:nvPicPr>
          <p:cNvPr id="2" name="Obrázek 2" descr="Obsah obrázku text, noviny, účtenka&#10;&#10;Popis se vygeneroval automaticky.">
            <a:extLst>
              <a:ext uri="{FF2B5EF4-FFF2-40B4-BE49-F238E27FC236}">
                <a16:creationId xmlns:a16="http://schemas.microsoft.com/office/drawing/2014/main" id="{ACB91290-0480-43CA-BF30-E597A9AF4D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005" r="7372"/>
          <a:stretch/>
        </p:blipFill>
        <p:spPr>
          <a:xfrm>
            <a:off x="20" y="10"/>
            <a:ext cx="465427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09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B39432-7772-4F2D-9994-170E4E7D8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Recherchethemen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333BB8-D54C-4358-8F7B-DAFC8348A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780639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de-DE" sz="2000" b="1">
                <a:latin typeface="Calibri"/>
                <a:cs typeface="Calibri"/>
              </a:rPr>
              <a:t>Literaturwissenschaftlich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de-DE" sz="2000">
                <a:latin typeface="Calibri"/>
                <a:cs typeface="Calibri"/>
              </a:rPr>
              <a:t>Religion in der deutschsprachigen Gegenwartsliteratur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de-DE" sz="2000">
                <a:latin typeface="Calibri"/>
                <a:cs typeface="Calibri"/>
              </a:rPr>
              <a:t>Bibel in der älteren deutschsprachigen Literatur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de-DE" sz="2000">
                <a:latin typeface="Calibri"/>
                <a:cs typeface="Calibri"/>
              </a:rPr>
              <a:t>Das Motiv der Tugend(en) in der </a:t>
            </a:r>
            <a:r>
              <a:rPr lang="de-DE" sz="2000">
                <a:ea typeface="+mn-lt"/>
                <a:cs typeface="+mn-lt"/>
              </a:rPr>
              <a:t>deutschsprachigen Literatur</a:t>
            </a:r>
            <a:endParaRPr lang="de-DE" sz="2000">
              <a:latin typeface="Calibri" panose="020F0502020204030204" pitchFamily="34" charset="0"/>
              <a:cs typeface="Calibri"/>
            </a:endParaRPr>
          </a:p>
          <a:p>
            <a:pPr>
              <a:spcBef>
                <a:spcPts val="0"/>
              </a:spcBef>
              <a:buFont typeface="Arial" panose="02070309020205020404" pitchFamily="49" charset="0"/>
              <a:buChar char="•"/>
            </a:pPr>
            <a:r>
              <a:rPr lang="de-DE" sz="2000">
                <a:latin typeface="Gill Sans MT"/>
                <a:cs typeface="Calibri"/>
              </a:rPr>
              <a:t>Das Bild der Stadt Wien in</a:t>
            </a:r>
            <a:r>
              <a:rPr lang="de-DE" sz="2000">
                <a:ea typeface="+mn-lt"/>
                <a:cs typeface="+mn-lt"/>
              </a:rPr>
              <a:t> der deutschsprachigen Literatur</a:t>
            </a:r>
          </a:p>
          <a:p>
            <a:pPr>
              <a:spcBef>
                <a:spcPts val="0"/>
              </a:spcBef>
              <a:buFont typeface="Arial" panose="02070309020205020404" pitchFamily="49" charset="0"/>
              <a:buChar char="•"/>
            </a:pPr>
            <a:r>
              <a:rPr lang="de-DE" sz="2000">
                <a:latin typeface="Gill Sans MT"/>
                <a:cs typeface="Calibri"/>
              </a:rPr>
              <a:t>Intertextuelle Spuren in Lessings Werk</a:t>
            </a:r>
          </a:p>
          <a:p>
            <a:pPr>
              <a:spcBef>
                <a:spcPts val="0"/>
              </a:spcBef>
              <a:buFont typeface="Arial" panose="02070309020205020404" pitchFamily="49" charset="0"/>
              <a:buChar char="•"/>
            </a:pPr>
            <a:r>
              <a:rPr lang="de-DE" sz="2000">
                <a:latin typeface="Gill Sans MT"/>
                <a:cs typeface="Calibri"/>
              </a:rPr>
              <a:t>Lessings Rezeption von Boccaccio </a:t>
            </a:r>
          </a:p>
          <a:p>
            <a:pPr>
              <a:spcBef>
                <a:spcPts val="0"/>
              </a:spcBef>
              <a:buFont typeface="Arial" panose="02070309020205020404" pitchFamily="49" charset="0"/>
              <a:buChar char="•"/>
            </a:pPr>
            <a:r>
              <a:rPr lang="de-DE" sz="2000">
                <a:latin typeface="Gill Sans MT"/>
                <a:cs typeface="Calibri"/>
              </a:rPr>
              <a:t>Schriftsteller_innen als Kulturvermittler_innen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de-DE" sz="2000">
              <a:latin typeface="Gill Sans MT"/>
              <a:cs typeface="Calibri"/>
            </a:endParaRP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de-DE" sz="2000">
              <a:latin typeface="Calibri" panose="020F0502020204030204" pitchFamily="34" charset="0"/>
              <a:cs typeface="Calibri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sz="2000" b="1">
                <a:effectLst/>
                <a:latin typeface="Calibri"/>
                <a:cs typeface="Calibri"/>
              </a:rPr>
              <a:t>Sprachwissenschaftlich</a:t>
            </a:r>
            <a:r>
              <a:rPr lang="de-DE" sz="2000" b="1">
                <a:latin typeface="Calibri"/>
                <a:cs typeface="Calibri"/>
              </a:rPr>
              <a:t> 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de-DE" sz="2000">
                <a:latin typeface="Calibri"/>
                <a:cs typeface="Calibri"/>
              </a:rPr>
              <a:t> </a:t>
            </a:r>
            <a:r>
              <a:rPr lang="de-DE" sz="2000">
                <a:effectLst/>
                <a:latin typeface="Calibri"/>
                <a:cs typeface="Calibri"/>
              </a:rPr>
              <a:t>Problemfälle der Groß- und Kleinschreibung</a:t>
            </a:r>
          </a:p>
          <a:p>
            <a:pPr marL="57150" marR="0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2000">
                <a:effectLst/>
                <a:latin typeface="Calibri"/>
                <a:cs typeface="Calibri"/>
              </a:rPr>
              <a:t>Partikeln im gesprochenen Deutsch</a:t>
            </a:r>
          </a:p>
          <a:p>
            <a:pPr marL="57150" marR="0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2000">
                <a:effectLst/>
                <a:latin typeface="Calibri"/>
                <a:cs typeface="Calibri"/>
              </a:rPr>
              <a:t>Sprachliche Besonderheiten von SMS-Kommunikation</a:t>
            </a:r>
          </a:p>
          <a:p>
            <a:pPr marL="57150" marR="0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2000">
                <a:effectLst/>
                <a:latin typeface="Calibri"/>
                <a:cs typeface="Calibri"/>
              </a:rPr>
              <a:t>Das sprachliche Phänomen "Ironie"</a:t>
            </a:r>
          </a:p>
          <a:p>
            <a:pPr marL="57150" marR="0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2000">
                <a:effectLst/>
                <a:latin typeface="Calibri"/>
                <a:cs typeface="Calibri"/>
              </a:rPr>
              <a:t>Code-Switching in </a:t>
            </a:r>
            <a:r>
              <a:rPr lang="de-DE" sz="2000">
                <a:latin typeface="Calibri"/>
                <a:cs typeface="Calibri"/>
              </a:rPr>
              <a:t>d</a:t>
            </a:r>
            <a:r>
              <a:rPr lang="de-DE" sz="2000">
                <a:effectLst/>
                <a:latin typeface="Calibri"/>
                <a:cs typeface="Calibri"/>
              </a:rPr>
              <a:t>eutsch-tschechischen Familien</a:t>
            </a:r>
          </a:p>
          <a:p>
            <a:pPr marL="57150" indent="-285750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de-DE" sz="2000">
                <a:effectLst/>
                <a:latin typeface="Calibri"/>
                <a:cs typeface="Calibri"/>
              </a:rPr>
              <a:t>Sprachliche Höflichkeit kontrastiv Deutsch - Tschechisch</a:t>
            </a:r>
            <a:r>
              <a:rPr lang="de-DE" sz="2000">
                <a:latin typeface="Calibri"/>
                <a:cs typeface="Calibri"/>
              </a:rPr>
              <a:t> </a:t>
            </a:r>
            <a:endParaRPr lang="de-DE" sz="2000">
              <a:effectLst/>
              <a:latin typeface="Calibri" panose="020F0502020204030204" pitchFamily="34" charset="0"/>
              <a:cs typeface="Calibri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de-DE" sz="2000">
              <a:effectLst/>
              <a:latin typeface="Calibri" panose="020F0502020204030204" pitchFamily="34" charset="0"/>
              <a:cs typeface="Calibri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b="1">
                <a:latin typeface="Calibri"/>
                <a:cs typeface="Calibri"/>
              </a:rPr>
              <a:t>Didaktisch</a:t>
            </a:r>
            <a:endParaRPr lang="de-DE" sz="2000" b="1">
              <a:effectLst/>
              <a:latin typeface="Calibri"/>
              <a:cs typeface="Calibri"/>
            </a:endParaRPr>
          </a:p>
          <a:p>
            <a:pPr marL="57150" marR="0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2000">
                <a:effectLst/>
                <a:latin typeface="Calibri"/>
                <a:cs typeface="Calibri"/>
              </a:rPr>
              <a:t>Die Didaktisierung der </a:t>
            </a:r>
            <a:r>
              <a:rPr lang="de-DE" sz="2000" err="1">
                <a:effectLst/>
                <a:latin typeface="Calibri"/>
                <a:cs typeface="Calibri"/>
              </a:rPr>
              <a:t>Genuszuweisung</a:t>
            </a:r>
            <a:r>
              <a:rPr lang="de-DE" sz="2000">
                <a:effectLst/>
                <a:latin typeface="Calibri"/>
                <a:cs typeface="Calibri"/>
              </a:rPr>
              <a:t> in Deutschen</a:t>
            </a:r>
          </a:p>
          <a:p>
            <a:pPr marL="57150" marR="0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2000">
                <a:effectLst/>
                <a:latin typeface="Calibri"/>
                <a:cs typeface="Calibri"/>
              </a:rPr>
              <a:t>Musik im DaF-Unterricht</a:t>
            </a:r>
          </a:p>
          <a:p>
            <a:pPr marL="57150" marR="0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de-DE">
              <a:latin typeface="Calibri" panose="020F0502020204030204" pitchFamily="34" charset="0"/>
            </a:endParaRP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368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7CEE20-1C5C-4D45-8DD7-6DBF9E28F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Textsorten der Sekundärliteratur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04BCCE-118C-4BF2-8155-628553AE1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255264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de-DE" sz="2200"/>
              <a:t>Selbstständige und unselbstständige Publikationen</a:t>
            </a:r>
          </a:p>
          <a:p>
            <a:endParaRPr lang="de-DE" sz="2200"/>
          </a:p>
          <a:p>
            <a:pPr fontAlgn="ctr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de-DE" sz="2200"/>
              <a:t>Monographie (</a:t>
            </a:r>
            <a:r>
              <a:rPr lang="de-DE" sz="2200">
                <a:ea typeface="+mn-lt"/>
                <a:cs typeface="+mn-lt"/>
              </a:rPr>
              <a:t>Forschungsarbeit, Lehrbuch)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2200"/>
              <a:t>Artikel in Sammelband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2200"/>
              <a:t>Artikel in Zeitschrift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2200"/>
              <a:t>Überblicksartikel in Handbüchern</a:t>
            </a:r>
          </a:p>
          <a:p>
            <a:pPr fontAlgn="ctr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de-DE" sz="2200"/>
              <a:t>Lexikonartikel (Reallexikon)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2200" dirty="0"/>
              <a:t>Rezension</a:t>
            </a:r>
          </a:p>
          <a:p>
            <a:pPr marL="0" indent="0">
              <a:spcBef>
                <a:spcPts val="0"/>
              </a:spcBef>
              <a:buNone/>
            </a:pPr>
            <a:endParaRPr lang="de-DE" sz="2200" dirty="0">
              <a:ea typeface="+mn-lt"/>
              <a:cs typeface="+mn-lt"/>
            </a:endParaRPr>
          </a:p>
          <a:p>
            <a:pPr marL="0" indent="0">
              <a:spcBef>
                <a:spcPts val="0"/>
              </a:spcBef>
              <a:buFont typeface="Courier New" panose="02070309020205020404" pitchFamily="49" charset="0"/>
              <a:buNone/>
            </a:pPr>
            <a:r>
              <a:rPr lang="de-DE" sz="2200">
                <a:ea typeface="+mn-lt"/>
                <a:cs typeface="+mn-lt"/>
              </a:rPr>
              <a:t>+ AUFGABE: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200" dirty="0">
                <a:hlinkClick r:id="rId2"/>
              </a:rPr>
              <a:t>https://ucnmuni-my.sharepoint.com/:w:/g/personal/218028_muni_cz/EaK1cSSkUp1NgmJlQA_nrY0BkmlJEmjqiHLOWXpL0fZIUw?e=vwEOC4</a:t>
            </a:r>
            <a:endParaRPr lang="de-DE"/>
          </a:p>
          <a:p>
            <a:endParaRPr lang="de-DE" sz="2200"/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2201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889232-3976-4D94-9342-FD3817FDD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err="1"/>
              <a:t>LiteraturRecherche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C9865B-B6A5-4255-9FF2-0E42FFA2A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200"/>
              <a:t>Wie komme ich zur Sekundärliteratur?</a:t>
            </a:r>
          </a:p>
          <a:p>
            <a:r>
              <a:rPr lang="de-DE" sz="2200"/>
              <a:t>Wo kann ich suchen?</a:t>
            </a:r>
          </a:p>
          <a:p>
            <a:r>
              <a:rPr lang="de-DE" sz="2200"/>
              <a:t>Wo kann ich Texte finden?</a:t>
            </a:r>
          </a:p>
        </p:txBody>
      </p:sp>
    </p:spTree>
    <p:extLst>
      <p:ext uri="{BB962C8B-B14F-4D97-AF65-F5344CB8AC3E}">
        <p14:creationId xmlns:p14="http://schemas.microsoft.com/office/powerpoint/2010/main" val="2779683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14A162-7E39-47A8-8F6A-2836B5D39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>
                <a:ea typeface="+mj-lt"/>
                <a:cs typeface="+mj-lt"/>
              </a:rPr>
              <a:t>WISSENSCHAFTLICHKEIT DER QUELLEN</a:t>
            </a:r>
            <a:endParaRPr lang="cs-CZ"/>
          </a:p>
          <a:p>
            <a:r>
              <a:rPr lang="cs-CZ"/>
              <a:t>Wie erkenne ich sie?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49B3FB-D428-4DD6-985D-A4DA61AB1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b="1">
                <a:ea typeface="+mn-lt"/>
                <a:cs typeface="+mn-lt"/>
              </a:rPr>
              <a:t>Wer ist der/die Autor_in? </a:t>
            </a:r>
            <a:br>
              <a:rPr lang="cs-CZ">
                <a:ea typeface="+mn-lt"/>
                <a:cs typeface="+mn-lt"/>
              </a:rPr>
            </a:br>
            <a:r>
              <a:rPr lang="cs-CZ">
                <a:ea typeface="+mn-lt"/>
                <a:cs typeface="+mn-lt"/>
              </a:rPr>
              <a:t>Wissenschaftler_in, Praktiker_in, Politiker_in, etc. Je nach Funktion und institutioneller Anbindung entstehen unterschiedliche </a:t>
            </a:r>
            <a:br>
              <a:rPr lang="cs-CZ">
                <a:ea typeface="+mn-lt"/>
                <a:cs typeface="+mn-lt"/>
              </a:rPr>
            </a:br>
            <a:r>
              <a:rPr lang="cs-CZ">
                <a:ea typeface="+mn-lt"/>
                <a:cs typeface="+mn-lt"/>
              </a:rPr>
              <a:t>Texte mit unterschiedlichen Zielen (s.u.)</a:t>
            </a:r>
            <a:endParaRPr lang="cs-CZ"/>
          </a:p>
          <a:p>
            <a:r>
              <a:rPr lang="cs-CZ" b="1">
                <a:ea typeface="+mn-lt"/>
                <a:cs typeface="+mn-lt"/>
              </a:rPr>
              <a:t>Wo ist der Text veröffentlicht?</a:t>
            </a:r>
            <a:r>
              <a:rPr lang="cs-CZ">
                <a:ea typeface="+mn-lt"/>
                <a:cs typeface="+mn-lt"/>
              </a:rPr>
              <a:t> </a:t>
            </a:r>
            <a:br>
              <a:rPr lang="cs-CZ">
                <a:ea typeface="+mn-lt"/>
                <a:cs typeface="+mn-lt"/>
              </a:rPr>
            </a:br>
            <a:r>
              <a:rPr lang="cs-CZ">
                <a:ea typeface="+mn-lt"/>
                <a:cs typeface="+mn-lt"/>
              </a:rPr>
              <a:t>Wissenschaftlicher Verlag, Zeitung, Website, Ratgeber, Fachzeitschrift, etc.</a:t>
            </a:r>
          </a:p>
          <a:p>
            <a:r>
              <a:rPr lang="cs-CZ" b="1">
                <a:ea typeface="+mn-lt"/>
                <a:cs typeface="+mn-lt"/>
              </a:rPr>
              <a:t>Gibt es in dem Text Literaturverweise und ein Literaturverzeichnis?</a:t>
            </a:r>
            <a:r>
              <a:rPr lang="cs-CZ">
                <a:ea typeface="+mn-lt"/>
                <a:cs typeface="+mn-lt"/>
              </a:rPr>
              <a:t> </a:t>
            </a:r>
            <a:br>
              <a:rPr lang="cs-CZ">
                <a:ea typeface="+mn-lt"/>
                <a:cs typeface="+mn-lt"/>
              </a:rPr>
            </a:br>
            <a:r>
              <a:rPr lang="cs-CZ">
                <a:ea typeface="+mn-lt"/>
                <a:cs typeface="+mn-lt"/>
              </a:rPr>
              <a:t>Aktuelle wissenschaftliche Texte kommen nicht ohne Literaturverzeichnis </a:t>
            </a:r>
            <a:br>
              <a:rPr lang="cs-CZ">
                <a:ea typeface="+mn-lt"/>
                <a:cs typeface="+mn-lt"/>
              </a:rPr>
            </a:br>
            <a:r>
              <a:rPr lang="cs-CZ">
                <a:ea typeface="+mn-lt"/>
                <a:cs typeface="+mn-lt"/>
              </a:rPr>
              <a:t>aus, also: kein Literaturverzeichnis, kein wissenschaftlicher Text!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338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5B47EE-8521-47A1-B715-1888A76A2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Zwei Herangehensweisen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7E1600-37BB-40DD-88AE-304BC30FD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de-DE" sz="2200"/>
              <a:t>Systematische Literaturrecherche </a:t>
            </a:r>
          </a:p>
          <a:p>
            <a:pPr marL="742950" lvl="1" indent="-285750" rtl="0" fontAlgn="ctr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2200"/>
              <a:t>Suche in Bibliographien und Katalogen mittels Schlagwörtern, Stichwörtern, Eingrenzungen</a:t>
            </a:r>
          </a:p>
          <a:p>
            <a:pPr marL="742950" lvl="1" indent="-285750" rtl="0" fontAlgn="ctr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de-DE" sz="2200"/>
          </a:p>
          <a:p>
            <a:pPr marL="457200" indent="-457200" rtl="0" fontAlgn="ctr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de-DE" sz="2200"/>
              <a:t>Schneeballsystem</a:t>
            </a:r>
          </a:p>
          <a:p>
            <a:pPr marL="742950" lvl="1" indent="-285750" rtl="0" fontAlgn="ctr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2200"/>
              <a:t>Durch Literaturverzeichnis von einem Text weitere relevante Texte finden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de-DE" sz="2000">
              <a:latin typeface="Calibri" panose="020F0502020204030204" pitchFamily="34" charset="0"/>
            </a:endParaRP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9291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A9057-FFCE-4FEC-8531-7194D6B89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SUCHBEGRIFF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BB40E3-1015-4318-9B92-4621BAEB8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cs-CZ">
                <a:ea typeface="+mn-lt"/>
                <a:cs typeface="+mn-lt"/>
              </a:rPr>
              <a:t>Am Anfang jeder Recherche steht ein Suchbegriff, welcher bei den </a:t>
            </a:r>
            <a:br>
              <a:rPr lang="cs-CZ">
                <a:ea typeface="+mn-lt"/>
                <a:cs typeface="+mn-lt"/>
              </a:rPr>
            </a:br>
            <a:r>
              <a:rPr lang="cs-CZ">
                <a:ea typeface="+mn-lt"/>
                <a:cs typeface="+mn-lt"/>
              </a:rPr>
              <a:t>verschiedenen Suchmaschinen und Portalen eingegeben wird. Der Suchbegriff sollte ein im wissenschaftlichen Diskurs anerkannter und </a:t>
            </a:r>
            <a:br>
              <a:rPr lang="cs-CZ">
                <a:ea typeface="+mn-lt"/>
                <a:cs typeface="+mn-lt"/>
              </a:rPr>
            </a:br>
            <a:r>
              <a:rPr lang="cs-CZ">
                <a:ea typeface="+mn-lt"/>
                <a:cs typeface="+mn-lt"/>
              </a:rPr>
              <a:t>gebräuchlicher sein, um möglichst viele Treffer zu erzielen. Gleichzeitig sollten </a:t>
            </a:r>
            <a:br>
              <a:rPr lang="cs-CZ">
                <a:ea typeface="+mn-lt"/>
                <a:cs typeface="+mn-lt"/>
              </a:rPr>
            </a:br>
            <a:r>
              <a:rPr lang="cs-CZ">
                <a:ea typeface="+mn-lt"/>
                <a:cs typeface="+mn-lt"/>
              </a:rPr>
              <a:t>aber immer auch synonym verwendete Begriffe eingegeben werden. </a:t>
            </a:r>
            <a:br>
              <a:rPr lang="cs-CZ">
                <a:ea typeface="+mn-lt"/>
                <a:cs typeface="+mn-lt"/>
              </a:rPr>
            </a:br>
            <a:r>
              <a:rPr lang="cs-CZ">
                <a:ea typeface="+mn-lt"/>
                <a:cs typeface="+mn-lt"/>
              </a:rPr>
              <a:t>Häufig verändert sich der Suchbegriff im Verlauf einer Recherche, da bereits erkannt wurde, welches der oder die relevanten Begriffe sind.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864163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Paket</Template>
  <Application>Microsoft Office PowerPoint</Application>
  <PresentationFormat>Širokoúhlá obrazovka</PresentationFormat>
  <Slides>16</Slides>
  <Notes>0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Paket</vt:lpstr>
      <vt:lpstr>Primär- und Sekundärliteratur,  Textsorten der Sekundärliteratur, Recherche</vt:lpstr>
      <vt:lpstr>Primär- und Sekundärliteratur</vt:lpstr>
      <vt:lpstr>Rechercheaufgabe</vt:lpstr>
      <vt:lpstr>Recherchethemen</vt:lpstr>
      <vt:lpstr>Textsorten der Sekundärliteratur</vt:lpstr>
      <vt:lpstr>LiteraturRecherche</vt:lpstr>
      <vt:lpstr>WISSENSCHAFTLICHKEIT DER QUELLEN Wie erkenne ich sie?</vt:lpstr>
      <vt:lpstr>Zwei Herangehensweisen</vt:lpstr>
      <vt:lpstr>SUCHBEGRIFF</vt:lpstr>
      <vt:lpstr>Bibliographie vs. Katalog</vt:lpstr>
      <vt:lpstr>Prezentace aplikace PowerPoint</vt:lpstr>
      <vt:lpstr>bibliothekskataloge</vt:lpstr>
      <vt:lpstr>Datenbanken</vt:lpstr>
      <vt:lpstr>TIPPS FÜR WEITERE RECHERCHEORTE</vt:lpstr>
      <vt:lpstr>AUFGABE</vt:lpstr>
      <vt:lpstr>Gut gemacht!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textem 1</dc:title>
  <dc:creator>Viktoria Schmidbauer</dc:creator>
  <cp:revision>10</cp:revision>
  <dcterms:created xsi:type="dcterms:W3CDTF">2021-10-08T08:26:27Z</dcterms:created>
  <dcterms:modified xsi:type="dcterms:W3CDTF">2021-11-23T08:46:49Z</dcterms:modified>
</cp:coreProperties>
</file>