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6" y="2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299A12D1-1703-4253-8F71-EB97FB7137A3}"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14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0468BBE-EB6D-4F22-BD20-AD2B229EF3B4}" type="datetimeFigureOut">
              <a:rPr lang="cs-CZ" smtClean="0"/>
              <a:t>21.11.2021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99A12D1-1703-4253-8F71-EB97FB7137A3}" type="slidenum">
              <a:rPr lang="cs-CZ" smtClean="0"/>
              <a:t>‹#›</a:t>
            </a:fld>
            <a:endParaRPr lang="cs-CZ"/>
          </a:p>
        </p:txBody>
      </p:sp>
    </p:spTree>
    <p:extLst>
      <p:ext uri="{BB962C8B-B14F-4D97-AF65-F5344CB8AC3E}">
        <p14:creationId xmlns:p14="http://schemas.microsoft.com/office/powerpoint/2010/main" val="275354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99A12D1-1703-4253-8F71-EB97FB7137A3}"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0800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99A12D1-1703-4253-8F71-EB97FB7137A3}"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14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99A12D1-1703-4253-8F71-EB97FB7137A3}" type="slidenum">
              <a:rPr lang="cs-CZ" smtClean="0"/>
              <a:t>‹#›</a:t>
            </a:fld>
            <a:endParaRPr lang="cs-CZ"/>
          </a:p>
        </p:txBody>
      </p:sp>
    </p:spTree>
    <p:extLst>
      <p:ext uri="{BB962C8B-B14F-4D97-AF65-F5344CB8AC3E}">
        <p14:creationId xmlns:p14="http://schemas.microsoft.com/office/powerpoint/2010/main" val="302954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99A12D1-1703-4253-8F71-EB97FB7137A3}"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333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99A12D1-1703-4253-8F71-EB97FB7137A3}"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756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99A12D1-1703-4253-8F71-EB97FB7137A3}"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190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99A12D1-1703-4253-8F71-EB97FB7137A3}"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90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99A12D1-1703-4253-8F71-EB97FB7137A3}" type="slidenum">
              <a:rPr lang="cs-CZ" smtClean="0"/>
              <a:t>‹#›</a:t>
            </a:fld>
            <a:endParaRPr lang="cs-CZ"/>
          </a:p>
        </p:txBody>
      </p:sp>
    </p:spTree>
    <p:extLst>
      <p:ext uri="{BB962C8B-B14F-4D97-AF65-F5344CB8AC3E}">
        <p14:creationId xmlns:p14="http://schemas.microsoft.com/office/powerpoint/2010/main" val="3126155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0468BBE-EB6D-4F22-BD20-AD2B229EF3B4}" type="datetimeFigureOut">
              <a:rPr lang="cs-CZ" smtClean="0"/>
              <a:t>21.11.2021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99A12D1-1703-4253-8F71-EB97FB7137A3}"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718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0468BBE-EB6D-4F22-BD20-AD2B229EF3B4}" type="datetimeFigureOut">
              <a:rPr lang="cs-CZ" smtClean="0"/>
              <a:t>21.11.2021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99A12D1-1703-4253-8F71-EB97FB7137A3}" type="slidenum">
              <a:rPr lang="cs-CZ" smtClean="0"/>
              <a:t>‹#›</a:t>
            </a:fld>
            <a:endParaRPr lang="cs-CZ"/>
          </a:p>
        </p:txBody>
      </p:sp>
    </p:spTree>
    <p:extLst>
      <p:ext uri="{BB962C8B-B14F-4D97-AF65-F5344CB8AC3E}">
        <p14:creationId xmlns:p14="http://schemas.microsoft.com/office/powerpoint/2010/main" val="2156020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0468BBE-EB6D-4F22-BD20-AD2B229EF3B4}" type="datetimeFigureOut">
              <a:rPr lang="cs-CZ" smtClean="0"/>
              <a:t>21.11.2021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99A12D1-1703-4253-8F71-EB97FB7137A3}"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19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0468BBE-EB6D-4F22-BD20-AD2B229EF3B4}" type="datetimeFigureOut">
              <a:rPr lang="cs-CZ" smtClean="0"/>
              <a:t>21.11.2021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99A12D1-1703-4253-8F71-EB97FB7137A3}"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66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68BBE-EB6D-4F22-BD20-AD2B229EF3B4}" type="datetimeFigureOut">
              <a:rPr lang="cs-CZ" smtClean="0"/>
              <a:t>21.11.2021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99A12D1-1703-4253-8F71-EB97FB7137A3}" type="slidenum">
              <a:rPr lang="cs-CZ" smtClean="0"/>
              <a:t>‹#›</a:t>
            </a:fld>
            <a:endParaRPr lang="cs-CZ"/>
          </a:p>
        </p:txBody>
      </p:sp>
    </p:spTree>
    <p:extLst>
      <p:ext uri="{BB962C8B-B14F-4D97-AF65-F5344CB8AC3E}">
        <p14:creationId xmlns:p14="http://schemas.microsoft.com/office/powerpoint/2010/main" val="286192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0468BBE-EB6D-4F22-BD20-AD2B229EF3B4}" type="datetimeFigureOut">
              <a:rPr lang="cs-CZ" smtClean="0"/>
              <a:t>21.11.2021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99A12D1-1703-4253-8F71-EB97FB7137A3}"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21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0468BBE-EB6D-4F22-BD20-AD2B229EF3B4}" type="datetimeFigureOut">
              <a:rPr lang="cs-CZ" smtClean="0"/>
              <a:t>21.11.2021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99A12D1-1703-4253-8F71-EB97FB7137A3}" type="slidenum">
              <a:rPr lang="cs-CZ" smtClean="0"/>
              <a:t>‹#›</a:t>
            </a:fld>
            <a:endParaRPr lang="cs-CZ"/>
          </a:p>
        </p:txBody>
      </p:sp>
    </p:spTree>
    <p:extLst>
      <p:ext uri="{BB962C8B-B14F-4D97-AF65-F5344CB8AC3E}">
        <p14:creationId xmlns:p14="http://schemas.microsoft.com/office/powerpoint/2010/main" val="211169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0468BBE-EB6D-4F22-BD20-AD2B229EF3B4}" type="datetimeFigureOut">
              <a:rPr lang="cs-CZ" smtClean="0"/>
              <a:t>21.11.2021</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9A12D1-1703-4253-8F71-EB97FB7137A3}" type="slidenum">
              <a:rPr lang="cs-CZ" smtClean="0"/>
              <a:t>‹#›</a:t>
            </a:fld>
            <a:endParaRPr lang="cs-CZ"/>
          </a:p>
        </p:txBody>
      </p:sp>
    </p:spTree>
    <p:extLst>
      <p:ext uri="{BB962C8B-B14F-4D97-AF65-F5344CB8AC3E}">
        <p14:creationId xmlns:p14="http://schemas.microsoft.com/office/powerpoint/2010/main" val="24960311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9129E7-3E6B-4410-9B8C-227FB8515079}"/>
              </a:ext>
            </a:extLst>
          </p:cNvPr>
          <p:cNvSpPr>
            <a:spLocks noGrp="1"/>
          </p:cNvSpPr>
          <p:nvPr>
            <p:ph type="ctrTitle"/>
          </p:nvPr>
        </p:nvSpPr>
        <p:spPr/>
        <p:txBody>
          <a:bodyPr/>
          <a:lstStyle/>
          <a:p>
            <a:r>
              <a:rPr lang="nb-NO" dirty="0"/>
              <a:t>Bjørnstjerne Bjørnson</a:t>
            </a:r>
            <a:endParaRPr lang="cs-CZ" dirty="0"/>
          </a:p>
        </p:txBody>
      </p:sp>
      <p:sp>
        <p:nvSpPr>
          <p:cNvPr id="3" name="Podnadpis 2">
            <a:extLst>
              <a:ext uri="{FF2B5EF4-FFF2-40B4-BE49-F238E27FC236}">
                <a16:creationId xmlns:a16="http://schemas.microsoft.com/office/drawing/2014/main" id="{64CE9835-4BCC-4576-8CFC-38DC6C1804D8}"/>
              </a:ext>
            </a:extLst>
          </p:cNvPr>
          <p:cNvSpPr>
            <a:spLocks noGrp="1"/>
          </p:cNvSpPr>
          <p:nvPr>
            <p:ph type="subTitle" idx="1"/>
          </p:nvPr>
        </p:nvSpPr>
        <p:spPr/>
        <p:txBody>
          <a:bodyPr>
            <a:normAutofit/>
          </a:bodyPr>
          <a:lstStyle/>
          <a:p>
            <a:r>
              <a:rPr lang="cs-CZ" sz="3200" dirty="0"/>
              <a:t>Nobelova cena za literaturu 1903</a:t>
            </a:r>
          </a:p>
        </p:txBody>
      </p:sp>
    </p:spTree>
    <p:extLst>
      <p:ext uri="{BB962C8B-B14F-4D97-AF65-F5344CB8AC3E}">
        <p14:creationId xmlns:p14="http://schemas.microsoft.com/office/powerpoint/2010/main" val="148294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356C49-5EA8-4205-B539-C8A3165CF39F}"/>
              </a:ext>
            </a:extLst>
          </p:cNvPr>
          <p:cNvSpPr>
            <a:spLocks noGrp="1"/>
          </p:cNvSpPr>
          <p:nvPr>
            <p:ph type="title"/>
          </p:nvPr>
        </p:nvSpPr>
        <p:spPr/>
        <p:txBody>
          <a:bodyPr/>
          <a:lstStyle/>
          <a:p>
            <a:r>
              <a:rPr lang="cs-CZ" dirty="0"/>
              <a:t>Studium a cesty po Evropě</a:t>
            </a:r>
          </a:p>
        </p:txBody>
      </p:sp>
      <p:sp>
        <p:nvSpPr>
          <p:cNvPr id="3" name="Zástupný obsah 2">
            <a:extLst>
              <a:ext uri="{FF2B5EF4-FFF2-40B4-BE49-F238E27FC236}">
                <a16:creationId xmlns:a16="http://schemas.microsoft.com/office/drawing/2014/main" id="{1D08A70B-61E0-4B13-83BE-E0F9DF315D0A}"/>
              </a:ext>
            </a:extLst>
          </p:cNvPr>
          <p:cNvSpPr>
            <a:spLocks noGrp="1"/>
          </p:cNvSpPr>
          <p:nvPr>
            <p:ph idx="1"/>
          </p:nvPr>
        </p:nvSpPr>
        <p:spPr/>
        <p:txBody>
          <a:bodyPr/>
          <a:lstStyle/>
          <a:p>
            <a:r>
              <a:rPr lang="cs-CZ" b="0" i="0" dirty="0" err="1">
                <a:solidFill>
                  <a:srgbClr val="333333"/>
                </a:solidFill>
                <a:effectLst/>
                <a:latin typeface="Source Sans Pro" panose="020B0503030403020204" pitchFamily="34" charset="0"/>
              </a:rPr>
              <a:t>Bjørnstjerne</a:t>
            </a:r>
            <a:r>
              <a:rPr lang="cs-CZ" b="0" i="0" dirty="0">
                <a:solidFill>
                  <a:srgbClr val="333333"/>
                </a:solidFill>
                <a:effectLst/>
                <a:latin typeface="Source Sans Pro" panose="020B0503030403020204" pitchFamily="34" charset="0"/>
              </a:rPr>
              <a:t> </a:t>
            </a:r>
            <a:r>
              <a:rPr lang="cs-CZ" b="0" i="0" dirty="0" err="1">
                <a:solidFill>
                  <a:srgbClr val="333333"/>
                </a:solidFill>
                <a:effectLst/>
                <a:latin typeface="Source Sans Pro" panose="020B0503030403020204" pitchFamily="34" charset="0"/>
              </a:rPr>
              <a:t>Martinius</a:t>
            </a:r>
            <a:r>
              <a:rPr lang="cs-CZ" b="0" i="0" dirty="0">
                <a:solidFill>
                  <a:srgbClr val="333333"/>
                </a:solidFill>
                <a:effectLst/>
                <a:latin typeface="Source Sans Pro" panose="020B0503030403020204" pitchFamily="34" charset="0"/>
              </a:rPr>
              <a:t> </a:t>
            </a:r>
            <a:r>
              <a:rPr lang="cs-CZ" b="0" i="0" dirty="0" err="1">
                <a:solidFill>
                  <a:srgbClr val="333333"/>
                </a:solidFill>
                <a:effectLst/>
                <a:latin typeface="Source Sans Pro" panose="020B0503030403020204" pitchFamily="34" charset="0"/>
              </a:rPr>
              <a:t>Bjørnson</a:t>
            </a:r>
            <a:r>
              <a:rPr lang="cs-CZ" b="0" i="0" dirty="0">
                <a:solidFill>
                  <a:srgbClr val="333333"/>
                </a:solidFill>
                <a:effectLst/>
                <a:latin typeface="Source Sans Pro" panose="020B0503030403020204" pitchFamily="34" charset="0"/>
              </a:rPr>
              <a:t> se narodil 8. prosince 1832 v Kvikne, které leží na </a:t>
            </a:r>
            <a:r>
              <a:rPr lang="cs-CZ" b="0" i="0" dirty="0" err="1">
                <a:solidFill>
                  <a:srgbClr val="333333"/>
                </a:solidFill>
                <a:effectLst/>
                <a:latin typeface="Source Sans Pro" panose="020B0503030403020204" pitchFamily="34" charset="0"/>
              </a:rPr>
              <a:t>na</a:t>
            </a:r>
            <a:r>
              <a:rPr lang="cs-CZ" b="0" i="0" dirty="0">
                <a:solidFill>
                  <a:srgbClr val="333333"/>
                </a:solidFill>
                <a:effectLst/>
                <a:latin typeface="Source Sans Pro" panose="020B0503030403020204" pitchFamily="34" charset="0"/>
              </a:rPr>
              <a:t> sever od </a:t>
            </a:r>
            <a:r>
              <a:rPr lang="cs-CZ" b="0" i="0" dirty="0" err="1">
                <a:solidFill>
                  <a:srgbClr val="333333"/>
                </a:solidFill>
                <a:effectLst/>
                <a:latin typeface="Source Sans Pro" panose="020B0503030403020204" pitchFamily="34" charset="0"/>
              </a:rPr>
              <a:t>Tynsetu</a:t>
            </a:r>
            <a:r>
              <a:rPr lang="cs-CZ" b="0" i="0" dirty="0">
                <a:solidFill>
                  <a:srgbClr val="333333"/>
                </a:solidFill>
                <a:effectLst/>
                <a:latin typeface="Source Sans Pro" panose="020B0503030403020204" pitchFamily="34" charset="0"/>
              </a:rPr>
              <a:t>, v provincii </a:t>
            </a:r>
            <a:r>
              <a:rPr lang="cs-CZ" b="0" i="0" dirty="0" err="1">
                <a:solidFill>
                  <a:srgbClr val="333333"/>
                </a:solidFill>
                <a:effectLst/>
                <a:latin typeface="Source Sans Pro" panose="020B0503030403020204" pitchFamily="34" charset="0"/>
              </a:rPr>
              <a:t>Hedmark</a:t>
            </a:r>
            <a:r>
              <a:rPr lang="cs-CZ" b="0" i="0" dirty="0">
                <a:solidFill>
                  <a:srgbClr val="333333"/>
                </a:solidFill>
                <a:effectLst/>
                <a:latin typeface="Source Sans Pro" panose="020B0503030403020204" pitchFamily="34" charset="0"/>
              </a:rPr>
              <a:t>. Jeho otec byl v Kvikne kněz</a:t>
            </a:r>
            <a:r>
              <a:rPr lang="nb-NO" b="0" i="0" dirty="0">
                <a:solidFill>
                  <a:srgbClr val="333333"/>
                </a:solidFill>
                <a:effectLst/>
                <a:latin typeface="Source Sans Pro" panose="020B0503030403020204" pitchFamily="34" charset="0"/>
              </a:rPr>
              <a:t>em. </a:t>
            </a:r>
            <a:r>
              <a:rPr lang="cs-CZ" b="0" i="0" dirty="0">
                <a:solidFill>
                  <a:srgbClr val="333333"/>
                </a:solidFill>
                <a:effectLst/>
                <a:latin typeface="Source Sans Pro" panose="020B0503030403020204" pitchFamily="34" charset="0"/>
              </a:rPr>
              <a:t>Zemřel při léčení v Paříži 1910.</a:t>
            </a:r>
            <a:endParaRPr lang="nb-NO" b="0" i="0" dirty="0">
              <a:solidFill>
                <a:srgbClr val="333333"/>
              </a:solidFill>
              <a:effectLst/>
              <a:latin typeface="Source Sans Pro" panose="020B0503030403020204" pitchFamily="34" charset="0"/>
            </a:endParaRPr>
          </a:p>
          <a:p>
            <a:r>
              <a:rPr lang="nb-NO" dirty="0">
                <a:solidFill>
                  <a:srgbClr val="333333"/>
                </a:solidFill>
                <a:latin typeface="Source Sans Pro" panose="020B0503030403020204" pitchFamily="34" charset="0"/>
              </a:rPr>
              <a:t>Studium v Molde a Kristianii (Oslo)</a:t>
            </a:r>
            <a:endParaRPr lang="cs-CZ" dirty="0">
              <a:solidFill>
                <a:srgbClr val="333333"/>
              </a:solidFill>
              <a:latin typeface="Source Sans Pro" panose="020B0503030403020204" pitchFamily="34" charset="0"/>
            </a:endParaRPr>
          </a:p>
          <a:p>
            <a:r>
              <a:rPr lang="cs-CZ" dirty="0">
                <a:solidFill>
                  <a:srgbClr val="333333"/>
                </a:solidFill>
                <a:latin typeface="Source Sans Pro" panose="020B0503030403020204" pitchFamily="34" charset="0"/>
              </a:rPr>
              <a:t>Pobyty v Kodani, v Římě, v Paříži</a:t>
            </a:r>
            <a:endParaRPr lang="cs-CZ" dirty="0"/>
          </a:p>
        </p:txBody>
      </p:sp>
    </p:spTree>
    <p:extLst>
      <p:ext uri="{BB962C8B-B14F-4D97-AF65-F5344CB8AC3E}">
        <p14:creationId xmlns:p14="http://schemas.microsoft.com/office/powerpoint/2010/main" val="411701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0E1222-21A0-459D-B7A1-FB140A03069E}"/>
              </a:ext>
            </a:extLst>
          </p:cNvPr>
          <p:cNvSpPr>
            <a:spLocks noGrp="1"/>
          </p:cNvSpPr>
          <p:nvPr>
            <p:ph type="title"/>
          </p:nvPr>
        </p:nvSpPr>
        <p:spPr/>
        <p:txBody>
          <a:bodyPr/>
          <a:lstStyle/>
          <a:p>
            <a:r>
              <a:rPr lang="cs-CZ" dirty="0"/>
              <a:t>Básně a povídky</a:t>
            </a:r>
          </a:p>
        </p:txBody>
      </p:sp>
      <p:sp>
        <p:nvSpPr>
          <p:cNvPr id="3" name="Zástupný obsah 2">
            <a:extLst>
              <a:ext uri="{FF2B5EF4-FFF2-40B4-BE49-F238E27FC236}">
                <a16:creationId xmlns:a16="http://schemas.microsoft.com/office/drawing/2014/main" id="{DADAFE09-AFAD-4F44-B558-0B6DF74B069D}"/>
              </a:ext>
            </a:extLst>
          </p:cNvPr>
          <p:cNvSpPr>
            <a:spLocks noGrp="1"/>
          </p:cNvSpPr>
          <p:nvPr>
            <p:ph idx="1"/>
          </p:nvPr>
        </p:nvSpPr>
        <p:spPr/>
        <p:txBody>
          <a:bodyPr>
            <a:normAutofit fontScale="92500" lnSpcReduction="10000"/>
          </a:bodyPr>
          <a:lstStyle/>
          <a:p>
            <a:r>
              <a:rPr lang="cs-CZ" b="0" i="0" dirty="0">
                <a:solidFill>
                  <a:srgbClr val="333333"/>
                </a:solidFill>
                <a:effectLst/>
                <a:latin typeface="Source Sans Pro" panose="020B0503030403020204" pitchFamily="34" charset="0"/>
              </a:rPr>
              <a:t>V roce 1852 začal pracovat jako novinář. Psal literární a divadelní recenze a byl přímo zapálený pro </a:t>
            </a:r>
            <a:r>
              <a:rPr lang="cs-CZ" b="0" i="0" dirty="0" err="1">
                <a:solidFill>
                  <a:srgbClr val="333333"/>
                </a:solidFill>
                <a:effectLst/>
                <a:latin typeface="Source Sans Pro" panose="020B0503030403020204" pitchFamily="34" charset="0"/>
              </a:rPr>
              <a:t>ponoršťování</a:t>
            </a:r>
            <a:r>
              <a:rPr lang="cs-CZ" b="0" i="0" dirty="0">
                <a:solidFill>
                  <a:srgbClr val="333333"/>
                </a:solidFill>
                <a:effectLst/>
                <a:latin typeface="Source Sans Pro" panose="020B0503030403020204" pitchFamily="34" charset="0"/>
              </a:rPr>
              <a:t> kultury, jazyka a divadelního umění.</a:t>
            </a:r>
            <a:endParaRPr lang="nb-NO" b="0" i="0" dirty="0">
              <a:solidFill>
                <a:srgbClr val="333333"/>
              </a:solidFill>
              <a:effectLst/>
              <a:latin typeface="Source Sans Pro" panose="020B0503030403020204" pitchFamily="34" charset="0"/>
            </a:endParaRPr>
          </a:p>
          <a:p>
            <a:r>
              <a:rPr lang="cs-CZ" b="0" i="0" dirty="0" err="1">
                <a:solidFill>
                  <a:srgbClr val="333333"/>
                </a:solidFill>
                <a:effectLst/>
                <a:latin typeface="Source Sans Pro" panose="020B0503030403020204" pitchFamily="34" charset="0"/>
              </a:rPr>
              <a:t>Bjørnson</a:t>
            </a:r>
            <a:r>
              <a:rPr lang="cs-CZ" b="0" i="0" dirty="0">
                <a:solidFill>
                  <a:srgbClr val="333333"/>
                </a:solidFill>
                <a:effectLst/>
                <a:latin typeface="Source Sans Pro" panose="020B0503030403020204" pitchFamily="34" charset="0"/>
              </a:rPr>
              <a:t> začínal jako novinář a literární kritik. Psal dramata, básně a kratší i delší prozaické útvary. Dramata byla za jeho života poměrně hojně představována na divadelních prknech, z jeho básní se nejvíce proslavila „Ano, milujeme tuto zemi“, ale přesto je </a:t>
            </a:r>
            <a:r>
              <a:rPr lang="cs-CZ" b="0" i="0" dirty="0" err="1">
                <a:solidFill>
                  <a:srgbClr val="333333"/>
                </a:solidFill>
                <a:effectLst/>
                <a:latin typeface="Source Sans Pro" panose="020B0503030403020204" pitchFamily="34" charset="0"/>
              </a:rPr>
              <a:t>Bjørnson</a:t>
            </a:r>
            <a:r>
              <a:rPr lang="cs-CZ" b="0" i="0" dirty="0">
                <a:solidFill>
                  <a:srgbClr val="333333"/>
                </a:solidFill>
                <a:effectLst/>
                <a:latin typeface="Source Sans Pro" panose="020B0503030403020204" pitchFamily="34" charset="0"/>
              </a:rPr>
              <a:t> známý především díky svým „selským povídkám.“</a:t>
            </a:r>
          </a:p>
          <a:p>
            <a:r>
              <a:rPr lang="cs-CZ" dirty="0">
                <a:solidFill>
                  <a:srgbClr val="333333"/>
                </a:solidFill>
                <a:latin typeface="Source Sans Pro" panose="020B0503030403020204" pitchFamily="34" charset="0"/>
              </a:rPr>
              <a:t>Umění novely ve stylu staroislandských ság, s okruhy romantické lásky a obdivu k norskému venkovu</a:t>
            </a:r>
            <a:endParaRPr lang="cs-CZ" dirty="0"/>
          </a:p>
        </p:txBody>
      </p:sp>
    </p:spTree>
    <p:extLst>
      <p:ext uri="{BB962C8B-B14F-4D97-AF65-F5344CB8AC3E}">
        <p14:creationId xmlns:p14="http://schemas.microsoft.com/office/powerpoint/2010/main" val="136059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6E4239-6E6A-4B61-BAF3-40F4B2DC2C3F}"/>
              </a:ext>
            </a:extLst>
          </p:cNvPr>
          <p:cNvSpPr>
            <a:spLocks noGrp="1"/>
          </p:cNvSpPr>
          <p:nvPr>
            <p:ph type="title"/>
          </p:nvPr>
        </p:nvSpPr>
        <p:spPr/>
        <p:txBody>
          <a:bodyPr/>
          <a:lstStyle/>
          <a:p>
            <a:r>
              <a:rPr lang="cs-CZ" dirty="0"/>
              <a:t>dramata</a:t>
            </a:r>
          </a:p>
        </p:txBody>
      </p:sp>
      <p:sp>
        <p:nvSpPr>
          <p:cNvPr id="3" name="Zástupný obsah 2">
            <a:extLst>
              <a:ext uri="{FF2B5EF4-FFF2-40B4-BE49-F238E27FC236}">
                <a16:creationId xmlns:a16="http://schemas.microsoft.com/office/drawing/2014/main" id="{0FF2C492-1CD5-4610-966C-456C88F76256}"/>
              </a:ext>
            </a:extLst>
          </p:cNvPr>
          <p:cNvSpPr>
            <a:spLocks noGrp="1"/>
          </p:cNvSpPr>
          <p:nvPr>
            <p:ph idx="1"/>
          </p:nvPr>
        </p:nvSpPr>
        <p:spPr/>
        <p:txBody>
          <a:bodyPr>
            <a:normAutofit fontScale="92500"/>
          </a:bodyPr>
          <a:lstStyle/>
          <a:p>
            <a:r>
              <a:rPr lang="cs-CZ" b="0" i="0" dirty="0">
                <a:solidFill>
                  <a:srgbClr val="333333"/>
                </a:solidFill>
                <a:effectLst/>
                <a:latin typeface="Source Sans Pro" panose="020B0503030403020204" pitchFamily="34" charset="0"/>
              </a:rPr>
              <a:t>sociální drama </a:t>
            </a:r>
            <a:r>
              <a:rPr lang="cs-CZ" b="0" i="1" dirty="0">
                <a:solidFill>
                  <a:srgbClr val="333333"/>
                </a:solidFill>
                <a:effectLst/>
                <a:latin typeface="Source Sans Pro" panose="020B0503030403020204" pitchFamily="34" charset="0"/>
              </a:rPr>
              <a:t>Leonarda</a:t>
            </a:r>
            <a:r>
              <a:rPr lang="cs-CZ" b="0" i="0" dirty="0">
                <a:solidFill>
                  <a:srgbClr val="333333"/>
                </a:solidFill>
                <a:effectLst/>
                <a:latin typeface="Source Sans Pro" panose="020B0503030403020204" pitchFamily="34" charset="0"/>
              </a:rPr>
              <a:t> (1879)</a:t>
            </a:r>
          </a:p>
          <a:p>
            <a:r>
              <a:rPr lang="cs-CZ" b="0" i="0" dirty="0">
                <a:solidFill>
                  <a:srgbClr val="333333"/>
                </a:solidFill>
                <a:effectLst/>
                <a:latin typeface="Source Sans Pro" panose="020B0503030403020204" pitchFamily="34" charset="0"/>
              </a:rPr>
              <a:t>V roce 1883 vydal sociální drama </a:t>
            </a:r>
            <a:r>
              <a:rPr lang="cs-CZ" b="0" i="1" dirty="0">
                <a:solidFill>
                  <a:srgbClr val="333333"/>
                </a:solidFill>
                <a:effectLst/>
                <a:latin typeface="Source Sans Pro" panose="020B0503030403020204" pitchFamily="34" charset="0"/>
              </a:rPr>
              <a:t>Rukavička</a:t>
            </a:r>
            <a:r>
              <a:rPr lang="cs-CZ" b="0" i="0" dirty="0">
                <a:solidFill>
                  <a:srgbClr val="333333"/>
                </a:solidFill>
                <a:effectLst/>
                <a:latin typeface="Source Sans Pro" panose="020B0503030403020204" pitchFamily="34" charset="0"/>
              </a:rPr>
              <a:t>, ale nenašel se žádný divadelní ředitel, který by chtěl tuto hru uvést. Zde se zabýval soudobou problematikou dvojí sexuální morálky: zatímco ženy si v tehdejší společnosti měly až do svatby uchovat panenství, na muže se takovýto požadavek nevztahoval a po svatbě jim byly běžně tolerovány i návštěvy nevěstinců.</a:t>
            </a:r>
          </a:p>
          <a:p>
            <a:r>
              <a:rPr lang="cs-CZ" i="1" dirty="0">
                <a:solidFill>
                  <a:srgbClr val="333333"/>
                </a:solidFill>
                <a:latin typeface="Source Sans Pro" panose="020B0503030403020204" pitchFamily="34" charset="0"/>
              </a:rPr>
              <a:t>Nad naši sílu – </a:t>
            </a:r>
            <a:r>
              <a:rPr lang="cs-CZ" dirty="0">
                <a:solidFill>
                  <a:srgbClr val="333333"/>
                </a:solidFill>
                <a:latin typeface="Source Sans Pro" panose="020B0503030403020204" pitchFamily="34" charset="0"/>
              </a:rPr>
              <a:t>čekalo přes deset let na své uvedení. Národní divadlo v Praze: 1900 (režisér Jaroslav Kvapil)</a:t>
            </a:r>
            <a:endParaRPr lang="cs-CZ" dirty="0"/>
          </a:p>
        </p:txBody>
      </p:sp>
    </p:spTree>
    <p:extLst>
      <p:ext uri="{BB962C8B-B14F-4D97-AF65-F5344CB8AC3E}">
        <p14:creationId xmlns:p14="http://schemas.microsoft.com/office/powerpoint/2010/main" val="4017339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4928AE-9583-46D9-A525-32F4849FD1A3}"/>
              </a:ext>
            </a:extLst>
          </p:cNvPr>
          <p:cNvSpPr>
            <a:spLocks noGrp="1"/>
          </p:cNvSpPr>
          <p:nvPr>
            <p:ph type="title"/>
          </p:nvPr>
        </p:nvSpPr>
        <p:spPr/>
        <p:txBody>
          <a:bodyPr/>
          <a:lstStyle/>
          <a:p>
            <a:r>
              <a:rPr lang="cs-CZ" dirty="0"/>
              <a:t>romány</a:t>
            </a:r>
          </a:p>
        </p:txBody>
      </p:sp>
      <p:sp>
        <p:nvSpPr>
          <p:cNvPr id="3" name="Zástupný obsah 2">
            <a:extLst>
              <a:ext uri="{FF2B5EF4-FFF2-40B4-BE49-F238E27FC236}">
                <a16:creationId xmlns:a16="http://schemas.microsoft.com/office/drawing/2014/main" id="{DFB18AA2-B559-43AE-80F1-4D9B88DB466A}"/>
              </a:ext>
            </a:extLst>
          </p:cNvPr>
          <p:cNvSpPr>
            <a:spLocks noGrp="1"/>
          </p:cNvSpPr>
          <p:nvPr>
            <p:ph idx="1"/>
          </p:nvPr>
        </p:nvSpPr>
        <p:spPr/>
        <p:txBody>
          <a:bodyPr/>
          <a:lstStyle/>
          <a:p>
            <a:r>
              <a:rPr lang="cs-CZ" dirty="0">
                <a:latin typeface="Sans"/>
              </a:rPr>
              <a:t>Novela</a:t>
            </a:r>
            <a:r>
              <a:rPr lang="cs-CZ" i="1" dirty="0">
                <a:latin typeface="Sans"/>
              </a:rPr>
              <a:t> Prach </a:t>
            </a:r>
            <a:r>
              <a:rPr lang="cs-CZ" dirty="0">
                <a:latin typeface="Sans"/>
              </a:rPr>
              <a:t>1882 : náboženská dogmata a jejich memorování jako nebezpečný prach zamezující svobodnému rozvoji osobnosti.</a:t>
            </a:r>
          </a:p>
          <a:p>
            <a:r>
              <a:rPr lang="cs-CZ" b="0" i="0" dirty="0">
                <a:solidFill>
                  <a:srgbClr val="333333"/>
                </a:solidFill>
                <a:effectLst/>
                <a:latin typeface="Source Sans Pro" panose="020B0503030403020204" pitchFamily="34" charset="0"/>
              </a:rPr>
              <a:t>V roce 1884 vydal román </a:t>
            </a:r>
            <a:r>
              <a:rPr lang="cs-CZ" b="0" i="1" dirty="0">
                <a:solidFill>
                  <a:srgbClr val="333333"/>
                </a:solidFill>
                <a:effectLst/>
                <a:latin typeface="Source Sans Pro" panose="020B0503030403020204" pitchFamily="34" charset="0"/>
              </a:rPr>
              <a:t>Vlajky nad městem a přístavem</a:t>
            </a:r>
            <a:r>
              <a:rPr lang="cs-CZ" b="0" i="0" dirty="0">
                <a:solidFill>
                  <a:srgbClr val="333333"/>
                </a:solidFill>
                <a:effectLst/>
                <a:latin typeface="Source Sans Pro" panose="020B0503030403020204" pitchFamily="34" charset="0"/>
              </a:rPr>
              <a:t>, kde vyjadřuje své teorie o dědictví a vzdělání. </a:t>
            </a:r>
          </a:p>
          <a:p>
            <a:r>
              <a:rPr lang="cs-CZ" b="0" i="0" dirty="0">
                <a:solidFill>
                  <a:srgbClr val="333333"/>
                </a:solidFill>
                <a:effectLst/>
                <a:latin typeface="Source Sans Pro" panose="020B0503030403020204" pitchFamily="34" charset="0"/>
              </a:rPr>
              <a:t>V roce 1889 vydal pozoruhodný román </a:t>
            </a:r>
            <a:r>
              <a:rPr lang="cs-CZ" b="0" i="1" dirty="0">
                <a:solidFill>
                  <a:srgbClr val="333333"/>
                </a:solidFill>
                <a:effectLst/>
                <a:latin typeface="Source Sans Pro" panose="020B0503030403020204" pitchFamily="34" charset="0"/>
              </a:rPr>
              <a:t>Na božích cestách, </a:t>
            </a:r>
            <a:r>
              <a:rPr lang="cs-CZ" b="0" dirty="0">
                <a:solidFill>
                  <a:srgbClr val="333333"/>
                </a:solidFill>
                <a:effectLst/>
                <a:latin typeface="Source Sans Pro" panose="020B0503030403020204" pitchFamily="34" charset="0"/>
              </a:rPr>
              <a:t>kde rozvíjí otázky vzdělání a vzdělanosti.</a:t>
            </a:r>
          </a:p>
          <a:p>
            <a:endParaRPr lang="cs-CZ" i="1" dirty="0"/>
          </a:p>
        </p:txBody>
      </p:sp>
    </p:spTree>
    <p:extLst>
      <p:ext uri="{BB962C8B-B14F-4D97-AF65-F5344CB8AC3E}">
        <p14:creationId xmlns:p14="http://schemas.microsoft.com/office/powerpoint/2010/main" val="956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806172-D303-491C-A0F4-CC2BC6BCE2FB}"/>
              </a:ext>
            </a:extLst>
          </p:cNvPr>
          <p:cNvSpPr>
            <a:spLocks noGrp="1"/>
          </p:cNvSpPr>
          <p:nvPr>
            <p:ph type="title"/>
          </p:nvPr>
        </p:nvSpPr>
        <p:spPr/>
        <p:txBody>
          <a:bodyPr/>
          <a:lstStyle/>
          <a:p>
            <a:r>
              <a:rPr lang="cs-CZ" dirty="0"/>
              <a:t>Politické názory</a:t>
            </a:r>
          </a:p>
        </p:txBody>
      </p:sp>
      <p:sp>
        <p:nvSpPr>
          <p:cNvPr id="3" name="Zástupný obsah 2">
            <a:extLst>
              <a:ext uri="{FF2B5EF4-FFF2-40B4-BE49-F238E27FC236}">
                <a16:creationId xmlns:a16="http://schemas.microsoft.com/office/drawing/2014/main" id="{A941F861-95EF-4C2E-8251-2658F9A2D355}"/>
              </a:ext>
            </a:extLst>
          </p:cNvPr>
          <p:cNvSpPr>
            <a:spLocks noGrp="1"/>
          </p:cNvSpPr>
          <p:nvPr>
            <p:ph idx="1"/>
          </p:nvPr>
        </p:nvSpPr>
        <p:spPr/>
        <p:txBody>
          <a:bodyPr>
            <a:normAutofit fontScale="85000" lnSpcReduction="20000"/>
          </a:bodyPr>
          <a:lstStyle/>
          <a:p>
            <a:r>
              <a:rPr lang="cs-CZ" dirty="0"/>
              <a:t>Skandinavismus</a:t>
            </a:r>
          </a:p>
          <a:p>
            <a:r>
              <a:rPr lang="cs-CZ" dirty="0"/>
              <a:t>Pangermanismus</a:t>
            </a:r>
          </a:p>
          <a:p>
            <a:r>
              <a:rPr lang="cs-CZ" dirty="0"/>
              <a:t>Alfred Dreyfus</a:t>
            </a:r>
          </a:p>
          <a:p>
            <a:pPr algn="l" fontAlgn="base"/>
            <a:r>
              <a:rPr lang="cs-CZ" b="0" i="0" dirty="0">
                <a:solidFill>
                  <a:srgbClr val="333333"/>
                </a:solidFill>
                <a:effectLst/>
                <a:latin typeface="Source Sans Pro" panose="020B0503030403020204" pitchFamily="34" charset="0"/>
              </a:rPr>
              <a:t>V roce 1905 si mělo Norsko zvolit své nezávislé státní zřízení. Ač dříve zarytý republikán, byl nyní přesvědčen, že monarchie je pro Norsko to jediné správné státní zřízení. To bylo důležité kvůli silnějším vztahům s Velkou Británii, norským největším obchodním partnerem a spojencem, taktéž kvůli Dánsku a Švédsku.</a:t>
            </a:r>
          </a:p>
          <a:p>
            <a:pPr algn="l" fontAlgn="base"/>
            <a:r>
              <a:rPr lang="cs-CZ" b="0" i="0" dirty="0">
                <a:solidFill>
                  <a:srgbClr val="333333"/>
                </a:solidFill>
                <a:effectLst/>
                <a:latin typeface="Source Sans Pro" panose="020B0503030403020204" pitchFamily="34" charset="0"/>
              </a:rPr>
              <a:t> </a:t>
            </a:r>
          </a:p>
          <a:p>
            <a:r>
              <a:rPr lang="cs-CZ" sz="3200" dirty="0">
                <a:solidFill>
                  <a:srgbClr val="FF0000"/>
                </a:solidFill>
              </a:rPr>
              <a:t>1907: řada vystoupení na ochranu Slováků proti brutální maďarizaci</a:t>
            </a:r>
          </a:p>
        </p:txBody>
      </p:sp>
    </p:spTree>
    <p:extLst>
      <p:ext uri="{BB962C8B-B14F-4D97-AF65-F5344CB8AC3E}">
        <p14:creationId xmlns:p14="http://schemas.microsoft.com/office/powerpoint/2010/main" val="246486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7AC15893-B3BA-40B3-9658-A26E2DE23B9C}"/>
              </a:ext>
            </a:extLst>
          </p:cNvPr>
          <p:cNvPicPr>
            <a:picLocks noChangeAspect="1"/>
          </p:cNvPicPr>
          <p:nvPr/>
        </p:nvPicPr>
        <p:blipFill>
          <a:blip r:embed="rId2"/>
          <a:stretch>
            <a:fillRect/>
          </a:stretch>
        </p:blipFill>
        <p:spPr>
          <a:xfrm>
            <a:off x="3938731" y="481781"/>
            <a:ext cx="4464000" cy="6119400"/>
          </a:xfrm>
          <a:prstGeom prst="rect">
            <a:avLst/>
          </a:prstGeom>
        </p:spPr>
      </p:pic>
    </p:spTree>
    <p:extLst>
      <p:ext uri="{BB962C8B-B14F-4D97-AF65-F5344CB8AC3E}">
        <p14:creationId xmlns:p14="http://schemas.microsoft.com/office/powerpoint/2010/main" val="32141176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TotalTime>
  <Words>387</Words>
  <Application>Microsoft Office PowerPoint</Application>
  <PresentationFormat>Širokoúhlá obrazovka</PresentationFormat>
  <Paragraphs>25</Paragraphs>
  <Slides>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7</vt:i4>
      </vt:variant>
    </vt:vector>
  </HeadingPairs>
  <TitlesOfParts>
    <vt:vector size="12" baseType="lpstr">
      <vt:lpstr>Arial</vt:lpstr>
      <vt:lpstr>Garamond</vt:lpstr>
      <vt:lpstr>Sans</vt:lpstr>
      <vt:lpstr>Source Sans Pro</vt:lpstr>
      <vt:lpstr>Organika</vt:lpstr>
      <vt:lpstr>Bjørnstjerne Bjørnson</vt:lpstr>
      <vt:lpstr>Studium a cesty po Evropě</vt:lpstr>
      <vt:lpstr>Básně a povídky</vt:lpstr>
      <vt:lpstr>dramata</vt:lpstr>
      <vt:lpstr>romány</vt:lpstr>
      <vt:lpstr>Politické názory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Bjørnstjerne Bjørnson</dc:title>
  <dc:creator>Miluše Juříčková</dc:creator>
  <cp:lastModifiedBy>Miluše Juříčková</cp:lastModifiedBy>
  <cp:revision>4</cp:revision>
  <dcterms:created xsi:type="dcterms:W3CDTF">2021-11-21T08:55:31Z</dcterms:created>
  <dcterms:modified xsi:type="dcterms:W3CDTF">2021-11-21T17:17:09Z</dcterms:modified>
</cp:coreProperties>
</file>