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3" r:id="rId3"/>
    <p:sldId id="274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87" r:id="rId16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1626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PBSNPB2 / PBM120: Jakub Pejcal: 322799@mail.muni.cz, CVNS, ESF MU13. 10. 2020: Vymezení nestátního neziskového sektoru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3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PBSNPB2 / PBM120: Jakub Pejcal: 322799@mail.muni.cz, CVNS, ESF MU13. 10. 2020: Vymezení nestátního neziskového sektoru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4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PBSNPB2 / PBM120: Jakub Pejcal: 322799@mail.muni.cz, CVNS, ESF MU13. 10. 2020: Vymezení nestátního neziskového sektoru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PBSNPB2 / PBM120: Jakub Pejcal: 322799@mail.muni.cz, CVNS, ESF MU13. 10. 2020: Vymezení nestátního neziskového sektoru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069" y="6129339"/>
            <a:ext cx="1126967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PBSNPB2 / PBM120: Jakub Pejcal: 322799@mail.muni.cz, CVNS, ESF MU13. 10. 2020: Vymezení nestátního neziskového sektoru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3744" y="2477312"/>
            <a:ext cx="567226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PBSNPB2 / PBM120: Jakub Pejcal: 322799@mail.muni.cz, CVNS, ESF MU13. 10. 2020: Vymezení nestátního neziskového sektoru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PBSNPB2 / PBM120: Jakub Pejcal: 322799@mail.muni.cz, CVNS, ESF MU13. 10. 2020: Vymezení nestátního neziskového sektoru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PBSNPB2 / PBM120: Jakub Pejcal: 322799@mail.muni.cz, CVNS, ESF MU13. 10. 2020: Vymezení nestátního neziskového sektoru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77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PBSNPB2 / PBM120: Jakub Pejcal: 322799@mail.muni.cz, CVNS, ESF MU13. 10. 2020: Vymezení nestátního neziskového sektoru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PBSNPB2 / PBM120: Jakub Pejcal: 322799@mail.muni.cz, CVNS, ESF MU13. 10. 2020: Vymezení nestátního neziskového sektoru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1695077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PBSNPB2 / PBM120: Jakub Pejcal: 322799@mail.muni.cz, CVNS, ESF MU13. 10. 2020: Vymezení nestátního neziskového sektoru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80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PBSNPB2 / PBM120: Jakub Pejcal: 322799@mail.muni.cz, CVNS, ESF MU13. 10. 2020: Vymezení nestátního neziskového sektoru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4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80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4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9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6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1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4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5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PBSNPB2 / PBM120: Jakub Pejcal: 322799@mail.muni.cz, CVNS, ESF MU13. 10. 2020: Vymezení nestátního neziskového sektoru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692153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PBSNPB2 / PBM120: Jakub Pejcal: 322799@mail.muni.cz, CVNS, ESF MU13. 10. 2020: Vymezení nestátního neziskového sektoru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5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PBSNPB2 / PBM120: Jakub Pejcal: 322799@mail.muni.cz, CVNS, ESF MU13. 10. 2020: Vymezení nestátního neziskového sektoru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5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4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paneziskovek.cz/" TargetMode="External"/><Relationship Id="rId2" Type="http://schemas.openxmlformats.org/officeDocument/2006/relationships/hyperlink" Target="https://apl.czso.cz/pll/rocenka/rocenka.indexnu_sa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PBM120: Jakub Pejcal: 322799@mail.muni.cz, CVNS, ESF MU</a:t>
            </a:r>
          </a:p>
          <a:p>
            <a:r>
              <a:rPr lang="cs-CZ" dirty="0"/>
              <a:t>21. 9. 2021: Vymezení nestátního neziskového sektoru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PBM120: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Úvodní informace o předmětu</a:t>
            </a:r>
            <a:br>
              <a:rPr lang="cs-CZ" dirty="0"/>
            </a:br>
            <a:r>
              <a:rPr lang="cs-CZ" u="sng" dirty="0"/>
              <a:t>Vymezení nestátního neziskového sektoru</a:t>
            </a:r>
            <a:br>
              <a:rPr lang="cs-CZ" dirty="0"/>
            </a:br>
            <a:r>
              <a:rPr lang="cs-CZ" dirty="0"/>
              <a:t>Historie neziskového sektoru v ČR</a:t>
            </a:r>
          </a:p>
        </p:txBody>
      </p:sp>
    </p:spTree>
    <p:extLst>
      <p:ext uri="{BB962C8B-B14F-4D97-AF65-F5344CB8AC3E}">
        <p14:creationId xmlns:p14="http://schemas.microsoft.com/office/powerpoint/2010/main" val="259779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informační asymetrie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 originálu: Trust </a:t>
            </a:r>
            <a:r>
              <a:rPr lang="cs-CZ" sz="1800" dirty="0" err="1"/>
              <a:t>Theory</a:t>
            </a:r>
            <a:r>
              <a:rPr lang="cs-CZ" sz="1800" dirty="0"/>
              <a:t> (</a:t>
            </a:r>
            <a:r>
              <a:rPr lang="cs-CZ" sz="1800" dirty="0" err="1"/>
              <a:t>Hansmann</a:t>
            </a:r>
            <a:r>
              <a:rPr lang="cs-CZ" sz="1800" dirty="0"/>
              <a:t>, 1980)</a:t>
            </a:r>
          </a:p>
          <a:p>
            <a:endParaRPr lang="cs-CZ" sz="1800" dirty="0"/>
          </a:p>
          <a:p>
            <a:r>
              <a:rPr lang="cs-CZ" sz="1800" dirty="0"/>
              <a:t>spotřebitelé nemají dostatek kvalitních informací pro rozhodnutí, naráží       na možný problém asymetrických informací</a:t>
            </a:r>
          </a:p>
          <a:p>
            <a:pPr marL="72000" indent="0">
              <a:buNone/>
            </a:pPr>
            <a:r>
              <a:rPr lang="cs-CZ" sz="1800" dirty="0"/>
              <a:t>	</a:t>
            </a:r>
            <a:r>
              <a:rPr lang="cs-CZ" sz="1100" dirty="0"/>
              <a:t>=&gt; nevěří tržním subjektům</a:t>
            </a:r>
          </a:p>
          <a:p>
            <a:pPr marL="72000" indent="0">
              <a:buNone/>
            </a:pPr>
            <a:r>
              <a:rPr lang="cs-CZ" sz="1100" dirty="0"/>
              <a:t>	=&gt; důvěryhodným subjektem jsou NNO</a:t>
            </a:r>
          </a:p>
          <a:p>
            <a:endParaRPr lang="cs-CZ" sz="1800" dirty="0"/>
          </a:p>
          <a:p>
            <a:r>
              <a:rPr lang="cs-CZ" sz="1800" dirty="0"/>
              <a:t>co mohou být důvody informační asymetrie? </a:t>
            </a:r>
          </a:p>
          <a:p>
            <a:r>
              <a:rPr lang="cs-CZ" sz="1800" dirty="0"/>
              <a:t>jak lze posílit důvěru? (kontrola, záruka…)</a:t>
            </a:r>
          </a:p>
          <a:p>
            <a:r>
              <a:rPr lang="cs-CZ" sz="1800" dirty="0"/>
              <a:t>proč jsou NNO důvěryhodným subjektem?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5355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státu blahobytu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 originálu: </a:t>
            </a:r>
            <a:r>
              <a:rPr lang="cs-CZ" sz="1800" dirty="0" err="1"/>
              <a:t>Welfare</a:t>
            </a:r>
            <a:r>
              <a:rPr lang="cs-CZ" sz="1800" dirty="0"/>
              <a:t> </a:t>
            </a:r>
            <a:r>
              <a:rPr lang="cs-CZ" sz="1800" dirty="0" err="1"/>
              <a:t>State</a:t>
            </a:r>
            <a:r>
              <a:rPr lang="cs-CZ" sz="1800" dirty="0"/>
              <a:t> </a:t>
            </a:r>
            <a:r>
              <a:rPr lang="cs-CZ" sz="1800" dirty="0" err="1"/>
              <a:t>Theory</a:t>
            </a:r>
            <a:r>
              <a:rPr lang="cs-CZ" sz="1800" dirty="0"/>
              <a:t> (</a:t>
            </a:r>
            <a:r>
              <a:rPr lang="cs-CZ" sz="1800" dirty="0" err="1"/>
              <a:t>Quadango</a:t>
            </a:r>
            <a:r>
              <a:rPr lang="cs-CZ" sz="1800" dirty="0"/>
              <a:t>, 1987)</a:t>
            </a:r>
          </a:p>
          <a:p>
            <a:endParaRPr lang="cs-CZ" sz="1800" dirty="0"/>
          </a:p>
          <a:p>
            <a:r>
              <a:rPr lang="cs-CZ" sz="1800" dirty="0"/>
              <a:t>NNS jsou schopnými inovátory</a:t>
            </a:r>
          </a:p>
          <a:p>
            <a:pPr marL="72000" indent="0">
              <a:buNone/>
            </a:pPr>
            <a:r>
              <a:rPr lang="cs-CZ" sz="1800" dirty="0"/>
              <a:t>	</a:t>
            </a:r>
            <a:r>
              <a:rPr lang="cs-CZ" sz="1100" dirty="0"/>
              <a:t>=&gt; NNS najde problém rychleji jak stát a začne reagovat</a:t>
            </a:r>
          </a:p>
          <a:p>
            <a:pPr marL="72000" indent="0">
              <a:buNone/>
            </a:pPr>
            <a:r>
              <a:rPr lang="cs-CZ" sz="1100" dirty="0"/>
              <a:t>	=&gt; stát následně přebírá udržení celé služby </a:t>
            </a:r>
          </a:p>
          <a:p>
            <a:pPr marL="72000" indent="0">
              <a:buNone/>
            </a:pPr>
            <a:r>
              <a:rPr lang="cs-CZ" sz="1100" dirty="0"/>
              <a:t>	=&gt; NNS hledá nové problémy</a:t>
            </a:r>
          </a:p>
          <a:p>
            <a:endParaRPr lang="cs-CZ" sz="1800" dirty="0"/>
          </a:p>
          <a:p>
            <a:r>
              <a:rPr lang="cs-CZ" sz="1800" dirty="0"/>
              <a:t>odpovídá české situaci?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3226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vzájemné závislosti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 originálu: Interdependence </a:t>
            </a:r>
            <a:r>
              <a:rPr lang="cs-CZ" sz="1800" dirty="0" err="1"/>
              <a:t>Theory</a:t>
            </a:r>
            <a:r>
              <a:rPr lang="cs-CZ" sz="1800" dirty="0"/>
              <a:t> (</a:t>
            </a:r>
            <a:r>
              <a:rPr lang="cs-CZ" sz="1800" dirty="0" err="1"/>
              <a:t>Salamon</a:t>
            </a:r>
            <a:r>
              <a:rPr lang="cs-CZ" sz="1800" dirty="0"/>
              <a:t>, 1987)</a:t>
            </a:r>
          </a:p>
          <a:p>
            <a:endParaRPr lang="cs-CZ" sz="1800" dirty="0"/>
          </a:p>
          <a:p>
            <a:r>
              <a:rPr lang="cs-CZ" sz="1800" dirty="0"/>
              <a:t>stát a NNS se navzájem potřebují</a:t>
            </a:r>
            <a:endParaRPr lang="cs-CZ" sz="1100" dirty="0"/>
          </a:p>
          <a:p>
            <a:pPr marL="72000" indent="0">
              <a:buNone/>
            </a:pPr>
            <a:r>
              <a:rPr lang="cs-CZ" sz="1100" dirty="0"/>
              <a:t>	=&gt; ani NNS nejsou dokonalé, doléhá na ně tzv. „</a:t>
            </a:r>
            <a:r>
              <a:rPr lang="cs-CZ" sz="1100" dirty="0" err="1"/>
              <a:t>voluntary</a:t>
            </a:r>
            <a:r>
              <a:rPr lang="cs-CZ" sz="1100" dirty="0"/>
              <a:t> </a:t>
            </a:r>
            <a:r>
              <a:rPr lang="cs-CZ" sz="1100" dirty="0" err="1"/>
              <a:t>failure</a:t>
            </a:r>
            <a:r>
              <a:rPr lang="cs-CZ" sz="1100" dirty="0"/>
              <a:t>“</a:t>
            </a:r>
          </a:p>
          <a:p>
            <a:endParaRPr lang="cs-CZ" sz="1800" dirty="0"/>
          </a:p>
          <a:p>
            <a:r>
              <a:rPr lang="cs-CZ" sz="1800" dirty="0"/>
              <a:t>důvody selhávání NNS? </a:t>
            </a:r>
            <a:endParaRPr lang="cs-CZ" sz="1100" dirty="0"/>
          </a:p>
          <a:p>
            <a:pPr lvl="1"/>
            <a:r>
              <a:rPr lang="cs-CZ" sz="1100" dirty="0"/>
              <a:t>filantropická nedostatečnost (nedostatek zdrojů, černé </a:t>
            </a:r>
            <a:r>
              <a:rPr lang="cs-CZ" sz="1100" dirty="0" err="1"/>
              <a:t>pasažérství</a:t>
            </a:r>
            <a:r>
              <a:rPr lang="cs-CZ" sz="1100" dirty="0"/>
              <a:t>…)</a:t>
            </a:r>
          </a:p>
          <a:p>
            <a:pPr lvl="1"/>
            <a:r>
              <a:rPr lang="cs-CZ" sz="1100" dirty="0"/>
              <a:t>filantropický paternalismus („nabídka určuje poptávku“)</a:t>
            </a:r>
          </a:p>
          <a:p>
            <a:pPr lvl="1"/>
            <a:r>
              <a:rPr lang="cs-CZ" sz="1100" dirty="0"/>
              <a:t>filantropický amaterismus (nedostatečná kvalifikace a odbornost)</a:t>
            </a:r>
          </a:p>
          <a:p>
            <a:pPr lvl="1"/>
            <a:r>
              <a:rPr lang="cs-CZ" sz="1100" dirty="0"/>
              <a:t>filantropický partikularismus (neschopnost pokrýt všechny potřeby)</a:t>
            </a:r>
          </a:p>
          <a:p>
            <a:endParaRPr lang="cs-CZ" sz="1800" dirty="0"/>
          </a:p>
          <a:p>
            <a:r>
              <a:rPr lang="cs-CZ" sz="1800" dirty="0"/>
              <a:t>napadají Vás nějaké příklady selhání?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9593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společenských zdrojů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 originálu: </a:t>
            </a:r>
            <a:r>
              <a:rPr lang="cs-CZ" sz="1800" dirty="0" err="1"/>
              <a:t>Social</a:t>
            </a:r>
            <a:r>
              <a:rPr lang="cs-CZ" sz="1800" dirty="0"/>
              <a:t> </a:t>
            </a:r>
            <a:r>
              <a:rPr lang="cs-CZ" sz="1800" dirty="0" err="1"/>
              <a:t>Origins</a:t>
            </a:r>
            <a:r>
              <a:rPr lang="cs-CZ" sz="1800" dirty="0"/>
              <a:t> </a:t>
            </a:r>
            <a:r>
              <a:rPr lang="cs-CZ" sz="1800" dirty="0" err="1"/>
              <a:t>Theory</a:t>
            </a:r>
            <a:r>
              <a:rPr lang="cs-CZ" sz="1800" dirty="0"/>
              <a:t> (</a:t>
            </a:r>
            <a:r>
              <a:rPr lang="cs-CZ" sz="1800" dirty="0" err="1"/>
              <a:t>Salamon</a:t>
            </a:r>
            <a:r>
              <a:rPr lang="cs-CZ" sz="1800" dirty="0"/>
              <a:t> &amp; </a:t>
            </a:r>
            <a:r>
              <a:rPr lang="cs-CZ" sz="1800" dirty="0" err="1"/>
              <a:t>Anheier</a:t>
            </a:r>
            <a:r>
              <a:rPr lang="cs-CZ" sz="1800" dirty="0"/>
              <a:t>, 1998)</a:t>
            </a:r>
          </a:p>
          <a:p>
            <a:endParaRPr lang="cs-CZ" sz="1800" dirty="0"/>
          </a:p>
          <a:p>
            <a:r>
              <a:rPr lang="cs-CZ" sz="1800" dirty="0"/>
              <a:t>nevysvětluje důležitost NNS, nastiňuje podoby na základě hledisek:</a:t>
            </a:r>
          </a:p>
          <a:p>
            <a:pPr lvl="1"/>
            <a:r>
              <a:rPr lang="cs-CZ" sz="1100" dirty="0"/>
              <a:t>úroveň vládních výdajů</a:t>
            </a:r>
          </a:p>
          <a:p>
            <a:pPr lvl="1"/>
            <a:r>
              <a:rPr lang="cs-CZ" sz="1100" dirty="0"/>
              <a:t>rozsah neziskového sektoru</a:t>
            </a:r>
          </a:p>
          <a:p>
            <a:endParaRPr lang="cs-CZ" sz="1800" dirty="0"/>
          </a:p>
          <a:p>
            <a:r>
              <a:rPr lang="cs-CZ" sz="1800" dirty="0"/>
              <a:t>rozlišuje tyto modely fungování neziskových režimů:</a:t>
            </a:r>
          </a:p>
          <a:p>
            <a:pPr lvl="1"/>
            <a:r>
              <a:rPr lang="cs-CZ" sz="1100" dirty="0"/>
              <a:t>liberální model (nízká podpora, velký sektor)</a:t>
            </a:r>
          </a:p>
          <a:p>
            <a:pPr lvl="1"/>
            <a:r>
              <a:rPr lang="cs-CZ" sz="1100" dirty="0"/>
              <a:t>sociálně-demokratický model (vysoká podpora, malý sektor)</a:t>
            </a:r>
          </a:p>
          <a:p>
            <a:pPr lvl="1"/>
            <a:r>
              <a:rPr lang="cs-CZ" sz="1100" dirty="0"/>
              <a:t>korporativistický model (vysoká podpora, velký sektor)</a:t>
            </a:r>
          </a:p>
          <a:p>
            <a:pPr lvl="1"/>
            <a:r>
              <a:rPr lang="cs-CZ" sz="1100" dirty="0"/>
              <a:t>etatistický model (nízká podpora, malý sektor)</a:t>
            </a:r>
          </a:p>
          <a:p>
            <a:endParaRPr lang="cs-CZ" sz="1100" dirty="0"/>
          </a:p>
          <a:p>
            <a:pPr marL="72000" indent="0">
              <a:buNone/>
            </a:pPr>
            <a:r>
              <a:rPr lang="cs-CZ" sz="1100" dirty="0"/>
              <a:t>    (1: USA, UK, 2: Itálie, Švédsko, 3: Německo, Francie, 4: Japonsko)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40957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38026F-2F10-4CFE-BFB0-DBFE71488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87E36F-B5FF-4CF2-99CD-7051A562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Heterogenita v rámci sektoru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A93110-31E3-4ECE-B082-CC3FE7626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heterogenní prostředí dána:</a:t>
            </a:r>
          </a:p>
          <a:p>
            <a:pPr lvl="1"/>
            <a:r>
              <a:rPr lang="cs-CZ" sz="1100" dirty="0"/>
              <a:t>velikostní charakteristiky (objem, struktura aktivit, počet zaměstnanců, objem zdrojů…)</a:t>
            </a:r>
          </a:p>
          <a:p>
            <a:pPr lvl="1"/>
            <a:r>
              <a:rPr lang="cs-CZ" sz="1100" dirty="0"/>
              <a:t>právní formy (legislativní úprava fungování, povinnosti s fungováním spjaté…)</a:t>
            </a:r>
          </a:p>
          <a:p>
            <a:pPr lvl="1"/>
            <a:r>
              <a:rPr lang="cs-CZ" sz="1100" dirty="0"/>
              <a:t>další?</a:t>
            </a:r>
          </a:p>
          <a:p>
            <a:pPr lvl="1"/>
            <a:endParaRPr lang="cs-CZ" sz="1600" dirty="0"/>
          </a:p>
          <a:p>
            <a:r>
              <a:rPr lang="cs-CZ" sz="1600" dirty="0"/>
              <a:t>funkce: servisní / </a:t>
            </a:r>
            <a:r>
              <a:rPr lang="cs-CZ" sz="1600" dirty="0" err="1"/>
              <a:t>advokační</a:t>
            </a:r>
            <a:r>
              <a:rPr lang="cs-CZ" sz="1600" dirty="0"/>
              <a:t> / zájmová / filantropická</a:t>
            </a:r>
          </a:p>
          <a:p>
            <a:endParaRPr lang="cs-CZ" sz="1600" dirty="0"/>
          </a:p>
          <a:p>
            <a:r>
              <a:rPr lang="cs-CZ" sz="1600" dirty="0"/>
              <a:t>Česká realita?</a:t>
            </a:r>
          </a:p>
          <a:p>
            <a:pPr lvl="1"/>
            <a:r>
              <a:rPr lang="cs-CZ" sz="800" dirty="0"/>
              <a:t>CZSO – </a:t>
            </a:r>
            <a:r>
              <a:rPr lang="cs-CZ" sz="800" dirty="0">
                <a:hlinkClick r:id="rId2"/>
              </a:rPr>
              <a:t>Satelitní účet neziskových institucí</a:t>
            </a:r>
            <a:endParaRPr lang="cs-CZ" sz="800" dirty="0"/>
          </a:p>
          <a:p>
            <a:pPr lvl="1"/>
            <a:r>
              <a:rPr lang="cs-CZ" sz="800" dirty="0">
                <a:hlinkClick r:id="rId3"/>
              </a:rPr>
              <a:t>mapaneziskovek.cz</a:t>
            </a:r>
            <a:endParaRPr lang="cs-CZ" sz="800" dirty="0"/>
          </a:p>
          <a:p>
            <a:pPr lvl="1"/>
            <a:endParaRPr lang="cs-CZ" sz="800" dirty="0"/>
          </a:p>
          <a:p>
            <a:pPr lvl="1"/>
            <a:endParaRPr lang="cs-CZ" sz="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966B088-4A83-49EA-A704-EA2F22C9B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39" y="3783436"/>
            <a:ext cx="4688997" cy="228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65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Základní literatura:</a:t>
            </a:r>
          </a:p>
          <a:p>
            <a:pPr lvl="1"/>
            <a:r>
              <a:rPr lang="cs-CZ" sz="1100" dirty="0"/>
              <a:t>REKTOŘÍK, Jaroslav. 2010.</a:t>
            </a:r>
          </a:p>
          <a:p>
            <a:pPr lvl="1"/>
            <a:r>
              <a:rPr lang="cs-CZ" sz="1100" dirty="0"/>
              <a:t>HYÁNEK, Vladimír. </a:t>
            </a:r>
            <a:r>
              <a:rPr lang="cs-CZ" sz="1100" i="1" dirty="0"/>
              <a:t>Ekonomika neziskových organizací</a:t>
            </a:r>
            <a:r>
              <a:rPr lang="cs-CZ" sz="1100" dirty="0"/>
              <a:t>. 1. vyd. Brno: Masarykova univerzita, 2004, 96 s. ISBN 8021035013. </a:t>
            </a:r>
          </a:p>
          <a:p>
            <a:endParaRPr lang="cs-CZ" sz="1800" dirty="0"/>
          </a:p>
          <a:p>
            <a:r>
              <a:rPr lang="cs-CZ" sz="1800" dirty="0"/>
              <a:t>Pro náročnější:</a:t>
            </a:r>
          </a:p>
          <a:p>
            <a:pPr lvl="1"/>
            <a:r>
              <a:rPr lang="cs-CZ" sz="1100" dirty="0"/>
              <a:t>HYÁNEK, Vladimír. </a:t>
            </a:r>
            <a:r>
              <a:rPr lang="cs-CZ" sz="1100" i="1" dirty="0"/>
              <a:t>Neziskové organizace: teorie a mýty</a:t>
            </a:r>
            <a:r>
              <a:rPr lang="cs-CZ" sz="1100" dirty="0"/>
              <a:t>. Vyd. 1. Brno: Masarykova univerzita. Ekonomicko-správní fakulta, 2011, 131 s. ISBN 9788021056510.</a:t>
            </a:r>
          </a:p>
          <a:p>
            <a:endParaRPr lang="cs-CZ" sz="1800" dirty="0"/>
          </a:p>
          <a:p>
            <a:r>
              <a:rPr lang="cs-CZ" sz="1800" dirty="0"/>
              <a:t>Další zdroje:</a:t>
            </a:r>
          </a:p>
          <a:p>
            <a:pPr lvl="1"/>
            <a:r>
              <a:rPr lang="cs-CZ" sz="1000" dirty="0"/>
              <a:t>Satelitní účet neziskových institucí</a:t>
            </a:r>
          </a:p>
          <a:p>
            <a:pPr lvl="1"/>
            <a:r>
              <a:rPr lang="cs-CZ" sz="1000" dirty="0"/>
              <a:t>Mapa neziskovek</a:t>
            </a:r>
          </a:p>
        </p:txBody>
      </p:sp>
    </p:spTree>
    <p:extLst>
      <p:ext uri="{BB962C8B-B14F-4D97-AF65-F5344CB8AC3E}">
        <p14:creationId xmlns:p14="http://schemas.microsoft.com/office/powerpoint/2010/main" val="419459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přednášky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různé pohledy na neziskový sektor</a:t>
            </a:r>
          </a:p>
          <a:p>
            <a:endParaRPr lang="cs-CZ" sz="1600" dirty="0"/>
          </a:p>
          <a:p>
            <a:r>
              <a:rPr lang="cs-CZ" sz="1600" dirty="0"/>
              <a:t>ekonomické pojetí - národní hospodářství a nestátní neziskové organizace (NNO)</a:t>
            </a:r>
          </a:p>
          <a:p>
            <a:endParaRPr lang="cs-CZ" sz="1600" dirty="0"/>
          </a:p>
          <a:p>
            <a:r>
              <a:rPr lang="cs-CZ" sz="1600" dirty="0"/>
              <a:t>ekonomické přístupy k vymezení nestátního neziskového sektoru (NNS)</a:t>
            </a:r>
          </a:p>
          <a:p>
            <a:pPr lvl="1"/>
            <a:r>
              <a:rPr lang="cs-CZ" sz="1100" dirty="0"/>
              <a:t>Teorie tržních a vládních selhání</a:t>
            </a:r>
          </a:p>
          <a:p>
            <a:pPr lvl="1"/>
            <a:r>
              <a:rPr lang="cs-CZ" sz="1100" dirty="0"/>
              <a:t>Teorie informační asymetrie</a:t>
            </a:r>
          </a:p>
          <a:p>
            <a:pPr lvl="1"/>
            <a:r>
              <a:rPr lang="cs-CZ" sz="1100" dirty="0"/>
              <a:t>Teorie státu blahobytu</a:t>
            </a:r>
          </a:p>
          <a:p>
            <a:pPr lvl="1"/>
            <a:r>
              <a:rPr lang="cs-CZ" sz="1100" dirty="0"/>
              <a:t>Teorie vzájemné závislosti</a:t>
            </a:r>
          </a:p>
          <a:p>
            <a:pPr lvl="1"/>
            <a:r>
              <a:rPr lang="cs-CZ" sz="1100" dirty="0"/>
              <a:t>Teorie společenských zdrojů</a:t>
            </a:r>
          </a:p>
          <a:p>
            <a:pPr marL="72000" indent="0">
              <a:buNone/>
            </a:pPr>
            <a:endParaRPr lang="cs-CZ" sz="1600" dirty="0"/>
          </a:p>
          <a:p>
            <a:r>
              <a:rPr lang="cs-CZ" sz="1600" dirty="0"/>
              <a:t>Heterogenita v rámci sektoru</a:t>
            </a:r>
          </a:p>
          <a:p>
            <a:endParaRPr lang="cs-CZ" sz="1600" dirty="0"/>
          </a:p>
          <a:p>
            <a:r>
              <a:rPr lang="cs-CZ" sz="1600" dirty="0"/>
              <a:t>Česká realita?</a:t>
            </a:r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6257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pohledy na NNS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/>
              <a:t>Vždy odrazem disciplíny, z jejíž perspektivy se na NNS nahlíží:</a:t>
            </a:r>
          </a:p>
          <a:p>
            <a:endParaRPr lang="cs-CZ" sz="1400" dirty="0"/>
          </a:p>
          <a:p>
            <a:r>
              <a:rPr lang="cs-CZ" sz="1400" dirty="0"/>
              <a:t>Politologický pohled:</a:t>
            </a:r>
          </a:p>
          <a:p>
            <a:pPr lvl="1"/>
            <a:r>
              <a:rPr lang="cs-CZ" sz="1100" dirty="0"/>
              <a:t>realizace práva občanů na svobodné sdružování</a:t>
            </a:r>
          </a:p>
          <a:p>
            <a:pPr lvl="1"/>
            <a:r>
              <a:rPr lang="cs-CZ" sz="1100" dirty="0"/>
              <a:t>prostředek obrany a podpory demokracie</a:t>
            </a:r>
          </a:p>
          <a:p>
            <a:pPr lvl="1"/>
            <a:r>
              <a:rPr lang="cs-CZ" sz="1100" dirty="0"/>
              <a:t>možnost participace na moci a řízení státu</a:t>
            </a:r>
          </a:p>
          <a:p>
            <a:endParaRPr lang="cs-CZ" sz="1400" dirty="0"/>
          </a:p>
          <a:p>
            <a:r>
              <a:rPr lang="cs-CZ" sz="1400" dirty="0"/>
              <a:t>Sociologický pohled:</a:t>
            </a:r>
          </a:p>
          <a:p>
            <a:pPr lvl="1"/>
            <a:r>
              <a:rPr lang="cs-CZ" sz="1100" dirty="0"/>
              <a:t>prostor pro seberealizaci jedince</a:t>
            </a:r>
          </a:p>
          <a:p>
            <a:pPr lvl="1"/>
            <a:r>
              <a:rPr lang="cs-CZ" sz="1100" dirty="0"/>
              <a:t>faktor společenských novot</a:t>
            </a:r>
          </a:p>
          <a:p>
            <a:pPr lvl="1"/>
            <a:r>
              <a:rPr lang="cs-CZ" sz="1100" dirty="0"/>
              <a:t>společenský rozměr – organizace nahrazují „rodové vazby“</a:t>
            </a:r>
          </a:p>
          <a:p>
            <a:endParaRPr lang="cs-CZ" sz="1400" dirty="0"/>
          </a:p>
          <a:p>
            <a:r>
              <a:rPr lang="cs-CZ" sz="1400" dirty="0"/>
              <a:t>Ekonomický pohled:</a:t>
            </a:r>
          </a:p>
          <a:p>
            <a:pPr lvl="1"/>
            <a:r>
              <a:rPr lang="cs-CZ" sz="1100" dirty="0"/>
              <a:t>efektivnost, trh, vstupy a výstupy</a:t>
            </a:r>
          </a:p>
          <a:p>
            <a:pPr lvl="1"/>
            <a:r>
              <a:rPr lang="cs-CZ" sz="1100" dirty="0"/>
              <a:t>náprava nedostatků</a:t>
            </a:r>
          </a:p>
          <a:p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3144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už jen z ekonomického soudku…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Národní hospodářství</a:t>
            </a:r>
          </a:p>
          <a:p>
            <a:pPr lvl="1"/>
            <a:r>
              <a:rPr lang="cs-CZ" sz="1100" dirty="0"/>
              <a:t>co to je a z čeho se skládá?</a:t>
            </a:r>
          </a:p>
          <a:p>
            <a:endParaRPr lang="cs-CZ" sz="1800" dirty="0"/>
          </a:p>
          <a:p>
            <a:r>
              <a:rPr lang="cs-CZ" sz="1800" dirty="0" err="1"/>
              <a:t>Pestoffův</a:t>
            </a:r>
            <a:r>
              <a:rPr lang="cs-CZ" sz="1800" dirty="0"/>
              <a:t> trojúhelník </a:t>
            </a:r>
          </a:p>
          <a:p>
            <a:pPr lvl="1"/>
            <a:r>
              <a:rPr lang="cs-CZ" sz="1100" dirty="0"/>
              <a:t>nástroj pro snadné vymezení NNS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kritéria financování, vlastnictví, formalizace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vymezuje: veřejný sektor, soukromý sektor (trh), domácnosti a NNS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smíšené (soukromá střední škola) a hraniční (penzijní fond) organizace</a:t>
            </a:r>
          </a:p>
          <a:p>
            <a:pPr lvl="1"/>
            <a:endParaRPr lang="cs-CZ" sz="1100" dirty="0"/>
          </a:p>
          <a:p>
            <a:pPr marL="324000" lvl="1" indent="0">
              <a:buNone/>
            </a:pPr>
            <a:endParaRPr lang="cs-CZ" sz="1100" dirty="0"/>
          </a:p>
          <a:p>
            <a:pPr marL="324000" lvl="1" indent="0">
              <a:buNone/>
            </a:pPr>
            <a:r>
              <a:rPr lang="cs-CZ" sz="1100" dirty="0"/>
              <a:t>=&gt; NNS: ta část národního hospodářství, jejíž cílovou funkcí není zisk… ale přímý užitek</a:t>
            </a:r>
          </a:p>
          <a:p>
            <a:pPr lvl="1"/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21841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pojetí (</a:t>
            </a:r>
            <a:r>
              <a:rPr lang="cs-CZ" dirty="0" err="1"/>
              <a:t>Pestoffův</a:t>
            </a:r>
            <a:r>
              <a:rPr lang="cs-CZ" dirty="0"/>
              <a:t> trojúhelník)</a:t>
            </a:r>
          </a:p>
        </p:txBody>
      </p:sp>
      <p:pic>
        <p:nvPicPr>
          <p:cNvPr id="1026" name="Picture 2" descr="Figure 1: The third sector in the welfare triang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98" y="1748423"/>
            <a:ext cx="4047408" cy="36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03862" y="5529465"/>
            <a:ext cx="81711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100" i="1" dirty="0" err="1">
                <a:latin typeface="+mn-lt"/>
              </a:rPr>
              <a:t>Pestoff</a:t>
            </a:r>
            <a:r>
              <a:rPr lang="cs-CZ" altLang="cs-CZ" sz="1100" i="1" dirty="0">
                <a:latin typeface="+mn-lt"/>
              </a:rPr>
              <a:t>, V.A.: </a:t>
            </a:r>
            <a:r>
              <a:rPr lang="cs-CZ" altLang="cs-CZ" sz="1100" i="1" dirty="0" err="1">
                <a:latin typeface="+mn-lt"/>
              </a:rPr>
              <a:t>Reforming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social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services</a:t>
            </a:r>
            <a:r>
              <a:rPr lang="cs-CZ" altLang="cs-CZ" sz="1100" i="1" dirty="0">
                <a:latin typeface="+mn-lt"/>
              </a:rPr>
              <a:t> in </a:t>
            </a:r>
            <a:r>
              <a:rPr lang="cs-CZ" altLang="cs-CZ" sz="1100" i="1" dirty="0" err="1">
                <a:latin typeface="+mn-lt"/>
              </a:rPr>
              <a:t>central</a:t>
            </a:r>
            <a:r>
              <a:rPr lang="cs-CZ" altLang="cs-CZ" sz="1100" i="1" dirty="0">
                <a:latin typeface="+mn-lt"/>
              </a:rPr>
              <a:t> and </a:t>
            </a:r>
            <a:r>
              <a:rPr lang="cs-CZ" altLang="cs-CZ" sz="1100" i="1" dirty="0" err="1">
                <a:latin typeface="+mn-lt"/>
              </a:rPr>
              <a:t>eastern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Europe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an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eleven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nation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overview</a:t>
            </a:r>
            <a:r>
              <a:rPr lang="cs-CZ" altLang="cs-CZ" sz="1100" i="1" dirty="0">
                <a:latin typeface="+mn-lt"/>
              </a:rPr>
              <a:t>, Gryf, </a:t>
            </a:r>
            <a:r>
              <a:rPr lang="cs-CZ" altLang="cs-CZ" sz="1100" i="1" dirty="0" err="1">
                <a:latin typeface="+mn-lt"/>
              </a:rPr>
              <a:t>Poland</a:t>
            </a:r>
            <a:r>
              <a:rPr lang="cs-CZ" altLang="cs-CZ" sz="1100" i="1" dirty="0">
                <a:latin typeface="+mn-lt"/>
              </a:rPr>
              <a:t>, </a:t>
            </a:r>
            <a:r>
              <a:rPr lang="cs-CZ" altLang="cs-CZ" sz="1100" i="1" dirty="0" err="1">
                <a:latin typeface="+mn-lt"/>
              </a:rPr>
              <a:t>Cracow</a:t>
            </a:r>
            <a:r>
              <a:rPr lang="cs-CZ" altLang="cs-CZ" sz="1100" i="1" dirty="0">
                <a:latin typeface="+mn-lt"/>
              </a:rPr>
              <a:t>, 1995</a:t>
            </a:r>
            <a:endParaRPr lang="cs-CZ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577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Reprezentace sektorů v ČR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veřejné organizace: </a:t>
            </a:r>
          </a:p>
          <a:p>
            <a:pPr lvl="1"/>
            <a:r>
              <a:rPr lang="cs-CZ" sz="1100" dirty="0"/>
              <a:t>kraje, obce, příspěvkové organizace, státní podniky</a:t>
            </a:r>
          </a:p>
          <a:p>
            <a:endParaRPr lang="cs-CZ" sz="1800" dirty="0"/>
          </a:p>
          <a:p>
            <a:r>
              <a:rPr lang="cs-CZ" sz="1800" dirty="0"/>
              <a:t>nestátní ziskové organizace: </a:t>
            </a:r>
          </a:p>
          <a:p>
            <a:pPr lvl="1"/>
            <a:r>
              <a:rPr lang="cs-CZ" sz="1100" dirty="0"/>
              <a:t>obchodní společnosti (s.r.o., a.s.), živnostníci</a:t>
            </a:r>
          </a:p>
          <a:p>
            <a:endParaRPr lang="cs-CZ" sz="1800" dirty="0"/>
          </a:p>
          <a:p>
            <a:r>
              <a:rPr lang="cs-CZ" sz="1800" dirty="0"/>
              <a:t>NNS: </a:t>
            </a:r>
          </a:p>
          <a:p>
            <a:pPr lvl="1"/>
            <a:r>
              <a:rPr lang="cs-CZ" sz="1100" dirty="0"/>
              <a:t>spolky, obecně prospěšné společnosti, nadace, nadační fondy, ústavy, církevní organizace (CNS a CPO)</a:t>
            </a:r>
          </a:p>
          <a:p>
            <a:pPr lvl="1"/>
            <a:r>
              <a:rPr lang="cs-CZ" sz="1100" dirty="0"/>
              <a:t>NNO dle charakteru globálního poslání: </a:t>
            </a:r>
          </a:p>
          <a:p>
            <a:pPr lvl="2"/>
            <a:r>
              <a:rPr lang="cs-CZ" sz="1050" dirty="0"/>
              <a:t>organizace vzájemně prospěšné (členské potřeby)</a:t>
            </a:r>
          </a:p>
          <a:p>
            <a:pPr lvl="2"/>
            <a:r>
              <a:rPr lang="cs-CZ" sz="1050" dirty="0"/>
              <a:t>organizace veřejně prospěšné (služby pro veřejnost)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1993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Charakteristické znaky NNO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800" dirty="0"/>
          </a:p>
          <a:p>
            <a:r>
              <a:rPr lang="cs-CZ" sz="1800" dirty="0"/>
              <a:t>Strukturálně-operacionální definice (</a:t>
            </a:r>
            <a:r>
              <a:rPr lang="cs-CZ" sz="1800" dirty="0" err="1"/>
              <a:t>Salomon</a:t>
            </a:r>
            <a:r>
              <a:rPr lang="cs-CZ" sz="1800" dirty="0"/>
              <a:t> &amp; </a:t>
            </a:r>
            <a:r>
              <a:rPr lang="cs-CZ" sz="1800" dirty="0" err="1"/>
              <a:t>Anheier</a:t>
            </a:r>
            <a:r>
              <a:rPr lang="cs-CZ" sz="1800" dirty="0"/>
              <a:t>, 2011)</a:t>
            </a:r>
          </a:p>
          <a:p>
            <a:pPr lvl="1"/>
            <a:r>
              <a:rPr lang="cs-CZ" sz="1100" dirty="0"/>
              <a:t>organizovanost (</a:t>
            </a:r>
            <a:r>
              <a:rPr lang="cs-CZ" sz="1100" dirty="0" err="1"/>
              <a:t>organized</a:t>
            </a:r>
            <a:r>
              <a:rPr lang="cs-CZ" sz="1100" dirty="0"/>
              <a:t>),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soukromé vlastnictví (</a:t>
            </a:r>
            <a:r>
              <a:rPr lang="cs-CZ" sz="1100" dirty="0" err="1"/>
              <a:t>private</a:t>
            </a:r>
            <a:r>
              <a:rPr lang="cs-CZ" sz="1100" dirty="0"/>
              <a:t>),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nerozdělování vytvořeného zisku mezi „vlastníky“ (non-profit),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samosprávné řízení a nezávislost (</a:t>
            </a:r>
            <a:r>
              <a:rPr lang="cs-CZ" sz="1100" dirty="0" err="1"/>
              <a:t>self-governing</a:t>
            </a:r>
            <a:r>
              <a:rPr lang="cs-CZ" sz="1100" dirty="0"/>
              <a:t>),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dobrovolné zapojení (</a:t>
            </a:r>
            <a:r>
              <a:rPr lang="cs-CZ" sz="1100" dirty="0" err="1"/>
              <a:t>voluntary</a:t>
            </a:r>
            <a:r>
              <a:rPr lang="cs-CZ" sz="11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6399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přístupy k NNO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/>
              <a:t>jednofaktorové</a:t>
            </a:r>
            <a:r>
              <a:rPr lang="cs-CZ" sz="1800" dirty="0"/>
              <a:t> teorie</a:t>
            </a:r>
          </a:p>
          <a:p>
            <a:pPr lvl="1"/>
            <a:r>
              <a:rPr lang="cs-CZ" sz="1100" dirty="0"/>
              <a:t>Teorie tržních a vládních selhání 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Teorie informační asymetrie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Teorie státu blahobytu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Teorie vzájemné závislosti</a:t>
            </a:r>
          </a:p>
          <a:p>
            <a:endParaRPr lang="cs-CZ" sz="1800" dirty="0"/>
          </a:p>
          <a:p>
            <a:r>
              <a:rPr lang="cs-CZ" sz="1800" dirty="0" err="1"/>
              <a:t>vícefaktorová</a:t>
            </a:r>
            <a:r>
              <a:rPr lang="cs-CZ" sz="1800" dirty="0"/>
              <a:t> teorie</a:t>
            </a:r>
          </a:p>
          <a:p>
            <a:pPr lvl="1"/>
            <a:r>
              <a:rPr lang="cs-CZ" sz="1000" dirty="0"/>
              <a:t>Teorie společenských zdrojů</a:t>
            </a:r>
          </a:p>
          <a:p>
            <a:endParaRPr lang="cs-CZ" sz="1800" dirty="0"/>
          </a:p>
          <a:p>
            <a:r>
              <a:rPr lang="cs-CZ" sz="1800" dirty="0"/>
              <a:t>ostatní... (raději si nemotat hlavu…)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9129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vládních a tržních selhání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 originálu: </a:t>
            </a:r>
            <a:r>
              <a:rPr lang="cs-CZ" sz="1800" dirty="0" err="1"/>
              <a:t>Government</a:t>
            </a:r>
            <a:r>
              <a:rPr lang="cs-CZ" sz="1800" dirty="0"/>
              <a:t> / Market </a:t>
            </a:r>
            <a:r>
              <a:rPr lang="cs-CZ" sz="1800" dirty="0" err="1"/>
              <a:t>Failure</a:t>
            </a:r>
            <a:r>
              <a:rPr lang="cs-CZ" sz="1800" dirty="0"/>
              <a:t> </a:t>
            </a:r>
            <a:r>
              <a:rPr lang="cs-CZ" sz="1800" dirty="0" err="1"/>
              <a:t>Theory</a:t>
            </a:r>
            <a:r>
              <a:rPr lang="cs-CZ" sz="1800" dirty="0"/>
              <a:t> (</a:t>
            </a:r>
            <a:r>
              <a:rPr lang="cs-CZ" sz="1800" dirty="0" err="1"/>
              <a:t>Weisbrod</a:t>
            </a:r>
            <a:r>
              <a:rPr lang="cs-CZ" sz="1800" dirty="0"/>
              <a:t>, 1977)</a:t>
            </a:r>
          </a:p>
          <a:p>
            <a:endParaRPr lang="cs-CZ" sz="1800" dirty="0"/>
          </a:p>
          <a:p>
            <a:r>
              <a:rPr lang="cs-CZ" sz="1800" dirty="0"/>
              <a:t>existují „veřejné statky“, které nemůže poskytovat trh</a:t>
            </a:r>
            <a:endParaRPr lang="cs-CZ" sz="1100" dirty="0"/>
          </a:p>
          <a:p>
            <a:pPr marL="72000" indent="0">
              <a:buNone/>
            </a:pPr>
            <a:r>
              <a:rPr lang="cs-CZ" sz="1100" dirty="0"/>
              <a:t>	=&gt; veřejné statky poskytuje stát</a:t>
            </a:r>
          </a:p>
          <a:p>
            <a:pPr marL="72000" indent="0">
              <a:buNone/>
            </a:pPr>
            <a:r>
              <a:rPr lang="cs-CZ" sz="1100" dirty="0"/>
              <a:t>	=&gt; stát nedokáže uspokojit veškeré potřeby (volič medián)</a:t>
            </a:r>
          </a:p>
          <a:p>
            <a:pPr marL="72000" indent="0">
              <a:buNone/>
            </a:pPr>
            <a:r>
              <a:rPr lang="cs-CZ" sz="1100" dirty="0"/>
              <a:t>	=&gt; státem neuspokojené potřeby uspokojí NNS</a:t>
            </a:r>
          </a:p>
          <a:p>
            <a:endParaRPr lang="cs-CZ" sz="1800" dirty="0"/>
          </a:p>
          <a:p>
            <a:r>
              <a:rPr lang="cs-CZ" sz="1800" dirty="0"/>
              <a:t>co může být důvodem „selhání“ trhu? (makro-mikro-mimo)</a:t>
            </a:r>
          </a:p>
          <a:p>
            <a:r>
              <a:rPr lang="cs-CZ" sz="1800" dirty="0"/>
              <a:t>napadá Vás nějaký příklad „veřejných statků“?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2653993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prezentace-muni-cz-4-3</Template>
  <TotalTime>107</TotalTime>
  <Words>931</Words>
  <Application>Microsoft Office PowerPoint</Application>
  <PresentationFormat>Vlastní</PresentationFormat>
  <Paragraphs>183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Prezentace_MU_CZ</vt:lpstr>
      <vt:lpstr>PBM120:</vt:lpstr>
      <vt:lpstr>Obsah přednášky</vt:lpstr>
      <vt:lpstr>Různé pohledy na NNS</vt:lpstr>
      <vt:lpstr>A teď už jen z ekonomického soudku…</vt:lpstr>
      <vt:lpstr>Ekonomické pojetí (Pestoffův trojúhelník)</vt:lpstr>
      <vt:lpstr>Reprezentace sektorů v ČR</vt:lpstr>
      <vt:lpstr>Charakteristické znaky NNO</vt:lpstr>
      <vt:lpstr>Ekonomické přístupy k NNO</vt:lpstr>
      <vt:lpstr>Teorie vládních a tržních selhání</vt:lpstr>
      <vt:lpstr>Teorie informační asymetrie</vt:lpstr>
      <vt:lpstr>Teorie státu blahobytu</vt:lpstr>
      <vt:lpstr>Teorie vzájemné závislosti</vt:lpstr>
      <vt:lpstr>Teorie společenských zdrojů</vt:lpstr>
      <vt:lpstr>Heterogenita v rámci sektoru</vt:lpstr>
      <vt:lpstr>Doporučená literatura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PBSNPB2 / PBM120:</dc:title>
  <dc:creator>CVNS</dc:creator>
  <cp:lastModifiedBy>Jakub Pejcal</cp:lastModifiedBy>
  <cp:revision>5</cp:revision>
  <cp:lastPrinted>1601-01-01T00:00:00Z</cp:lastPrinted>
  <dcterms:created xsi:type="dcterms:W3CDTF">2020-10-10T09:48:34Z</dcterms:created>
  <dcterms:modified xsi:type="dcterms:W3CDTF">2021-09-21T10:57:23Z</dcterms:modified>
</cp:coreProperties>
</file>