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9"/>
  </p:notesMasterIdLst>
  <p:handoutMasterIdLst>
    <p:handoutMasterId r:id="rId20"/>
  </p:handoutMasterIdLst>
  <p:sldIdLst>
    <p:sldId id="322" r:id="rId2"/>
    <p:sldId id="378" r:id="rId3"/>
    <p:sldId id="394" r:id="rId4"/>
    <p:sldId id="379" r:id="rId5"/>
    <p:sldId id="380" r:id="rId6"/>
    <p:sldId id="381" r:id="rId7"/>
    <p:sldId id="382" r:id="rId8"/>
    <p:sldId id="383" r:id="rId9"/>
    <p:sldId id="387" r:id="rId10"/>
    <p:sldId id="384" r:id="rId11"/>
    <p:sldId id="385" r:id="rId12"/>
    <p:sldId id="386" r:id="rId13"/>
    <p:sldId id="388" r:id="rId14"/>
    <p:sldId id="389" r:id="rId15"/>
    <p:sldId id="393" r:id="rId16"/>
    <p:sldId id="390" r:id="rId17"/>
    <p:sldId id="391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22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972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2960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2432" userDrawn="1">
          <p15:clr>
            <a:srgbClr val="FBAE40"/>
          </p15:clr>
        </p15:guide>
        <p15:guide id="4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646555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423711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710432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51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176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07410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997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73832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263541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6275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2886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58779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657" userDrawn="1">
          <p15:clr>
            <a:srgbClr val="FBAE40"/>
          </p15:clr>
        </p15:guide>
        <p15:guide id="4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66542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1049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18656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3158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6028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3" orient="horz" pos="436" userDrawn="1">
          <p15:clr>
            <a:srgbClr val="FBAE40"/>
          </p15:clr>
        </p15:guide>
        <p15:guide id="4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384388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678" r:id="rId15"/>
    <p:sldLayoutId id="2147483684" r:id="rId16"/>
    <p:sldLayoutId id="2147483690" r:id="rId17"/>
    <p:sldLayoutId id="2147483685" r:id="rId18"/>
    <p:sldLayoutId id="2147483688" r:id="rId19"/>
    <p:sldLayoutId id="2147483674" r:id="rId20"/>
    <p:sldLayoutId id="2147483673" r:id="rId21"/>
    <p:sldLayoutId id="2147483676" r:id="rId22"/>
    <p:sldLayoutId id="2147483675" r:id="rId23"/>
    <p:sldLayoutId id="2147483677" r:id="rId24"/>
    <p:sldLayoutId id="2147483686" r:id="rId25"/>
    <p:sldLayoutId id="2147483691" r:id="rId26"/>
    <p:sldLayoutId id="2147483692" r:id="rId27"/>
    <p:sldLayoutId id="2147483693" r:id="rId28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3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049" userDrawn="1">
          <p15:clr>
            <a:srgbClr val="F26B43"/>
          </p15:clr>
        </p15:guide>
        <p15:guide id="4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iIkOi3srLo" TargetMode="External"/><Relationship Id="rId2" Type="http://schemas.openxmlformats.org/officeDocument/2006/relationships/hyperlink" Target="https://video.idnes.cz/?c=A150515_101501_tv-zpravy_nov&amp;idVideo=V150514_173823_webtv_he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TtOQda0aKIc" TargetMode="External"/><Relationship Id="rId5" Type="http://schemas.openxmlformats.org/officeDocument/2006/relationships/hyperlink" Target="https://www.youtube.com/watch?v=s2nuE-c_Lvg" TargetMode="External"/><Relationship Id="rId4" Type="http://schemas.openxmlformats.org/officeDocument/2006/relationships/hyperlink" Target="https://www.youtube.com/watch?v=mMivqgLcfs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74000" cy="252000"/>
          </a:xfrm>
        </p:spPr>
        <p:txBody>
          <a:bodyPr/>
          <a:lstStyle/>
          <a:p>
            <a:r>
              <a:rPr lang="cs-CZ" dirty="0"/>
              <a:t>PBM120: Jakub Pejcal: jakub.pejcal@econ.muni.cz, CVNS, ESF MU</a:t>
            </a:r>
          </a:p>
          <a:p>
            <a:r>
              <a:rPr lang="cs-CZ" dirty="0"/>
              <a:t>2. 11. 2021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PBM120:</a:t>
            </a:r>
            <a:br>
              <a:rPr lang="cs-CZ" dirty="0"/>
            </a:br>
            <a:r>
              <a:rPr lang="cs-CZ" sz="3200" b="0" dirty="0">
                <a:solidFill>
                  <a:schemeClr val="tx1"/>
                </a:solidFill>
                <a:latin typeface="+mn-lt"/>
              </a:rPr>
              <a:t>Financování NNO z veřejných zdrojů </a:t>
            </a:r>
            <a:r>
              <a:rPr lang="cs-CZ" sz="3200" b="0" i="1" dirty="0">
                <a:solidFill>
                  <a:schemeClr val="tx1"/>
                </a:solidFill>
                <a:latin typeface="+mn-lt"/>
              </a:rPr>
              <a:t>(přímé a nepřímé)</a:t>
            </a:r>
            <a:br>
              <a:rPr lang="cs-CZ" sz="3200" b="0" i="1" dirty="0">
                <a:solidFill>
                  <a:schemeClr val="tx1"/>
                </a:solidFill>
                <a:latin typeface="+mn-lt"/>
              </a:rPr>
            </a:br>
            <a:r>
              <a:rPr lang="cs-CZ" sz="3200" b="0" u="sng" dirty="0">
                <a:solidFill>
                  <a:schemeClr val="tx1"/>
                </a:solidFill>
                <a:latin typeface="+mn-lt"/>
              </a:rPr>
              <a:t>Fundraising</a:t>
            </a:r>
          </a:p>
        </p:txBody>
      </p:sp>
    </p:spTree>
    <p:extLst>
      <p:ext uri="{BB962C8B-B14F-4D97-AF65-F5344CB8AC3E}">
        <p14:creationId xmlns:p14="http://schemas.microsoft.com/office/powerpoint/2010/main" val="626352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1DC48-6938-4FAC-BD7B-25096B614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EDAF2-FCB2-4E55-BA85-DF78E37E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Co následuje?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352073-55CD-455F-97ED-11655D62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/>
              <a:t>otázky oslovených:</a:t>
            </a:r>
          </a:p>
          <a:p>
            <a:r>
              <a:rPr lang="cs-CZ" sz="1600" dirty="0"/>
              <a:t>Proč je Vaše činnost důležitá a proč je důležitější než jiná?</a:t>
            </a:r>
          </a:p>
          <a:p>
            <a:r>
              <a:rPr lang="cs-CZ" sz="1600" dirty="0"/>
              <a:t>Proč na svou činnost potřebuje organizace peníze?</a:t>
            </a:r>
          </a:p>
          <a:p>
            <a:r>
              <a:rPr lang="cs-CZ" sz="1600" dirty="0"/>
              <a:t>Proč Vám mám dát zrovna já? </a:t>
            </a:r>
          </a:p>
          <a:p>
            <a:r>
              <a:rPr lang="cs-CZ" sz="1600" dirty="0"/>
              <a:t>Čeho chcete konkrétně za částku, kterou po mě žádáte, dosáhnout?</a:t>
            </a:r>
          </a:p>
          <a:p>
            <a:r>
              <a:rPr lang="cs-CZ" sz="1600" dirty="0"/>
              <a:t>Proč nepřijdete za měsíc? Proč jste nepřišli před rokem?</a:t>
            </a:r>
          </a:p>
          <a:p>
            <a:r>
              <a:rPr lang="cs-CZ" sz="1600" dirty="0"/>
              <a:t>Proč to neděláte jinak? </a:t>
            </a:r>
          </a:p>
          <a:p>
            <a:r>
              <a:rPr lang="cs-CZ" sz="1600" dirty="0"/>
              <a:t>Kolika lidem jste už pomohli?</a:t>
            </a:r>
          </a:p>
          <a:p>
            <a:r>
              <a:rPr lang="cs-CZ" sz="1600" dirty="0"/>
              <a:t>V čem jste lepší, než druzí?</a:t>
            </a:r>
          </a:p>
          <a:p>
            <a:r>
              <a:rPr lang="cs-CZ" sz="1600" dirty="0"/>
              <a:t>…</a:t>
            </a:r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652796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1DC48-6938-4FAC-BD7B-25096B614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EDAF2-FCB2-4E55-BA85-DF78E37E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Metody fundraisingu I.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352073-55CD-455F-97ED-11655D62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Inzerce</a:t>
            </a:r>
          </a:p>
          <a:p>
            <a:pPr lvl="1"/>
            <a:r>
              <a:rPr lang="cs-CZ" sz="1600" dirty="0"/>
              <a:t>nejméně účinná metoda (anonymní kontakt)</a:t>
            </a:r>
          </a:p>
          <a:p>
            <a:pPr lvl="1"/>
            <a:r>
              <a:rPr lang="cs-CZ" sz="1600" dirty="0"/>
              <a:t>široké spektrum oslovených (tedy i možné zachycení dárců)</a:t>
            </a:r>
          </a:p>
          <a:p>
            <a:endParaRPr lang="cs-CZ" sz="1600" dirty="0"/>
          </a:p>
          <a:p>
            <a:r>
              <a:rPr lang="cs-CZ" sz="1600" dirty="0"/>
              <a:t>Direct mail (tj. přímý poštovní styk)</a:t>
            </a:r>
          </a:p>
          <a:p>
            <a:pPr lvl="1"/>
            <a:r>
              <a:rPr lang="cs-CZ" sz="1600" dirty="0"/>
              <a:t>hromadné adresné nebo neadresné oslovení</a:t>
            </a:r>
          </a:p>
          <a:p>
            <a:pPr lvl="1"/>
            <a:r>
              <a:rPr lang="cs-CZ" sz="1600" dirty="0"/>
              <a:t>možná forma vyžádání odpovědi (poštovní poukázka?)</a:t>
            </a:r>
          </a:p>
          <a:p>
            <a:endParaRPr lang="cs-CZ" sz="1600" dirty="0"/>
          </a:p>
          <a:p>
            <a:r>
              <a:rPr lang="cs-CZ" sz="1600" dirty="0"/>
              <a:t>Veřejná sbírka (výzva neurčitému okruhu dárců)</a:t>
            </a:r>
          </a:p>
          <a:p>
            <a:pPr lvl="1"/>
            <a:r>
              <a:rPr lang="cs-CZ" sz="1600" dirty="0"/>
              <a:t>široké spektrum oslovených</a:t>
            </a:r>
          </a:p>
          <a:p>
            <a:pPr lvl="1"/>
            <a:r>
              <a:rPr lang="cs-CZ" sz="1600" dirty="0"/>
              <a:t>nezbytná organizační příprava a následná propagace</a:t>
            </a:r>
          </a:p>
          <a:p>
            <a:pPr lvl="1"/>
            <a:r>
              <a:rPr lang="cs-CZ" sz="1600" dirty="0"/>
              <a:t>zákon č. 117/2001 Sb., o veřejných sbírkách</a:t>
            </a:r>
          </a:p>
          <a:p>
            <a:endParaRPr lang="cs-CZ" sz="1600" dirty="0"/>
          </a:p>
          <a:p>
            <a:r>
              <a:rPr lang="cs-CZ" sz="1600" dirty="0"/>
              <a:t>Kampaň </a:t>
            </a:r>
          </a:p>
          <a:p>
            <a:pPr lvl="1"/>
            <a:r>
              <a:rPr lang="cs-CZ" sz="1600" dirty="0"/>
              <a:t>podobné veřejné sbírce pouze více agresivní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76563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1DC48-6938-4FAC-BD7B-25096B614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EDAF2-FCB2-4E55-BA85-DF78E37E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fundraisingu II.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352073-55CD-455F-97ED-11655D62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Benefiční akce </a:t>
            </a:r>
          </a:p>
          <a:p>
            <a:pPr lvl="1"/>
            <a:r>
              <a:rPr lang="cs-CZ" sz="1600" dirty="0"/>
              <a:t>široký předem neznámý okruh oslovených</a:t>
            </a:r>
          </a:p>
          <a:p>
            <a:pPr lvl="1"/>
            <a:r>
              <a:rPr lang="cs-CZ" sz="1600" dirty="0"/>
              <a:t>vyžaduje zajímavý program s přesným naplánováním</a:t>
            </a:r>
          </a:p>
          <a:p>
            <a:pPr lvl="1"/>
            <a:r>
              <a:rPr lang="cs-CZ" sz="1600" dirty="0"/>
              <a:t>nezbytná dostatečná prezentace účelu celé akce</a:t>
            </a:r>
          </a:p>
          <a:p>
            <a:endParaRPr lang="cs-CZ" sz="1600" dirty="0"/>
          </a:p>
          <a:p>
            <a:r>
              <a:rPr lang="cs-CZ" sz="1600" dirty="0"/>
              <a:t>„Od dveří ke dveřím“</a:t>
            </a:r>
          </a:p>
          <a:p>
            <a:pPr lvl="1"/>
            <a:r>
              <a:rPr lang="cs-CZ" sz="1600" dirty="0"/>
              <a:t>vstupování do soukromý jiných – „vtíravým způsobem“ (podobné direct mailu)</a:t>
            </a:r>
          </a:p>
          <a:p>
            <a:endParaRPr lang="cs-CZ" sz="1600" dirty="0"/>
          </a:p>
          <a:p>
            <a:r>
              <a:rPr lang="cs-CZ" sz="1600" dirty="0"/>
              <a:t>Osobní dopis / telefonický rozhovor</a:t>
            </a:r>
          </a:p>
          <a:p>
            <a:pPr lvl="1"/>
            <a:r>
              <a:rPr lang="cs-CZ" sz="1600" dirty="0"/>
              <a:t>nezbytná předchozí znalost dárce (již poskytnul dar v minulosti?)</a:t>
            </a:r>
          </a:p>
          <a:p>
            <a:pPr lvl="1"/>
            <a:r>
              <a:rPr lang="cs-CZ" sz="1600" dirty="0"/>
              <a:t>(žádost o obnovení předchozího daru?)</a:t>
            </a:r>
          </a:p>
          <a:p>
            <a:endParaRPr lang="cs-CZ" sz="1600" dirty="0"/>
          </a:p>
          <a:p>
            <a:r>
              <a:rPr lang="cs-CZ" sz="1600" dirty="0"/>
              <a:t>Grantový fundraising </a:t>
            </a:r>
          </a:p>
          <a:p>
            <a:pPr lvl="1"/>
            <a:r>
              <a:rPr lang="cs-CZ" sz="1600" dirty="0"/>
              <a:t>byrokratický přístup</a:t>
            </a:r>
          </a:p>
          <a:p>
            <a:pPr lvl="1"/>
            <a:r>
              <a:rPr lang="cs-CZ" sz="1600" dirty="0"/>
              <a:t>možná vysoká návratnost s dlouhodobou spoluprací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35401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CBCF62-4611-4D56-9EEE-62238FADE4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1C9C62E-B244-43F0-9E5D-DD4ABF42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Metody fundraisingu III.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7FFD66-FFF0-40F1-8607-CF036D8BB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Členství</a:t>
            </a:r>
          </a:p>
          <a:p>
            <a:pPr lvl="1"/>
            <a:r>
              <a:rPr lang="cs-CZ" sz="1600" dirty="0"/>
              <a:t>dlouhodobý vztah s dárcem</a:t>
            </a:r>
          </a:p>
          <a:p>
            <a:pPr lvl="1"/>
            <a:r>
              <a:rPr lang="cs-CZ" sz="1600" dirty="0"/>
              <a:t>nezbytné udržovat pravidelný kontakt (dopis / telefonáty / výroční zprávy)</a:t>
            </a:r>
          </a:p>
          <a:p>
            <a:endParaRPr lang="cs-CZ" sz="1100" dirty="0"/>
          </a:p>
          <a:p>
            <a:r>
              <a:rPr lang="cs-CZ" sz="1600" dirty="0"/>
              <a:t>Osobní setkání</a:t>
            </a:r>
          </a:p>
          <a:p>
            <a:pPr lvl="1"/>
            <a:r>
              <a:rPr lang="cs-CZ" sz="1600" dirty="0"/>
              <a:t>nezbytná předchozí znalost dárce (?)</a:t>
            </a:r>
          </a:p>
          <a:p>
            <a:pPr lvl="1"/>
            <a:r>
              <a:rPr lang="cs-CZ" sz="1600" dirty="0"/>
              <a:t>vhodné vytipování nového dárce</a:t>
            </a:r>
          </a:p>
          <a:p>
            <a:pPr lvl="1"/>
            <a:r>
              <a:rPr lang="cs-CZ" sz="1600" dirty="0"/>
              <a:t>velmi účinný způsob (spolu s grantovým fundraisingem nejvýznamnější)</a:t>
            </a:r>
          </a:p>
          <a:p>
            <a:endParaRPr lang="cs-CZ" sz="1100" dirty="0"/>
          </a:p>
          <a:p>
            <a:r>
              <a:rPr lang="cs-CZ" sz="1600" dirty="0"/>
              <a:t>Vlastní příjmy (samofinancování)</a:t>
            </a:r>
          </a:p>
          <a:p>
            <a:pPr lvl="1"/>
            <a:r>
              <a:rPr lang="cs-CZ" sz="1600" dirty="0"/>
              <a:t>možná cesta k dlouhodobé stabilitě</a:t>
            </a:r>
          </a:p>
          <a:p>
            <a:endParaRPr lang="cs-CZ" sz="1100" dirty="0"/>
          </a:p>
          <a:p>
            <a:r>
              <a:rPr lang="cs-CZ" sz="1600" dirty="0"/>
              <a:t>Ze závěti – testament fundraising</a:t>
            </a:r>
          </a:p>
          <a:p>
            <a:pPr lvl="1"/>
            <a:r>
              <a:rPr lang="cs-CZ" sz="1600" dirty="0"/>
              <a:t>velmi citlivá avšak účinná metoda, v našem prostředí spíše nevyužívána </a:t>
            </a:r>
          </a:p>
          <a:p>
            <a:pPr lvl="1"/>
            <a:r>
              <a:rPr lang="cs-CZ" sz="1600" dirty="0"/>
              <a:t>(150 mil. Kč vs. 2 mld. GBP, resp. 20 mld. USD v roce 2012)</a:t>
            </a:r>
          </a:p>
          <a:p>
            <a:endParaRPr lang="cs-CZ" sz="1100" dirty="0"/>
          </a:p>
          <a:p>
            <a:r>
              <a:rPr lang="cs-CZ" sz="1600" dirty="0"/>
              <a:t>online fundraising, DMS, vlastní činnost…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83668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8A9EC4-71D7-462A-9B7C-9428EA1541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FC9786-A317-4EB2-B959-9C0016DB1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Fundraisingový koloběh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3C04FF5-2526-4479-B649-073AE4A5D5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identifikace poslání organizace (stručnost, jasnost, výstižnost – znalost členů organizace)</a:t>
            </a:r>
          </a:p>
          <a:p>
            <a:r>
              <a:rPr lang="cs-CZ" sz="1600" dirty="0"/>
              <a:t>stanovení konkrétních a měřitelných cílů (jasných a dosažitelných)</a:t>
            </a:r>
          </a:p>
          <a:p>
            <a:r>
              <a:rPr lang="cs-CZ" sz="1600" dirty="0"/>
              <a:t>vypracování realizačního časového plánu aktivit (podklad pro roční rozpočet)</a:t>
            </a:r>
          </a:p>
          <a:p>
            <a:r>
              <a:rPr lang="cs-CZ" sz="1600" dirty="0"/>
              <a:t>ověřit potřebnost naší organizace (skutečně reagujeme na potřeby?)</a:t>
            </a:r>
          </a:p>
          <a:p>
            <a:r>
              <a:rPr lang="cs-CZ" sz="1600" dirty="0"/>
              <a:t>zvážit personální možnosti organizace v rámci fundraisingové akce (dobrovolníci?)</a:t>
            </a:r>
          </a:p>
          <a:p>
            <a:r>
              <a:rPr lang="cs-CZ" sz="1600" dirty="0"/>
              <a:t>volba nejvhodnější fundraisingové metody</a:t>
            </a:r>
          </a:p>
          <a:p>
            <a:r>
              <a:rPr lang="cs-CZ" sz="1600" dirty="0"/>
              <a:t>ujasnění si skladby možných zdrojů</a:t>
            </a:r>
          </a:p>
          <a:p>
            <a:r>
              <a:rPr lang="cs-CZ" sz="1600" dirty="0"/>
              <a:t>ujasnění si možného okruhu dárců</a:t>
            </a:r>
          </a:p>
          <a:p>
            <a:r>
              <a:rPr lang="cs-CZ" sz="1600" dirty="0"/>
              <a:t>žádost</a:t>
            </a:r>
          </a:p>
          <a:p>
            <a:r>
              <a:rPr lang="cs-CZ" sz="1600" dirty="0"/>
              <a:t>udržování kontaktu (informovat o užití daru)</a:t>
            </a:r>
          </a:p>
          <a:p>
            <a:endParaRPr lang="cs-CZ" sz="1600" dirty="0"/>
          </a:p>
          <a:p>
            <a:r>
              <a:rPr lang="cs-CZ" sz="1600" dirty="0"/>
              <a:t>nová žádost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066831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930F44-D292-4544-A188-6C37D143B1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1A10EA-47FD-48DF-A5E3-9EBD2C3F8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4000" dirty="0" err="1"/>
              <a:t>Ověření</a:t>
            </a:r>
            <a:r>
              <a:rPr lang="en-US" altLang="cs-CZ" sz="4000" dirty="0"/>
              <a:t> </a:t>
            </a:r>
            <a:r>
              <a:rPr lang="en-US" altLang="cs-CZ" sz="4000" dirty="0" err="1"/>
              <a:t>úspěšnosti</a:t>
            </a:r>
            <a:r>
              <a:rPr lang="en-US" altLang="cs-CZ" sz="4000" dirty="0"/>
              <a:t>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BF085F7-1558-464F-A4D5-709C1CE0B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čistý příjem (absolutně)</a:t>
            </a:r>
          </a:p>
          <a:p>
            <a:endParaRPr lang="cs-CZ" sz="1600" dirty="0"/>
          </a:p>
          <a:p>
            <a:r>
              <a:rPr lang="cs-CZ" sz="1600" dirty="0"/>
              <a:t>návratnost investic (poměr mezi získaným a vynaloženým)</a:t>
            </a:r>
          </a:p>
          <a:p>
            <a:endParaRPr lang="cs-CZ" sz="1600" dirty="0"/>
          </a:p>
          <a:p>
            <a:r>
              <a:rPr lang="cs-CZ" sz="1600" dirty="0"/>
              <a:t>návratnost (procento odpovědí)</a:t>
            </a:r>
          </a:p>
          <a:p>
            <a:endParaRPr lang="cs-CZ" sz="1600" dirty="0"/>
          </a:p>
          <a:p>
            <a:r>
              <a:rPr lang="cs-CZ" sz="1600" dirty="0"/>
              <a:t>průměrný příspěvek</a:t>
            </a:r>
          </a:p>
          <a:p>
            <a:endParaRPr lang="cs-CZ" sz="1600" dirty="0"/>
          </a:p>
          <a:p>
            <a:r>
              <a:rPr lang="cs-CZ" sz="1600" dirty="0"/>
              <a:t>náklady na získání dárce</a:t>
            </a:r>
          </a:p>
          <a:p>
            <a:endParaRPr lang="cs-CZ" sz="1600" dirty="0"/>
          </a:p>
          <a:p>
            <a:r>
              <a:rPr lang="cs-CZ" sz="1600" dirty="0"/>
              <a:t>…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04418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930F44-D292-4544-A188-6C37D143B1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1A10EA-47FD-48DF-A5E3-9EBD2C3F8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BF085F7-1558-464F-A4D5-709C1CE0B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co je to fundraising a k čemu slouží?</a:t>
            </a:r>
          </a:p>
          <a:p>
            <a:r>
              <a:rPr lang="cs-CZ" sz="1600" dirty="0"/>
              <a:t>kdy a proč dávají lidé / firmy peníze?</a:t>
            </a:r>
          </a:p>
          <a:p>
            <a:r>
              <a:rPr lang="cs-CZ" sz="1600" dirty="0"/>
              <a:t>jaké jsou základní metody fundraisingu?</a:t>
            </a:r>
          </a:p>
          <a:p>
            <a:endParaRPr lang="cs-CZ" sz="1600" dirty="0"/>
          </a:p>
          <a:p>
            <a:r>
              <a:rPr lang="cs-CZ" sz="1600" b="1" dirty="0"/>
              <a:t>GRANTY TGM</a:t>
            </a:r>
          </a:p>
        </p:txBody>
      </p:sp>
    </p:spTree>
    <p:extLst>
      <p:ext uri="{BB962C8B-B14F-4D97-AF65-F5344CB8AC3E}">
        <p14:creationId xmlns:p14="http://schemas.microsoft.com/office/powerpoint/2010/main" val="3836859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930F44-D292-4544-A188-6C37D143B1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1A10EA-47FD-48DF-A5E3-9EBD2C3F8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Pár příkladů?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BF085F7-1558-464F-A4D5-709C1CE0B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cs-CZ" sz="1600" dirty="0" err="1">
                <a:hlinkClick r:id="rId2"/>
              </a:rPr>
              <a:t>Tričko</a:t>
            </a:r>
            <a:r>
              <a:rPr lang="en-US" altLang="cs-CZ" sz="1600" dirty="0">
                <a:hlinkClick r:id="rId2"/>
              </a:rPr>
              <a:t> v </a:t>
            </a:r>
            <a:r>
              <a:rPr lang="en-US" altLang="cs-CZ" sz="1600" dirty="0" err="1">
                <a:hlinkClick r:id="rId2"/>
              </a:rPr>
              <a:t>akci</a:t>
            </a:r>
            <a:r>
              <a:rPr lang="en-US" altLang="cs-CZ" sz="1600" dirty="0">
                <a:hlinkClick r:id="rId2"/>
              </a:rPr>
              <a:t> za 50 </a:t>
            </a:r>
            <a:r>
              <a:rPr lang="en-US" altLang="cs-CZ" sz="1600" dirty="0" err="1">
                <a:hlinkClick r:id="rId2"/>
              </a:rPr>
              <a:t>korun</a:t>
            </a:r>
            <a:r>
              <a:rPr lang="en-US" altLang="cs-CZ" sz="1600" dirty="0">
                <a:hlinkClick r:id="rId2"/>
              </a:rPr>
              <a:t>? </a:t>
            </a:r>
            <a:r>
              <a:rPr lang="en-US" altLang="cs-CZ" sz="1600" dirty="0" err="1">
                <a:hlinkClick r:id="rId2"/>
              </a:rPr>
              <a:t>Nikdo</a:t>
            </a:r>
            <a:r>
              <a:rPr lang="en-US" altLang="cs-CZ" sz="1600" dirty="0">
                <a:hlinkClick r:id="rId2"/>
              </a:rPr>
              <a:t> </a:t>
            </a:r>
            <a:r>
              <a:rPr lang="en-US" altLang="cs-CZ" sz="1600" dirty="0" err="1">
                <a:hlinkClick r:id="rId2"/>
              </a:rPr>
              <a:t>si</a:t>
            </a:r>
            <a:r>
              <a:rPr lang="en-US" altLang="cs-CZ" sz="1600" dirty="0">
                <a:hlinkClick r:id="rId2"/>
              </a:rPr>
              <a:t> ho </a:t>
            </a:r>
            <a:r>
              <a:rPr lang="en-US" altLang="cs-CZ" sz="1600" dirty="0" err="1">
                <a:hlinkClick r:id="rId2"/>
              </a:rPr>
              <a:t>nekoupil</a:t>
            </a:r>
            <a:r>
              <a:rPr lang="en-US" altLang="cs-CZ" sz="1600" dirty="0">
                <a:hlinkClick r:id="rId2"/>
              </a:rPr>
              <a:t>…</a:t>
            </a:r>
            <a:r>
              <a:rPr lang="en-US" altLang="cs-CZ" sz="1600" dirty="0"/>
              <a:t> </a:t>
            </a:r>
          </a:p>
          <a:p>
            <a:pPr marL="0" indent="0">
              <a:buNone/>
            </a:pPr>
            <a:r>
              <a:rPr lang="en-US" altLang="cs-CZ" sz="1600" dirty="0">
                <a:hlinkClick r:id="rId3"/>
              </a:rPr>
              <a:t>Follow the Frog</a:t>
            </a:r>
            <a:endParaRPr lang="cs-CZ" altLang="cs-CZ" sz="1600" dirty="0"/>
          </a:p>
          <a:p>
            <a:pPr marL="0" indent="0">
              <a:buNone/>
            </a:pPr>
            <a:r>
              <a:rPr lang="en-US" altLang="cs-CZ" sz="1600" dirty="0" err="1">
                <a:hlinkClick r:id="rId4"/>
              </a:rPr>
              <a:t>Obuj</a:t>
            </a:r>
            <a:r>
              <a:rPr lang="en-US" altLang="cs-CZ" sz="1600" dirty="0">
                <a:hlinkClick r:id="rId4"/>
              </a:rPr>
              <a:t> se do toho</a:t>
            </a:r>
            <a:endParaRPr lang="en-US" altLang="cs-CZ" sz="1600" dirty="0"/>
          </a:p>
          <a:p>
            <a:pPr marL="0" indent="0">
              <a:buNone/>
            </a:pPr>
            <a:r>
              <a:rPr lang="en-US" altLang="cs-CZ" sz="1600" dirty="0" err="1">
                <a:hlinkClick r:id="rId5"/>
              </a:rPr>
              <a:t>Kühnův</a:t>
            </a:r>
            <a:r>
              <a:rPr lang="en-US" altLang="cs-CZ" sz="1600" dirty="0">
                <a:hlinkClick r:id="rId5"/>
              </a:rPr>
              <a:t> </a:t>
            </a:r>
            <a:r>
              <a:rPr lang="en-US" altLang="cs-CZ" sz="1600" dirty="0" err="1">
                <a:hlinkClick r:id="rId5"/>
              </a:rPr>
              <a:t>dětský</a:t>
            </a:r>
            <a:r>
              <a:rPr lang="en-US" altLang="cs-CZ" sz="1600" dirty="0">
                <a:hlinkClick r:id="rId5"/>
              </a:rPr>
              <a:t> </a:t>
            </a:r>
            <a:r>
              <a:rPr lang="en-US" altLang="cs-CZ" sz="1600" dirty="0" err="1">
                <a:hlinkClick r:id="rId5"/>
              </a:rPr>
              <a:t>sbor</a:t>
            </a:r>
            <a:endParaRPr lang="en-US" altLang="cs-CZ" sz="1600" dirty="0"/>
          </a:p>
          <a:p>
            <a:pPr marL="0" indent="0">
              <a:buNone/>
            </a:pPr>
            <a:r>
              <a:rPr lang="en-US" altLang="cs-CZ" sz="1600" dirty="0">
                <a:hlinkClick r:id="rId6"/>
              </a:rPr>
              <a:t>Cholera for Sale in New York! (Dirty Water Vending Machine)</a:t>
            </a:r>
            <a:endParaRPr lang="cs-CZ" altLang="cs-CZ" sz="1600" dirty="0"/>
          </a:p>
          <a:p>
            <a:pPr marL="72000" indent="0">
              <a:buNone/>
            </a:pPr>
            <a:r>
              <a:rPr lang="cs-CZ" sz="16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1160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 bloku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1600" dirty="0"/>
              <a:t>jen lehký vhled do problematiky fundraisingu</a:t>
            </a:r>
          </a:p>
          <a:p>
            <a:pPr lvl="1">
              <a:defRPr/>
            </a:pPr>
            <a:r>
              <a:rPr lang="cs-CZ" altLang="cs-CZ" sz="1600" dirty="0"/>
              <a:t>co je to fundraising a k čemu slouží?</a:t>
            </a:r>
          </a:p>
          <a:p>
            <a:pPr lvl="1">
              <a:defRPr/>
            </a:pPr>
            <a:r>
              <a:rPr lang="cs-CZ" altLang="cs-CZ" sz="1600" dirty="0"/>
              <a:t>kdy a pro dávají lidé / firmy peníze?</a:t>
            </a:r>
          </a:p>
          <a:p>
            <a:pPr lvl="1">
              <a:defRPr/>
            </a:pPr>
            <a:r>
              <a:rPr lang="cs-CZ" altLang="cs-CZ" sz="1600" dirty="0"/>
              <a:t>jaké jsou základní metody fundraisingu? </a:t>
            </a:r>
          </a:p>
          <a:p>
            <a:pPr lvl="1">
              <a:defRPr/>
            </a:pPr>
            <a:r>
              <a:rPr lang="cs-CZ" altLang="cs-CZ" sz="1600" dirty="0"/>
              <a:t>…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3AAA4921-3FA3-4A17-AF72-A62C2E83F4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2" t="5764" r="1869"/>
          <a:stretch/>
        </p:blipFill>
        <p:spPr bwMode="auto">
          <a:xfrm>
            <a:off x="5127287" y="1171576"/>
            <a:ext cx="5936496" cy="4456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4726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DF82B4-05BA-4E6A-8F6E-78ED00DCF6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F1001C-E8EF-405B-AD78-855BC66E5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o dárcovství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1834A06B-848C-4D22-AF99-C464B204329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843" y="1324147"/>
            <a:ext cx="8278313" cy="4903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335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1DC48-6938-4FAC-BD7B-25096B614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EDAF2-FCB2-4E55-BA85-DF78E37E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Fundraising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352073-55CD-455F-97ED-11655D62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jak úspěšně přesvědčit druhé, že by měli přispět právě Vaší organizaci</a:t>
            </a:r>
          </a:p>
          <a:p>
            <a:endParaRPr lang="cs-CZ" sz="1600" dirty="0"/>
          </a:p>
          <a:p>
            <a:r>
              <a:rPr lang="cs-CZ" sz="1600" dirty="0"/>
              <a:t>zahrnuje různé postupy a metody, jak získat finanční a nefinanční prostředky na činnost organizace (resp. jak získat přátele?)</a:t>
            </a:r>
          </a:p>
          <a:p>
            <a:endParaRPr lang="cs-CZ" sz="1600" dirty="0"/>
          </a:p>
          <a:p>
            <a:r>
              <a:rPr lang="cs-CZ" sz="1600" dirty="0"/>
              <a:t>jak na to?</a:t>
            </a:r>
          </a:p>
          <a:p>
            <a:pPr lvl="1"/>
            <a:r>
              <a:rPr lang="cs-CZ" sz="1600" dirty="0"/>
              <a:t>přesvědčit druhé dokáže jen ten, kdo je sám přesvědčený</a:t>
            </a:r>
          </a:p>
          <a:p>
            <a:pPr lvl="1"/>
            <a:r>
              <a:rPr lang="cs-CZ" sz="1600" dirty="0"/>
              <a:t>potřeba vytvořit pocit důvěry v naší efektivitu a vhodnost</a:t>
            </a:r>
          </a:p>
          <a:p>
            <a:endParaRPr lang="cs-CZ" sz="1600" dirty="0"/>
          </a:p>
          <a:p>
            <a:r>
              <a:rPr lang="cs-CZ" sz="1600" dirty="0"/>
              <a:t>základem je otázka – proč by někdo dával?</a:t>
            </a:r>
          </a:p>
          <a:p>
            <a:pPr lvl="1"/>
            <a:r>
              <a:rPr lang="cs-CZ" sz="1600" dirty="0"/>
              <a:t>kdy a proč jsem dával já?</a:t>
            </a:r>
          </a:p>
          <a:p>
            <a:pPr lvl="1"/>
            <a:r>
              <a:rPr lang="cs-CZ" sz="1600" dirty="0"/>
              <a:t>kdy jsem řekl „ne“?</a:t>
            </a:r>
          </a:p>
          <a:p>
            <a:pPr lvl="1"/>
            <a:r>
              <a:rPr lang="cs-CZ" sz="1600" dirty="0"/>
              <a:t>co jsou důvody, proč nám dát?</a:t>
            </a:r>
          </a:p>
          <a:p>
            <a:pPr lvl="1"/>
            <a:r>
              <a:rPr lang="cs-CZ" sz="1600" dirty="0"/>
              <a:t>co je lákavé pro okruh mých známých? dali by oni?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16546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1DC48-6938-4FAC-BD7B-25096B614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EDAF2-FCB2-4E55-BA85-DF78E37E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Hodnoty a obecná motivace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352073-55CD-455F-97ED-11655D62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Žebříček hodnot:</a:t>
            </a:r>
          </a:p>
          <a:p>
            <a:pPr lvl="1"/>
            <a:r>
              <a:rPr lang="cs-CZ" sz="1600" dirty="0"/>
              <a:t>Jaký je můj žebříček hodnot?</a:t>
            </a:r>
          </a:p>
          <a:p>
            <a:pPr lvl="1"/>
            <a:r>
              <a:rPr lang="cs-CZ" sz="1600" dirty="0"/>
              <a:t>Jaký je žebříček hodnot lidí v mém okolí?</a:t>
            </a:r>
          </a:p>
          <a:p>
            <a:endParaRPr lang="cs-CZ" sz="1600" dirty="0"/>
          </a:p>
          <a:p>
            <a:r>
              <a:rPr lang="cs-CZ" sz="1600" dirty="0"/>
              <a:t>Často uváděná motivace:</a:t>
            </a:r>
          </a:p>
          <a:p>
            <a:pPr lvl="1"/>
            <a:r>
              <a:rPr lang="cs-CZ" sz="1600" dirty="0"/>
              <a:t>radost z dávání,</a:t>
            </a:r>
          </a:p>
          <a:p>
            <a:pPr lvl="1"/>
            <a:r>
              <a:rPr lang="cs-CZ" sz="1600" dirty="0"/>
              <a:t>pocit užitečnosti,</a:t>
            </a:r>
          </a:p>
          <a:p>
            <a:pPr lvl="1"/>
            <a:r>
              <a:rPr lang="cs-CZ" sz="1600" dirty="0"/>
              <a:t>vyjádření postojů, morálních hodnot a stanovisek,</a:t>
            </a:r>
          </a:p>
          <a:p>
            <a:pPr lvl="1"/>
            <a:r>
              <a:rPr lang="cs-CZ" sz="1600" dirty="0"/>
              <a:t>osobní uspokojení,</a:t>
            </a:r>
          </a:p>
          <a:p>
            <a:pPr lvl="1"/>
            <a:r>
              <a:rPr lang="cs-CZ" sz="1600" dirty="0"/>
              <a:t>chuť pomoci jiným,</a:t>
            </a:r>
          </a:p>
          <a:p>
            <a:pPr lvl="1"/>
            <a:r>
              <a:rPr lang="cs-CZ" sz="1600" dirty="0"/>
              <a:t>snaha vyřešit problém.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3980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1DC48-6938-4FAC-BD7B-25096B614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EDAF2-FCB2-4E55-BA85-DF78E37E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lidé dávají peníze?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352073-55CD-455F-97ED-11655D62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/>
              <a:t>obecné vzorce:</a:t>
            </a:r>
          </a:p>
          <a:p>
            <a:pPr lvl="1"/>
            <a:r>
              <a:rPr lang="cs-CZ" sz="1600" dirty="0"/>
              <a:t>když k tomu mají významný a neodkladný důvod;</a:t>
            </a:r>
          </a:p>
          <a:p>
            <a:pPr lvl="1"/>
            <a:r>
              <a:rPr lang="cs-CZ" sz="1600" dirty="0"/>
              <a:t>jsou osobně zainteresovaní na výsledku podpořené činnosti;</a:t>
            </a:r>
          </a:p>
          <a:p>
            <a:pPr lvl="1"/>
            <a:r>
              <a:rPr lang="cs-CZ" sz="1600" dirty="0"/>
              <a:t>vidí ostatní, jak přispívají na tutéž činnost svým časem a prostředky;</a:t>
            </a:r>
          </a:p>
          <a:p>
            <a:pPr lvl="1"/>
            <a:r>
              <a:rPr lang="cs-CZ" sz="1600" dirty="0"/>
              <a:t>vědí, že jim bude </a:t>
            </a:r>
            <a:r>
              <a:rPr lang="cs-CZ" sz="1600" b="1" dirty="0"/>
              <a:t>poděkováno</a:t>
            </a:r>
            <a:r>
              <a:rPr lang="cs-CZ" sz="1600" dirty="0"/>
              <a:t>;</a:t>
            </a:r>
          </a:p>
          <a:p>
            <a:pPr lvl="1"/>
            <a:r>
              <a:rPr lang="cs-CZ" sz="1600" dirty="0"/>
              <a:t>vědí, že budou pravidelně </a:t>
            </a:r>
            <a:r>
              <a:rPr lang="cs-CZ" sz="1600" b="1" dirty="0"/>
              <a:t>informováni o rozvoji a činnosti organizace</a:t>
            </a:r>
            <a:r>
              <a:rPr lang="cs-CZ" sz="1600" dirty="0"/>
              <a:t>;</a:t>
            </a:r>
          </a:p>
          <a:p>
            <a:pPr lvl="1"/>
            <a:r>
              <a:rPr lang="cs-CZ" sz="1600" dirty="0"/>
              <a:t>vědí přesně, na co budou jejich peníze použity, a že budou využity rozumně a šetrně;</a:t>
            </a:r>
          </a:p>
          <a:p>
            <a:pPr lvl="1"/>
            <a:r>
              <a:rPr lang="cs-CZ" sz="1600" dirty="0"/>
              <a:t>vědí, že podpořená organizace je prosycena nadšením a optimismem, a že jistě získá potřebné finance i od ostatních</a:t>
            </a:r>
          </a:p>
          <a:p>
            <a:pPr lvl="1"/>
            <a:r>
              <a:rPr lang="cs-CZ" sz="1600" dirty="0"/>
              <a:t>…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642500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1DC48-6938-4FAC-BD7B-25096B614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EDAF2-FCB2-4E55-BA85-DF78E37E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víme o individuálních dárcích?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352073-55CD-455F-97ED-11655D62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průměrný roční dar se pohybuje okolo 2 % ročního příjmu dárce</a:t>
            </a:r>
          </a:p>
          <a:p>
            <a:endParaRPr lang="cs-CZ" sz="1600" dirty="0"/>
          </a:p>
          <a:p>
            <a:r>
              <a:rPr lang="cs-CZ" sz="1600" dirty="0"/>
              <a:t>procento se snižuje s narůstajícím příjmem dárce!</a:t>
            </a:r>
          </a:p>
          <a:p>
            <a:endParaRPr lang="cs-CZ" sz="1600" dirty="0"/>
          </a:p>
          <a:p>
            <a:r>
              <a:rPr lang="cs-CZ" sz="1600" dirty="0"/>
              <a:t>relativní roční výše daru se zvyšuje s věkem dárce</a:t>
            </a:r>
          </a:p>
          <a:p>
            <a:endParaRPr lang="cs-CZ" sz="1600" dirty="0"/>
          </a:p>
          <a:p>
            <a:r>
              <a:rPr lang="cs-CZ" sz="1600" dirty="0"/>
              <a:t>lidé žijící v manželství mají tendence dávat více nežli svobodní</a:t>
            </a:r>
          </a:p>
          <a:p>
            <a:endParaRPr lang="cs-CZ" sz="1600" dirty="0"/>
          </a:p>
          <a:p>
            <a:r>
              <a:rPr lang="cs-CZ" sz="1600" dirty="0"/>
              <a:t>členové různých NNO a věřící dávají v průměru více nežli lidé, kteří do těchto skupin nepatří</a:t>
            </a:r>
          </a:p>
          <a:p>
            <a:endParaRPr lang="cs-CZ" sz="1600" dirty="0"/>
          </a:p>
          <a:p>
            <a:r>
              <a:rPr lang="cs-CZ" sz="1600" dirty="0"/>
              <a:t>lidé, kteří někdy dobrovolně vypomáhali v NNO dávají více než ti, kteří se dobrovolných prací neúčastní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708357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1DC48-6938-4FAC-BD7B-25096B614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EDAF2-FCB2-4E55-BA85-DF78E37E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víme o firemních dárcích?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352073-55CD-455F-97ED-11655D62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 dirty="0"/>
              <a:t>opět, lze znalosti zobecnit:</a:t>
            </a:r>
          </a:p>
          <a:p>
            <a:pPr marL="72000" indent="0">
              <a:buNone/>
            </a:pPr>
            <a:endParaRPr lang="cs-CZ" sz="1600" dirty="0"/>
          </a:p>
        </p:txBody>
      </p:sp>
      <p:pic>
        <p:nvPicPr>
          <p:cNvPr id="6" name="Picture 14">
            <a:extLst>
              <a:ext uri="{FF2B5EF4-FFF2-40B4-BE49-F238E27FC236}">
                <a16:creationId xmlns:a16="http://schemas.microsoft.com/office/drawing/2014/main" id="{4FB9031A-F429-4745-811A-F8E51CBB8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157" y="2065610"/>
            <a:ext cx="4994275" cy="310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>
            <a:extLst>
              <a:ext uri="{FF2B5EF4-FFF2-40B4-BE49-F238E27FC236}">
                <a16:creationId xmlns:a16="http://schemas.microsoft.com/office/drawing/2014/main" id="{06257B01-73A4-420B-9DD8-7B853BECF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082" y="3464198"/>
            <a:ext cx="5045075" cy="313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0470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1DC48-6938-4FAC-BD7B-25096B614D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CEDAF2-FCB2-4E55-BA85-DF78E37E8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/>
              <a:t>Jak se hledá dárce?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352073-55CD-455F-97ED-11655D62A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je třeba hledat všude!</a:t>
            </a:r>
          </a:p>
          <a:p>
            <a:r>
              <a:rPr lang="cs-CZ" sz="1800" dirty="0"/>
              <a:t>je třeba správně odhadovat potřeby</a:t>
            </a:r>
          </a:p>
          <a:p>
            <a:r>
              <a:rPr lang="cs-CZ" sz="1800" dirty="0"/>
              <a:t>je třeba vhodně oslovit</a:t>
            </a:r>
          </a:p>
          <a:p>
            <a:r>
              <a:rPr lang="cs-CZ" sz="1800" dirty="0"/>
              <a:t>je třeba komunikovat</a:t>
            </a:r>
          </a:p>
          <a:p>
            <a:r>
              <a:rPr lang="cs-CZ" sz="1800" dirty="0"/>
              <a:t>je třeba nabídnout vhodnou protihodnotu</a:t>
            </a:r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tři stupně žádosti organizace k dárci:</a:t>
            </a:r>
          </a:p>
          <a:p>
            <a:pPr lvl="1"/>
            <a:r>
              <a:rPr lang="cs-CZ" sz="1800" dirty="0"/>
              <a:t>nemáme, co nabídnout – prosíme</a:t>
            </a:r>
          </a:p>
          <a:p>
            <a:pPr lvl="1"/>
            <a:r>
              <a:rPr lang="cs-CZ" sz="1800" dirty="0"/>
              <a:t>nabízíme protihodnotu – nižší (</a:t>
            </a:r>
            <a:r>
              <a:rPr lang="cs-CZ" sz="1800" dirty="0" err="1"/>
              <a:t>kvazipartnerství</a:t>
            </a:r>
            <a:r>
              <a:rPr lang="cs-CZ" sz="1800" dirty="0"/>
              <a:t>)</a:t>
            </a:r>
          </a:p>
          <a:p>
            <a:pPr lvl="1"/>
            <a:r>
              <a:rPr lang="cs-CZ" sz="1800" dirty="0"/>
              <a:t>nabízíme protihodnotu – srovnatelnou (obchodní jednání)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049305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6B50E02B-A6FE-4B8B-A332-A4F685782DFA}" vid="{DEB03F35-9B41-4FA5-A568-18C4059FA0B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1717</TotalTime>
  <Words>993</Words>
  <Application>Microsoft Office PowerPoint</Application>
  <PresentationFormat>Širokoúhlá obrazovka</PresentationFormat>
  <Paragraphs>190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Motiv1</vt:lpstr>
      <vt:lpstr>PBM120: Financování NNO z veřejných zdrojů (přímé a nepřímé) Fundraising</vt:lpstr>
      <vt:lpstr>Obsah bloku</vt:lpstr>
      <vt:lpstr>Obecně o dárcovství</vt:lpstr>
      <vt:lpstr>Fundraising</vt:lpstr>
      <vt:lpstr>Hodnoty a obecná motivace</vt:lpstr>
      <vt:lpstr>Kdy lidé dávají peníze?</vt:lpstr>
      <vt:lpstr>Co víme o individuálních dárcích?</vt:lpstr>
      <vt:lpstr>Co víme o firemních dárcích?</vt:lpstr>
      <vt:lpstr>Jak se hledá dárce?</vt:lpstr>
      <vt:lpstr>Co následuje?</vt:lpstr>
      <vt:lpstr>Metody fundraisingu I.</vt:lpstr>
      <vt:lpstr>Metody fundraisingu II.</vt:lpstr>
      <vt:lpstr>Metody fundraisingu III.</vt:lpstr>
      <vt:lpstr>Fundraisingový koloběh</vt:lpstr>
      <vt:lpstr>Ověření úspěšnosti?</vt:lpstr>
      <vt:lpstr>Shrnutí?</vt:lpstr>
      <vt:lpstr>Pár příkladů?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Občanská společnost ve 20. století  „české / skautské století“</dc:title>
  <dc:creator>JP</dc:creator>
  <cp:lastModifiedBy>Jakub Pejcal</cp:lastModifiedBy>
  <cp:revision>89</cp:revision>
  <cp:lastPrinted>1601-01-01T00:00:00Z</cp:lastPrinted>
  <dcterms:created xsi:type="dcterms:W3CDTF">2019-02-25T18:09:44Z</dcterms:created>
  <dcterms:modified xsi:type="dcterms:W3CDTF">2021-11-01T14:29:08Z</dcterms:modified>
</cp:coreProperties>
</file>