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78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4660"/>
  </p:normalViewPr>
  <p:slideViewPr>
    <p:cSldViewPr snapToGrid="0">
      <p:cViewPr varScale="1">
        <p:scale>
          <a:sx n="49" d="100"/>
          <a:sy n="49" d="100"/>
        </p:scale>
        <p:origin x="72" y="1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1272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5809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5972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018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3031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6912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1366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5505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282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79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373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168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2347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004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3235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918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C2D73-764F-4727-841E-5E895D3E897E}" type="datetimeFigureOut">
              <a:rPr lang="cs-CZ" smtClean="0"/>
              <a:t>02.11.2020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F57D469-ADF8-4220-B2C9-61C19C01002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9566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i4jb5XBX5s&amp;ab_channel=TheSchoolofLif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ZiWZJgJT7I&amp;ab_channel=TheSchoolofLif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0GFSUu5UzA&amp;ab_channel=TheCuriousClassroom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SQgCy_iIcc&amp;ab_channel=TheSchoolofLife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YTG4QZWKtc&amp;ab_channel=AtewSOnlineStudy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LtxUiwY6j8&amp;ab_channel=BBCIdeas" TargetMode="External"/><Relationship Id="rId2" Type="http://schemas.openxmlformats.org/officeDocument/2006/relationships/hyperlink" Target="https://www.youtube.com/watch?v=VlLgvSduugI&amp;ab_channel=PhilosophyTube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katalog.muni.cz/Record/MUB01000398079/Holdings#items-FF" TargetMode="External"/><Relationship Id="rId2" Type="http://schemas.openxmlformats.org/officeDocument/2006/relationships/hyperlink" Target="https://katalog.muni.cz/Record/MUB0100003215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katalog.muni.cz/Record/MUB01000159650/Holdings#tabna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UC3u9_AQ8Y&amp;ab_channel=TotallyVexe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Sociální a politická filosofie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8F0602C-80D1-4716-BC36-441D51C4F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888" y="3517245"/>
            <a:ext cx="2781872" cy="2761008"/>
          </a:xfrm>
          <a:prstGeom prst="roundRect">
            <a:avLst>
              <a:gd name="adj" fmla="val 3517"/>
            </a:avLst>
          </a:prstGeom>
          <a:ln w="38100">
            <a:gradFill flip="none" rotWithShape="1">
              <a:gsLst>
                <a:gs pos="0">
                  <a:srgbClr val="363D46"/>
                </a:gs>
                <a:gs pos="100000">
                  <a:srgbClr val="363D46">
                    <a:lumMod val="75000"/>
                  </a:srgb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A349D4DB-BBDF-4C50-B9B4-B8F1DDF01BED}"/>
              </a:ext>
            </a:extLst>
          </p:cNvPr>
          <p:cNvSpPr txBox="1"/>
          <p:nvPr/>
        </p:nvSpPr>
        <p:spPr>
          <a:xfrm>
            <a:off x="6633953" y="4119514"/>
            <a:ext cx="31685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Daniel Špelda, </a:t>
            </a:r>
          </a:p>
          <a:p>
            <a:r>
              <a:rPr lang="cs-CZ" dirty="0"/>
              <a:t>Katedra filosofie FF MU</a:t>
            </a:r>
          </a:p>
        </p:txBody>
      </p:sp>
    </p:spTree>
    <p:extLst>
      <p:ext uri="{BB962C8B-B14F-4D97-AF65-F5344CB8AC3E}">
        <p14:creationId xmlns:p14="http://schemas.microsoft.com/office/powerpoint/2010/main" val="1451365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9369"/>
          </a:xfrm>
        </p:spPr>
        <p:txBody>
          <a:bodyPr/>
          <a:lstStyle/>
          <a:p>
            <a:r>
              <a:rPr lang="cs-CZ"/>
              <a:t>Základní vymezení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/>
          <a:lstStyle/>
          <a:p>
            <a:pPr lvl="0"/>
            <a:r>
              <a:rPr lang="cs-CZ" b="1" smtClean="0"/>
              <a:t>společenská </a:t>
            </a:r>
            <a:r>
              <a:rPr lang="cs-CZ" b="1"/>
              <a:t>smlouva</a:t>
            </a:r>
            <a:r>
              <a:rPr lang="cs-CZ"/>
              <a:t>: společnost utváří svobodná a rovná individua, jejichž protikladné zájmy má uvést v soulad smlouva, kterou uzavře každý s každým.</a:t>
            </a:r>
          </a:p>
          <a:p>
            <a:pPr lvl="0"/>
            <a:r>
              <a:rPr lang="cs-CZ"/>
              <a:t>z lat. </a:t>
            </a:r>
            <a:r>
              <a:rPr lang="cs-CZ" i="1"/>
              <a:t>contractio </a:t>
            </a:r>
            <a:r>
              <a:rPr lang="cs-CZ"/>
              <a:t>– smlouva</a:t>
            </a:r>
          </a:p>
          <a:p>
            <a:pPr lvl="0"/>
            <a:r>
              <a:rPr lang="cs-CZ"/>
              <a:t>hlavním úkolem politické moci je zajištění životů a majetku lidí a uchování jejich občanských svobod</a:t>
            </a:r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325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1. Hobbes – „Člověk člověku vlkem“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Thomas Hobbes (1588-1679), </a:t>
            </a:r>
            <a:r>
              <a:rPr lang="cs-CZ" i="1" dirty="0" err="1"/>
              <a:t>Leviathan</a:t>
            </a:r>
            <a:r>
              <a:rPr lang="cs-CZ" i="1" dirty="0"/>
              <a:t> </a:t>
            </a:r>
            <a:r>
              <a:rPr lang="cs-CZ" dirty="0"/>
              <a:t>(1651), občanská válka v UK</a:t>
            </a:r>
          </a:p>
          <a:p>
            <a:pPr lvl="0"/>
            <a:r>
              <a:rPr lang="cs-CZ" dirty="0"/>
              <a:t>člověk je přirozeně sobecký a egoistický – sebezáchova, naplnění vlastních tužeb</a:t>
            </a:r>
          </a:p>
          <a:p>
            <a:pPr lvl="0"/>
            <a:r>
              <a:rPr lang="cs-CZ" b="1" dirty="0"/>
              <a:t>přirozený stav</a:t>
            </a:r>
            <a:r>
              <a:rPr lang="cs-CZ" dirty="0"/>
              <a:t>: stav, v němž neexistují žádné sociální a politické instituce (stát, úřady </a:t>
            </a:r>
            <a:r>
              <a:rPr lang="cs-CZ"/>
              <a:t>atp</a:t>
            </a:r>
            <a:r>
              <a:rPr lang="cs-CZ" smtClean="0"/>
              <a:t>.), indiáni</a:t>
            </a:r>
            <a:endParaRPr lang="cs-CZ" dirty="0"/>
          </a:p>
          <a:p>
            <a:r>
              <a:rPr lang="cs-CZ" dirty="0"/>
              <a:t>v tomto stavu je „člověk člověku vlkem“; neexistuje žádná moc, která by lidi „držela na uzdě“; </a:t>
            </a:r>
            <a:r>
              <a:rPr lang="cs-CZ"/>
              <a:t>právo </a:t>
            </a:r>
            <a:r>
              <a:rPr lang="cs-CZ" smtClean="0"/>
              <a:t>silnějšího </a:t>
            </a:r>
            <a:endParaRPr lang="cs-CZ" dirty="0"/>
          </a:p>
          <a:p>
            <a:r>
              <a:rPr lang="cs-CZ" dirty="0"/>
              <a:t>výsledkem soužití egoistických a cynických individuí je „válka všech proti všem“</a:t>
            </a:r>
          </a:p>
          <a:p>
            <a:pPr lvl="0"/>
            <a:r>
              <a:rPr lang="cs-CZ"/>
              <a:t>cestou </a:t>
            </a:r>
            <a:r>
              <a:rPr lang="cs-CZ" smtClean="0"/>
              <a:t>z války </a:t>
            </a:r>
            <a:r>
              <a:rPr lang="cs-CZ" dirty="0"/>
              <a:t>je ustanovení státu jako trestající a dohlížející síly</a:t>
            </a:r>
          </a:p>
          <a:p>
            <a:pPr lvl="0"/>
            <a:r>
              <a:rPr lang="cs-CZ" dirty="0"/>
              <a:t>stát vzniká uzavřením </a:t>
            </a:r>
            <a:r>
              <a:rPr lang="cs-CZ" b="1" dirty="0"/>
              <a:t>společenské smlouvy </a:t>
            </a:r>
            <a:r>
              <a:rPr lang="cs-CZ" dirty="0"/>
              <a:t>– to je dohoda mezi svobodnými a rovnými individui, která předají část svých přirozených práv jimi </a:t>
            </a:r>
            <a:r>
              <a:rPr lang="cs-CZ"/>
              <a:t>zřízené </a:t>
            </a:r>
            <a:r>
              <a:rPr lang="cs-CZ" smtClean="0"/>
              <a:t>moci </a:t>
            </a:r>
            <a:endParaRPr lang="cs-CZ" dirty="0"/>
          </a:p>
          <a:p>
            <a:pPr lvl="0"/>
            <a:r>
              <a:rPr lang="cs-CZ" dirty="0"/>
              <a:t>stát je </a:t>
            </a:r>
            <a:r>
              <a:rPr lang="cs-CZ" dirty="0" err="1"/>
              <a:t>Leviathan</a:t>
            </a:r>
            <a:r>
              <a:rPr lang="cs-CZ" dirty="0"/>
              <a:t>, smrtelný bůh, biblická strašlivá obluda, která vyvolávala hrůzu a děs</a:t>
            </a:r>
          </a:p>
          <a:p>
            <a:r>
              <a:rPr lang="cs-CZ" dirty="0"/>
              <a:t>stát má monopol na násilí a má chránit občany před vnějším i vnitřním nepřítelem,  a tak jim zajistit jistotu, pokoj, bezpečí a ochranu</a:t>
            </a:r>
          </a:p>
          <a:p>
            <a:r>
              <a:rPr lang="cs-CZ" dirty="0"/>
              <a:t>úkolem státu je zajistit mír za každou cenu</a:t>
            </a:r>
          </a:p>
          <a:p>
            <a:r>
              <a:rPr lang="cs-CZ" dirty="0">
                <a:hlinkClick r:id="rId2"/>
              </a:rPr>
              <a:t>Hobbes - </a:t>
            </a:r>
            <a:r>
              <a:rPr lang="cs-CZ" dirty="0" err="1">
                <a:hlinkClick r:id="rId2"/>
              </a:rPr>
              <a:t>Contract</a:t>
            </a:r>
            <a:r>
              <a:rPr lang="cs-CZ" dirty="0">
                <a:hlinkClick r:id="rId2"/>
              </a:rPr>
              <a:t> (</a:t>
            </a:r>
            <a:r>
              <a:rPr lang="cs-CZ" dirty="0" err="1">
                <a:hlinkClick r:id="rId2"/>
              </a:rPr>
              <a:t>youtube</a:t>
            </a:r>
            <a:r>
              <a:rPr lang="cs-CZ" dirty="0">
                <a:hlinkClick r:id="rId2"/>
              </a:rPr>
              <a:t>)</a:t>
            </a:r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709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2. Locke – „Vlastnictví“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John Locke (1632–1704); </a:t>
            </a:r>
            <a:r>
              <a:rPr lang="cs-CZ" i="1" dirty="0"/>
              <a:t>A </a:t>
            </a:r>
            <a:r>
              <a:rPr lang="cs-CZ" i="1" dirty="0" err="1"/>
              <a:t>Letter</a:t>
            </a:r>
            <a:r>
              <a:rPr lang="cs-CZ" i="1" dirty="0"/>
              <a:t> </a:t>
            </a:r>
            <a:r>
              <a:rPr lang="cs-CZ" i="1" dirty="0" err="1"/>
              <a:t>Concerning</a:t>
            </a:r>
            <a:r>
              <a:rPr lang="cs-CZ" i="1" dirty="0"/>
              <a:t> </a:t>
            </a:r>
            <a:r>
              <a:rPr lang="cs-CZ" i="1" dirty="0" err="1"/>
              <a:t>Toleration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i="1" dirty="0"/>
              <a:t>Dopis o toleranci</a:t>
            </a:r>
            <a:r>
              <a:rPr lang="cs-CZ" dirty="0"/>
              <a:t>, 1690) a </a:t>
            </a:r>
            <a:r>
              <a:rPr lang="cs-CZ" i="1" dirty="0" err="1"/>
              <a:t>Two</a:t>
            </a:r>
            <a:r>
              <a:rPr lang="cs-CZ" i="1" dirty="0"/>
              <a:t> </a:t>
            </a:r>
            <a:r>
              <a:rPr lang="cs-CZ" i="1" dirty="0" err="1"/>
              <a:t>Treatises</a:t>
            </a:r>
            <a:r>
              <a:rPr lang="cs-CZ" i="1" dirty="0"/>
              <a:t> </a:t>
            </a:r>
            <a:r>
              <a:rPr lang="cs-CZ" i="1" dirty="0" err="1"/>
              <a:t>of</a:t>
            </a:r>
            <a:r>
              <a:rPr lang="cs-CZ" i="1" dirty="0"/>
              <a:t> </a:t>
            </a:r>
            <a:r>
              <a:rPr lang="cs-CZ" i="1" dirty="0" err="1"/>
              <a:t>Government</a:t>
            </a:r>
            <a:r>
              <a:rPr lang="cs-CZ" i="1" dirty="0"/>
              <a:t> </a:t>
            </a:r>
            <a:r>
              <a:rPr lang="cs-CZ" dirty="0"/>
              <a:t>(</a:t>
            </a:r>
            <a:r>
              <a:rPr lang="cs-CZ" i="1" dirty="0"/>
              <a:t>Dvě pojednání o vládě</a:t>
            </a:r>
            <a:r>
              <a:rPr lang="cs-CZ" dirty="0"/>
              <a:t>, 1689)</a:t>
            </a:r>
          </a:p>
          <a:p>
            <a:pPr lvl="0"/>
            <a:r>
              <a:rPr lang="cs-CZ" dirty="0"/>
              <a:t>tři práva</a:t>
            </a:r>
            <a:r>
              <a:rPr lang="cs-CZ" b="1" dirty="0"/>
              <a:t>: </a:t>
            </a:r>
            <a:r>
              <a:rPr lang="cs-CZ" dirty="0"/>
              <a:t>každý člověk má právo na tři základní věci: vlastní život, svobodu a majetek – všechny dohromady = </a:t>
            </a:r>
            <a:r>
              <a:rPr lang="cs-CZ" i="1" dirty="0" err="1"/>
              <a:t>property</a:t>
            </a:r>
            <a:r>
              <a:rPr lang="cs-CZ" i="1" dirty="0"/>
              <a:t> </a:t>
            </a:r>
            <a:endParaRPr lang="cs-CZ" dirty="0"/>
          </a:p>
          <a:p>
            <a:r>
              <a:rPr lang="cs-CZ" dirty="0"/>
              <a:t>v přirozeném stavu sice většinou panuje mír, ale vznikají konflikty kvůli sporům o </a:t>
            </a:r>
            <a:r>
              <a:rPr lang="cs-CZ" i="1" dirty="0" err="1"/>
              <a:t>property</a:t>
            </a:r>
            <a:r>
              <a:rPr lang="cs-CZ" i="1" dirty="0"/>
              <a:t> </a:t>
            </a:r>
            <a:r>
              <a:rPr lang="cs-CZ" dirty="0"/>
              <a:t>(„každý je soudcem ve vlastní věci“)</a:t>
            </a:r>
          </a:p>
          <a:p>
            <a:r>
              <a:rPr lang="cs-CZ" dirty="0"/>
              <a:t>uzavření společenské smlouvy a vznik státu</a:t>
            </a:r>
          </a:p>
          <a:p>
            <a:r>
              <a:rPr lang="cs-CZ" b="1" dirty="0"/>
              <a:t>stát</a:t>
            </a:r>
            <a:r>
              <a:rPr lang="cs-CZ" dirty="0"/>
              <a:t> jako </a:t>
            </a:r>
            <a:r>
              <a:rPr lang="cs-CZ" b="1" dirty="0"/>
              <a:t>garant</a:t>
            </a:r>
            <a:r>
              <a:rPr lang="cs-CZ" dirty="0"/>
              <a:t> individuálních práv, nikoli jako absolutní moc s monopolem na násilí</a:t>
            </a:r>
          </a:p>
          <a:p>
            <a:pPr lvl="0"/>
            <a:r>
              <a:rPr lang="cs-CZ" dirty="0"/>
              <a:t>funkcí státu je hájit </a:t>
            </a:r>
            <a:r>
              <a:rPr lang="cs-CZ" i="1" dirty="0" err="1"/>
              <a:t>property</a:t>
            </a:r>
            <a:r>
              <a:rPr lang="cs-CZ" i="1" dirty="0"/>
              <a:t> </a:t>
            </a:r>
            <a:r>
              <a:rPr lang="cs-CZ" dirty="0"/>
              <a:t>– pokud tak nečiní, je možná revoluce</a:t>
            </a:r>
          </a:p>
          <a:p>
            <a:pPr lvl="0"/>
            <a:r>
              <a:rPr lang="cs-CZ" dirty="0"/>
              <a:t>dělení státní moci: zákonodárná, výkonná, federativní (panovník – vedení válek)</a:t>
            </a:r>
          </a:p>
          <a:p>
            <a:pPr lvl="0"/>
            <a:r>
              <a:rPr lang="cs-CZ" dirty="0">
                <a:hlinkClick r:id="rId2"/>
              </a:rPr>
              <a:t>Locke - </a:t>
            </a:r>
            <a:r>
              <a:rPr lang="cs-CZ" dirty="0" err="1">
                <a:hlinkClick r:id="rId2"/>
              </a:rPr>
              <a:t>contract</a:t>
            </a:r>
            <a:r>
              <a:rPr lang="cs-CZ" dirty="0">
                <a:hlinkClick r:id="rId2"/>
              </a:rPr>
              <a:t> (</a:t>
            </a:r>
            <a:r>
              <a:rPr lang="cs-CZ" dirty="0" err="1">
                <a:hlinkClick r:id="rId2"/>
              </a:rPr>
              <a:t>youtube</a:t>
            </a:r>
            <a:r>
              <a:rPr lang="cs-CZ" dirty="0">
                <a:hlinkClick r:id="rId2"/>
              </a:rPr>
              <a:t>)</a:t>
            </a:r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4822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7571" y="2838110"/>
            <a:ext cx="11459751" cy="779734"/>
          </a:xfrm>
        </p:spPr>
        <p:txBody>
          <a:bodyPr/>
          <a:lstStyle/>
          <a:p>
            <a:r>
              <a:rPr lang="cs-CZ"/>
              <a:t>IV. Marx – „Emancipace“</a:t>
            </a:r>
          </a:p>
        </p:txBody>
      </p:sp>
    </p:spTree>
    <p:extLst>
      <p:ext uri="{BB962C8B-B14F-4D97-AF65-F5344CB8AC3E}">
        <p14:creationId xmlns:p14="http://schemas.microsoft.com/office/powerpoint/2010/main" val="3820131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Východiska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Karel Marx (1818-1883), Friedrich Engels (1820-1895), dílo </a:t>
            </a:r>
            <a:r>
              <a:rPr lang="cs-CZ" i="1" dirty="0"/>
              <a:t>Kapitál</a:t>
            </a:r>
            <a:r>
              <a:rPr lang="cs-CZ" dirty="0"/>
              <a:t> (</a:t>
            </a:r>
            <a:r>
              <a:rPr lang="cs-CZ" i="1" dirty="0" err="1"/>
              <a:t>Das</a:t>
            </a:r>
            <a:r>
              <a:rPr lang="cs-CZ" i="1" dirty="0"/>
              <a:t> </a:t>
            </a:r>
            <a:r>
              <a:rPr lang="cs-CZ" i="1" dirty="0" err="1"/>
              <a:t>Kapital</a:t>
            </a:r>
            <a:r>
              <a:rPr lang="cs-CZ" i="1" dirty="0"/>
              <a:t> </a:t>
            </a:r>
            <a:r>
              <a:rPr lang="cs-CZ" dirty="0"/>
              <a:t>1867-1894)</a:t>
            </a:r>
          </a:p>
          <a:p>
            <a:pPr lvl="0"/>
            <a:r>
              <a:rPr lang="cs-CZ" dirty="0"/>
              <a:t>Engels zjednodušoval Marxovu filosofii → další úpravy od V. I. Lenina (1870-1924); tak vznikla dogmatická forma marxismu, která se vyučovala v socialistických zemích: marxismus-leninismus</a:t>
            </a:r>
          </a:p>
          <a:p>
            <a:pPr lvl="0"/>
            <a:r>
              <a:rPr lang="cs-CZ" dirty="0"/>
              <a:t>původní Marxova filosofie byla revoluční a emancipační filosofie – cílem bylo osvobození člověk z otřesných podmínek neregulovaného kapitalismu 19. století </a:t>
            </a:r>
          </a:p>
          <a:p>
            <a:pPr lvl="0"/>
            <a:r>
              <a:rPr lang="cs-CZ" dirty="0"/>
              <a:t>Marx nekritizoval primárně kapitalismus, ale bídu a sociální nespravedlnost</a:t>
            </a:r>
          </a:p>
          <a:p>
            <a:pPr lvl="0"/>
            <a:r>
              <a:rPr lang="en-US" dirty="0">
                <a:hlinkClick r:id="rId2"/>
              </a:rPr>
              <a:t>A brief introduction to </a:t>
            </a:r>
            <a:r>
              <a:rPr lang="en-US" dirty="0" err="1">
                <a:hlinkClick r:id="rId2"/>
              </a:rPr>
              <a:t>marxism</a:t>
            </a:r>
            <a:r>
              <a:rPr lang="en-US" dirty="0">
                <a:hlinkClick r:id="rId2"/>
              </a:rPr>
              <a:t> (</a:t>
            </a:r>
            <a:r>
              <a:rPr lang="en-US" dirty="0" err="1">
                <a:hlinkClick r:id="rId2"/>
              </a:rPr>
              <a:t>youtube</a:t>
            </a:r>
            <a:r>
              <a:rPr lang="en-US" dirty="0">
                <a:hlinkClick r:id="rId2"/>
              </a:rPr>
              <a:t>)</a:t>
            </a:r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3113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1. Svoboda, emancipace,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>
            <a:normAutofit/>
          </a:bodyPr>
          <a:lstStyle/>
          <a:p>
            <a:pPr lvl="0"/>
            <a:r>
              <a:rPr lang="cs-CZ"/>
              <a:t>emancipace = osvobození, vymanění se z nadvlády něčeho</a:t>
            </a:r>
          </a:p>
          <a:p>
            <a:pPr lvl="0"/>
            <a:r>
              <a:rPr lang="cs-CZ" b="1"/>
              <a:t>svoboda</a:t>
            </a:r>
            <a:r>
              <a:rPr lang="cs-CZ"/>
              <a:t> předpokládá </a:t>
            </a:r>
            <a:r>
              <a:rPr lang="cs-CZ" b="1"/>
              <a:t>náboženskou</a:t>
            </a:r>
            <a:r>
              <a:rPr lang="cs-CZ"/>
              <a:t> emancipaci: náboženství je lež, „opium lidstva“; </a:t>
            </a:r>
            <a:r>
              <a:rPr lang="cs-CZ" b="1"/>
              <a:t>politickou</a:t>
            </a:r>
            <a:r>
              <a:rPr lang="cs-CZ"/>
              <a:t> emancipaci; </a:t>
            </a:r>
            <a:r>
              <a:rPr lang="cs-CZ" b="1"/>
              <a:t>antropologickou</a:t>
            </a:r>
            <a:r>
              <a:rPr lang="cs-CZ"/>
              <a:t> emancipaci – překonání odcizení : lidé na sebe pohlížejí jako na zboží</a:t>
            </a:r>
          </a:p>
          <a:p>
            <a:r>
              <a:rPr lang="cs-CZ" smtClean="0"/>
              <a:t>ideálem </a:t>
            </a:r>
            <a:r>
              <a:rPr lang="cs-CZ"/>
              <a:t>je </a:t>
            </a:r>
            <a:r>
              <a:rPr lang="cs-CZ" b="1"/>
              <a:t>komunismus</a:t>
            </a:r>
            <a:r>
              <a:rPr lang="cs-CZ"/>
              <a:t>: z lat. </a:t>
            </a:r>
            <a:r>
              <a:rPr lang="cs-CZ" i="1"/>
              <a:t>communis </a:t>
            </a:r>
            <a:r>
              <a:rPr lang="cs-CZ"/>
              <a:t>(společný); v komunismu neexistuje soukromé vlastnictví, jen společné; člověk se plně identifikuje se svou  </a:t>
            </a:r>
            <a:r>
              <a:rPr lang="cs-CZ" smtClean="0"/>
              <a:t>prací, protože má dává možnost seberealizace </a:t>
            </a:r>
            <a:endParaRPr lang="cs-CZ"/>
          </a:p>
          <a:p>
            <a:r>
              <a:rPr lang="cs-CZ"/>
              <a:t>komunismus </a:t>
            </a:r>
            <a:r>
              <a:rPr lang="cs-CZ" b="1"/>
              <a:t>neměl být</a:t>
            </a:r>
            <a:r>
              <a:rPr lang="cs-CZ"/>
              <a:t> </a:t>
            </a:r>
            <a:r>
              <a:rPr lang="cs-CZ" b="1"/>
              <a:t>totalitní</a:t>
            </a:r>
            <a:r>
              <a:rPr lang="cs-CZ"/>
              <a:t> zřízení jedné strany – ale antropologická utopie, kde je člověk svobodný a má právo na sebeurčení – nepracuje, protože musí, aby přežil, ale pracuje, protože ho to baví a naplňuje.</a:t>
            </a:r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4481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2. Společenské vědomí a bytí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>
            <a:normAutofit/>
          </a:bodyPr>
          <a:lstStyle/>
          <a:p>
            <a:pPr lvl="0"/>
            <a:r>
              <a:rPr lang="cs-CZ"/>
              <a:t>lidí myslí podle toho, jak pracují </a:t>
            </a:r>
          </a:p>
          <a:p>
            <a:pPr lvl="0"/>
            <a:r>
              <a:rPr lang="cs-CZ" b="1"/>
              <a:t>společenské byt</a:t>
            </a:r>
            <a:r>
              <a:rPr lang="cs-CZ"/>
              <a:t>í = ekonomika, </a:t>
            </a:r>
            <a:r>
              <a:rPr lang="cs-CZ" smtClean="0"/>
              <a:t>výroba</a:t>
            </a:r>
            <a:endParaRPr lang="cs-CZ"/>
          </a:p>
          <a:p>
            <a:pPr lvl="0"/>
            <a:r>
              <a:rPr lang="cs-CZ" b="1"/>
              <a:t>společenské</a:t>
            </a:r>
            <a:r>
              <a:rPr lang="cs-CZ"/>
              <a:t> </a:t>
            </a:r>
            <a:r>
              <a:rPr lang="cs-CZ" b="1"/>
              <a:t>vědomí</a:t>
            </a:r>
            <a:r>
              <a:rPr lang="cs-CZ"/>
              <a:t> = intelektuální sféra společnosti: filosofie, věda, umění, právo, politika</a:t>
            </a:r>
          </a:p>
          <a:p>
            <a:pPr lvl="0"/>
            <a:r>
              <a:rPr lang="cs-CZ"/>
              <a:t>společenské vědomí je pro marxisty projev a odraz aktuálně platných ekonomických vztahů (pro dosavadní filosofickou tradici to platilo opačně, tedy že intelektuální sféra utváří sféru sociálně-ekonomickou)</a:t>
            </a:r>
          </a:p>
          <a:p>
            <a:pPr lvl="0"/>
            <a:r>
              <a:rPr lang="cs-CZ"/>
              <a:t>„</a:t>
            </a:r>
            <a:r>
              <a:rPr lang="cs-CZ" i="1"/>
              <a:t>Bytí lidí není určováno jejich vědomím, nýbrž naopak jejich vědomí je určováno společenským bytím</a:t>
            </a:r>
            <a:r>
              <a:rPr lang="cs-CZ"/>
              <a:t>“ (</a:t>
            </a:r>
            <a:r>
              <a:rPr lang="cs-CZ" i="1"/>
              <a:t>Ke kritice politické ekonomie</a:t>
            </a:r>
            <a:r>
              <a:rPr lang="cs-CZ"/>
              <a:t>,</a:t>
            </a:r>
            <a:r>
              <a:rPr lang="cs-CZ" i="1"/>
              <a:t> </a:t>
            </a:r>
            <a:r>
              <a:rPr lang="cs-CZ"/>
              <a:t>Spisy, XIII,36)</a:t>
            </a:r>
          </a:p>
          <a:p>
            <a:pPr lvl="0"/>
            <a:r>
              <a:rPr lang="cs-CZ"/>
              <a:t>společenská </a:t>
            </a:r>
            <a:r>
              <a:rPr lang="cs-CZ" b="1"/>
              <a:t>základna</a:t>
            </a:r>
            <a:r>
              <a:rPr lang="cs-CZ"/>
              <a:t> (</a:t>
            </a:r>
            <a:r>
              <a:rPr lang="cs-CZ" i="1"/>
              <a:t>Basis</a:t>
            </a:r>
            <a:r>
              <a:rPr lang="cs-CZ"/>
              <a:t>) = socioekonomické vztahy </a:t>
            </a:r>
          </a:p>
          <a:p>
            <a:pPr lvl="0"/>
            <a:r>
              <a:rPr lang="cs-CZ"/>
              <a:t>společenská </a:t>
            </a:r>
            <a:r>
              <a:rPr lang="cs-CZ" b="1"/>
              <a:t>nadstavba</a:t>
            </a:r>
            <a:r>
              <a:rPr lang="cs-CZ"/>
              <a:t> (</a:t>
            </a:r>
            <a:r>
              <a:rPr lang="cs-CZ" i="1"/>
              <a:t>Überbau</a:t>
            </a:r>
            <a:r>
              <a:rPr lang="cs-CZ"/>
              <a:t>) = intelektuální sféra: filosofie, věda, právo, umění atd. </a:t>
            </a:r>
          </a:p>
          <a:p>
            <a:pPr lvl="0"/>
            <a:r>
              <a:rPr lang="cs-CZ"/>
              <a:t>klasické marxistické stanovisko: změní-li se základna, změní se i nadstavba, tj. ekonomika určuje vše myšlení a kulturu společnosti – ekonomický redukcionismus</a:t>
            </a:r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162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3. Historický materialismus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/>
              <a:t>historický materialismus = marxistická nauka o dějinách a jejich zákonitostech</a:t>
            </a:r>
          </a:p>
          <a:p>
            <a:pPr lvl="0"/>
            <a:r>
              <a:rPr lang="cs-CZ" b="1"/>
              <a:t>výrobní síly</a:t>
            </a:r>
            <a:r>
              <a:rPr lang="cs-CZ"/>
              <a:t> – zdroje (půda, voda, vzduch a nerosty), technika (nástroje a stroje), znalosti lidí (technologie, věda, management). </a:t>
            </a:r>
          </a:p>
          <a:p>
            <a:pPr lvl="0"/>
            <a:r>
              <a:rPr lang="cs-CZ" b="1"/>
              <a:t>výrobní vztahy</a:t>
            </a:r>
            <a:r>
              <a:rPr lang="cs-CZ"/>
              <a:t> – vztahy mezi lidmi, kteří se podílejí na výrobě: mezi vlastníky a výrobci, mezi továrníky a dělníky atp. </a:t>
            </a:r>
          </a:p>
          <a:p>
            <a:pPr lvl="0"/>
            <a:r>
              <a:rPr lang="cs-CZ"/>
              <a:t>výrobní vztahy stagnují, výrobní síly se neustále progresivně rozvíjejí → konflikt → </a:t>
            </a:r>
            <a:r>
              <a:rPr lang="cs-CZ" b="1"/>
              <a:t>revoluce</a:t>
            </a:r>
            <a:r>
              <a:rPr lang="cs-CZ"/>
              <a:t>: výrobní vztahy se zásadně a jednorázově změní, např. Francouzská revoluce = konec feudálních výrobních vztahů</a:t>
            </a:r>
          </a:p>
          <a:p>
            <a:pPr lvl="0"/>
            <a:r>
              <a:rPr lang="cs-CZ" b="1"/>
              <a:t>třídní boj</a:t>
            </a:r>
            <a:r>
              <a:rPr lang="cs-CZ"/>
              <a:t> – sociologizace výrobních sil a výrobních vztahů : třída vlastníků vs. třída výrobců ; jeho cílem je nastolení </a:t>
            </a:r>
            <a:r>
              <a:rPr lang="cs-CZ" b="1"/>
              <a:t>beztřídní společnosti </a:t>
            </a:r>
            <a:r>
              <a:rPr lang="cs-CZ"/>
              <a:t>= komunismus</a:t>
            </a:r>
          </a:p>
          <a:p>
            <a:pPr lvl="0"/>
            <a:r>
              <a:rPr lang="cs-CZ"/>
              <a:t>společensko ekonomické formace v dějinách: </a:t>
            </a:r>
            <a:r>
              <a:rPr lang="cs-CZ" b="1"/>
              <a:t>prvobytněpospolná</a:t>
            </a:r>
            <a:r>
              <a:rPr lang="cs-CZ"/>
              <a:t> společnost → revoluce→ </a:t>
            </a:r>
            <a:r>
              <a:rPr lang="cs-CZ" b="1"/>
              <a:t>otrokářská</a:t>
            </a:r>
            <a:r>
              <a:rPr lang="cs-CZ"/>
              <a:t> → revoluce→ </a:t>
            </a:r>
            <a:r>
              <a:rPr lang="cs-CZ" b="1"/>
              <a:t>feudální</a:t>
            </a:r>
            <a:r>
              <a:rPr lang="cs-CZ"/>
              <a:t> →revoluce→  </a:t>
            </a:r>
            <a:r>
              <a:rPr lang="cs-CZ" b="1"/>
              <a:t>kapitalistická</a:t>
            </a:r>
            <a:r>
              <a:rPr lang="cs-CZ"/>
              <a:t> →revoluce→ </a:t>
            </a:r>
            <a:r>
              <a:rPr lang="cs-CZ" b="1"/>
              <a:t>socialistická ... komunistická</a:t>
            </a:r>
            <a:endParaRPr lang="cs-CZ"/>
          </a:p>
          <a:p>
            <a:pPr lvl="0"/>
            <a:r>
              <a:rPr lang="cs-CZ" b="1"/>
              <a:t>socialismus</a:t>
            </a:r>
            <a:r>
              <a:rPr lang="cs-CZ"/>
              <a:t> = 1. fáze komunismu – soukromé vlastnictví není zrušeno úplně; smyslem socialismu bylo vychovat lidi k životu v beztřídní společnosti a připravit je na stav, kdy nebude existovat žádný soukromý majetek; ČSSR 1948-1989</a:t>
            </a:r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8942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4. Kritické poznámky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a) ekonomický redukcionismus; </a:t>
            </a:r>
          </a:p>
          <a:p>
            <a:pPr lvl="0"/>
            <a:r>
              <a:rPr lang="cs-CZ" dirty="0"/>
              <a:t>b) oproti Marxovu očekávání kapitalismus výrazně zlepšil životní poměry normálních pracujících lidí, tj. kapitalismus v sobě generuje překvapivou vynalézavost v řešení vlastních problémů; </a:t>
            </a:r>
          </a:p>
          <a:p>
            <a:pPr lvl="0"/>
            <a:r>
              <a:rPr lang="cs-CZ" dirty="0"/>
              <a:t>c) marxistické snahy o nastolení lepšího světa se zvrhly v odporné a nemilosrdné diktatury</a:t>
            </a:r>
          </a:p>
          <a:p>
            <a:pPr lvl="0"/>
            <a:r>
              <a:rPr lang="cs-CZ" dirty="0">
                <a:hlinkClick r:id="rId2"/>
              </a:rPr>
              <a:t>Marx</a:t>
            </a:r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6945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7571" y="2838110"/>
            <a:ext cx="11459751" cy="779734"/>
          </a:xfrm>
        </p:spPr>
        <p:txBody>
          <a:bodyPr/>
          <a:lstStyle/>
          <a:p>
            <a:pPr algn="ctr"/>
            <a:r>
              <a:rPr lang="cs-CZ"/>
              <a:t>V. Současné proudy: Individuum vs. společnost</a:t>
            </a:r>
          </a:p>
        </p:txBody>
      </p:sp>
    </p:spTree>
    <p:extLst>
      <p:ext uri="{BB962C8B-B14F-4D97-AF65-F5344CB8AC3E}">
        <p14:creationId xmlns:p14="http://schemas.microsoft.com/office/powerpoint/2010/main" val="230241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7">
            <a:extLst>
              <a:ext uri="{FF2B5EF4-FFF2-40B4-BE49-F238E27FC236}">
                <a16:creationId xmlns:a16="http://schemas.microsoft.com/office/drawing/2014/main" id="{C52ED567-06B3-4107-9773-BBB6BD78673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231228"/>
            <a:ext cx="6155266" cy="6421820"/>
          </a:xfrm>
        </p:spPr>
        <p:txBody>
          <a:bodyPr anchor="ctr">
            <a:normAutofit/>
          </a:bodyPr>
          <a:lstStyle/>
          <a:p>
            <a:r>
              <a:rPr lang="cs-CZ" dirty="0"/>
              <a:t>Vymezení témat a otázek</a:t>
            </a:r>
          </a:p>
          <a:p>
            <a:r>
              <a:rPr lang="cs-CZ" dirty="0"/>
              <a:t>I. Politický idealismus </a:t>
            </a:r>
          </a:p>
          <a:p>
            <a:r>
              <a:rPr lang="cs-CZ" dirty="0"/>
              <a:t>II. Politický realismus</a:t>
            </a:r>
          </a:p>
          <a:p>
            <a:r>
              <a:rPr lang="cs-CZ" dirty="0"/>
              <a:t>III. Kontraktualismus </a:t>
            </a:r>
          </a:p>
          <a:p>
            <a:r>
              <a:rPr lang="cs-CZ" dirty="0"/>
              <a:t>IV. Marxismus</a:t>
            </a:r>
          </a:p>
          <a:p>
            <a:r>
              <a:rPr lang="cs-CZ" dirty="0"/>
              <a:t>V. </a:t>
            </a:r>
            <a:r>
              <a:rPr lang="cs-CZ"/>
              <a:t>Současné </a:t>
            </a:r>
            <a:r>
              <a:rPr lang="cs-CZ" smtClean="0"/>
              <a:t>proudy: Individuum vs. společnost</a:t>
            </a:r>
            <a:endParaRPr lang="cs-CZ" dirty="0"/>
          </a:p>
          <a:p>
            <a:r>
              <a:rPr lang="cs-CZ" dirty="0"/>
              <a:t>Seznam pojmů</a:t>
            </a:r>
          </a:p>
          <a:p>
            <a:r>
              <a:rPr lang="cs-CZ" dirty="0"/>
              <a:t>Doporučená literatura</a:t>
            </a:r>
          </a:p>
          <a:p>
            <a:endParaRPr lang="cs-CZ" dirty="0"/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AF551D8B-3775-4477-88B7-7B7C350D34E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6" y="0"/>
            <a:ext cx="4657344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1" name="Straight Connector 11">
            <a:extLst>
              <a:ext uri="{FF2B5EF4-FFF2-40B4-BE49-F238E27FC236}">
                <a16:creationId xmlns:a16="http://schemas.microsoft.com/office/drawing/2014/main" id="{1A901C3D-CFAE-460D-BD0E-7D22164D7D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0590212" y="0"/>
            <a:ext cx="1059921" cy="6858000"/>
          </a:xfrm>
          <a:prstGeom prst="line">
            <a:avLst/>
          </a:prstGeom>
          <a:ln w="9525">
            <a:solidFill>
              <a:srgbClr val="BFBFBF">
                <a:alpha val="70000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3">
            <a:extLst>
              <a:ext uri="{FF2B5EF4-FFF2-40B4-BE49-F238E27FC236}">
                <a16:creationId xmlns:a16="http://schemas.microsoft.com/office/drawing/2014/main" id="{837C0EA9-1437-4437-9D20-2BBDA1AA9F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721600" y="3721395"/>
            <a:ext cx="4345560" cy="3136604"/>
          </a:xfrm>
          <a:prstGeom prst="line">
            <a:avLst/>
          </a:prstGeom>
          <a:ln w="9525">
            <a:solidFill>
              <a:srgbClr val="BFBFBF">
                <a:alpha val="69804"/>
              </a:srgb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23">
            <a:extLst>
              <a:ext uri="{FF2B5EF4-FFF2-40B4-BE49-F238E27FC236}">
                <a16:creationId xmlns:a16="http://schemas.microsoft.com/office/drawing/2014/main" id="{BB934D2B-85E2-4375-94EE-B66C16BF799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5">
            <a:extLst>
              <a:ext uri="{FF2B5EF4-FFF2-40B4-BE49-F238E27FC236}">
                <a16:creationId xmlns:a16="http://schemas.microsoft.com/office/drawing/2014/main" id="{9B445E02-D785-4565-B842-9567BBC095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Isosceles Triangle 19">
            <a:extLst>
              <a:ext uri="{FF2B5EF4-FFF2-40B4-BE49-F238E27FC236}">
                <a16:creationId xmlns:a16="http://schemas.microsoft.com/office/drawing/2014/main" id="{2C153736-D102-4F57-9DE7-615AFC02B0A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Rectangle 27">
            <a:extLst>
              <a:ext uri="{FF2B5EF4-FFF2-40B4-BE49-F238E27FC236}">
                <a16:creationId xmlns:a16="http://schemas.microsoft.com/office/drawing/2014/main" id="{BA407A52-66F4-4CDE-A726-FF79F3EC34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Rectangle 28">
            <a:extLst>
              <a:ext uri="{FF2B5EF4-FFF2-40B4-BE49-F238E27FC236}">
                <a16:creationId xmlns:a16="http://schemas.microsoft.com/office/drawing/2014/main" id="{D28FFB34-4FC3-46F5-B900-D3B774FD0BE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29">
            <a:extLst>
              <a:ext uri="{FF2B5EF4-FFF2-40B4-BE49-F238E27FC236}">
                <a16:creationId xmlns:a16="http://schemas.microsoft.com/office/drawing/2014/main" id="{205F7B13-ACB5-46BE-8070-0431266B18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D52A0D23-45DD-4DF4-ADE6-A81F409BB9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9658" y="1253067"/>
            <a:ext cx="3371742" cy="4351866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bg1"/>
                </a:solidFill>
              </a:rPr>
              <a:t>Osnova</a:t>
            </a:r>
          </a:p>
        </p:txBody>
      </p:sp>
    </p:spTree>
    <p:extLst>
      <p:ext uri="{BB962C8B-B14F-4D97-AF65-F5344CB8AC3E}">
        <p14:creationId xmlns:p14="http://schemas.microsoft.com/office/powerpoint/2010/main" val="13544147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1. Neomarximus, postmarximus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vedle východoevropského marxismu-leninismu existovala vždy také v západní Evropě tradice tzv. západního </a:t>
            </a:r>
            <a:r>
              <a:rPr lang="cs-CZ" dirty="0" err="1"/>
              <a:t>marximu</a:t>
            </a:r>
            <a:r>
              <a:rPr lang="cs-CZ" dirty="0"/>
              <a:t> (např. Frankfurtská škola: </a:t>
            </a:r>
            <a:r>
              <a:rPr lang="cs-CZ" dirty="0" err="1"/>
              <a:t>Horkheimer</a:t>
            </a:r>
            <a:r>
              <a:rPr lang="cs-CZ" dirty="0"/>
              <a:t>, </a:t>
            </a:r>
            <a:r>
              <a:rPr lang="cs-CZ" dirty="0" err="1"/>
              <a:t>Adorno</a:t>
            </a:r>
            <a:r>
              <a:rPr lang="cs-CZ" dirty="0"/>
              <a:t>)</a:t>
            </a:r>
          </a:p>
          <a:p>
            <a:pPr lvl="0"/>
            <a:r>
              <a:rPr lang="cs-CZ" b="1" dirty="0"/>
              <a:t>neomarxismus </a:t>
            </a:r>
            <a:r>
              <a:rPr lang="cs-CZ" dirty="0"/>
              <a:t>- stanovisko, které navazuje na učení Marxe a rozvíjí ho (přibližně: </a:t>
            </a:r>
            <a:r>
              <a:rPr lang="cs-CZ" dirty="0" err="1"/>
              <a:t>Peffer</a:t>
            </a:r>
            <a:r>
              <a:rPr lang="cs-CZ" dirty="0"/>
              <a:t>, </a:t>
            </a:r>
            <a:r>
              <a:rPr lang="cs-CZ" dirty="0" err="1"/>
              <a:t>Wallerstein</a:t>
            </a:r>
            <a:r>
              <a:rPr lang="cs-CZ" dirty="0"/>
              <a:t>, </a:t>
            </a:r>
            <a:r>
              <a:rPr lang="cs-CZ" dirty="0" err="1"/>
              <a:t>Habermas</a:t>
            </a:r>
            <a:r>
              <a:rPr lang="cs-CZ" dirty="0"/>
              <a:t>, </a:t>
            </a:r>
            <a:r>
              <a:rPr lang="cs-CZ" dirty="0" err="1"/>
              <a:t>Cottreli</a:t>
            </a:r>
            <a:r>
              <a:rPr lang="cs-CZ" dirty="0"/>
              <a:t>)</a:t>
            </a:r>
          </a:p>
          <a:p>
            <a:pPr lvl="0"/>
            <a:r>
              <a:rPr lang="cs-CZ" b="1" dirty="0" err="1"/>
              <a:t>postmarxismus</a:t>
            </a:r>
            <a:r>
              <a:rPr lang="cs-CZ" dirty="0"/>
              <a:t> je volně inspirovaný Marxem, ale v mnoha různých aspektech se od Marxe odchyluje a cíleně si vybírá z Marxovy filosofie jen některé motivy (S. </a:t>
            </a:r>
            <a:r>
              <a:rPr lang="cs-CZ" dirty="0" err="1"/>
              <a:t>Žižek</a:t>
            </a:r>
            <a:r>
              <a:rPr lang="cs-CZ" dirty="0"/>
              <a:t>, </a:t>
            </a:r>
            <a:r>
              <a:rPr lang="cs-CZ" dirty="0" err="1"/>
              <a:t>Ranciére</a:t>
            </a:r>
            <a:r>
              <a:rPr lang="cs-CZ" dirty="0"/>
              <a:t>, P. </a:t>
            </a:r>
            <a:r>
              <a:rPr lang="cs-CZ" dirty="0" err="1"/>
              <a:t>Baudrillard</a:t>
            </a:r>
            <a:r>
              <a:rPr lang="cs-CZ" dirty="0"/>
              <a:t>, Z. </a:t>
            </a:r>
            <a:r>
              <a:rPr lang="cs-CZ" dirty="0" err="1"/>
              <a:t>Bauman</a:t>
            </a:r>
            <a:r>
              <a:rPr lang="cs-CZ" dirty="0"/>
              <a:t>, P. </a:t>
            </a:r>
            <a:r>
              <a:rPr lang="cs-CZ" dirty="0" err="1"/>
              <a:t>Bourdieu</a:t>
            </a:r>
            <a:r>
              <a:rPr lang="cs-CZ" dirty="0"/>
              <a:t>).</a:t>
            </a:r>
          </a:p>
          <a:p>
            <a:pPr lvl="0"/>
            <a:r>
              <a:rPr lang="cs-CZ" dirty="0"/>
              <a:t>smyslem už není nastolení komunismu, ale analýza a kritika dnešní společnosti</a:t>
            </a:r>
          </a:p>
          <a:p>
            <a:pPr lvl="0"/>
            <a:r>
              <a:rPr lang="cs-CZ" dirty="0"/>
              <a:t>marxisté kritizují globalizaci, neoliberalismus, sociální a ekonomickou nerovnost, ničení životního prostředí, klesající moc států a rostoucí vládu velkých korporací; kritizují konzumní společnost, plýtvání, ničení životního prostředí</a:t>
            </a:r>
          </a:p>
          <a:p>
            <a:pPr lvl="0"/>
            <a:r>
              <a:rPr lang="cs-CZ" dirty="0"/>
              <a:t>praktický projev: </a:t>
            </a:r>
            <a:r>
              <a:rPr lang="cs-CZ" b="1" dirty="0"/>
              <a:t>sociální stát</a:t>
            </a:r>
            <a:r>
              <a:rPr lang="cs-CZ" dirty="0"/>
              <a:t> (</a:t>
            </a:r>
            <a:r>
              <a:rPr lang="cs-CZ" i="1" dirty="0" err="1"/>
              <a:t>welfare</a:t>
            </a:r>
            <a:r>
              <a:rPr lang="cs-CZ" i="1" dirty="0"/>
              <a:t> </a:t>
            </a:r>
            <a:r>
              <a:rPr lang="cs-CZ" i="1" dirty="0" err="1"/>
              <a:t>state</a:t>
            </a:r>
            <a:r>
              <a:rPr lang="cs-CZ" dirty="0"/>
              <a:t>) = zřízení, které usiluje o blahobyt pro své občany, tj. snaží se zajistit relativně slušné životní podmínky všem občanům: pomoc slabým, nemocným a chudým v podobě sociálních služeb a dostupného zdravotnictví. Nevýhody: vysoké daně, přerozdělování, regulace a omezování volného trhu, příliš silný stát, omezování svobody </a:t>
            </a:r>
          </a:p>
          <a:p>
            <a:pPr lvl="0"/>
            <a:r>
              <a:rPr lang="cs-CZ" dirty="0" err="1">
                <a:hlinkClick r:id="rId2"/>
              </a:rPr>
              <a:t>Marxism</a:t>
            </a:r>
            <a:r>
              <a:rPr lang="cs-CZ" dirty="0">
                <a:hlinkClick r:id="rId2"/>
              </a:rPr>
              <a:t> and </a:t>
            </a:r>
            <a:r>
              <a:rPr lang="cs-CZ" dirty="0" err="1">
                <a:hlinkClick r:id="rId2"/>
              </a:rPr>
              <a:t>neomarxism</a:t>
            </a:r>
            <a:r>
              <a:rPr lang="cs-CZ" dirty="0">
                <a:hlinkClick r:id="rId2"/>
              </a:rPr>
              <a:t> (</a:t>
            </a:r>
            <a:r>
              <a:rPr lang="cs-CZ" dirty="0" err="1">
                <a:hlinkClick r:id="rId2"/>
              </a:rPr>
              <a:t>youtube</a:t>
            </a:r>
            <a:r>
              <a:rPr lang="cs-CZ" dirty="0">
                <a:hlinkClick r:id="rId2"/>
              </a:rPr>
              <a:t>)</a:t>
            </a:r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05004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2. Liberalismus a jeho varianty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 dirty="0"/>
              <a:t>Liberalismus je politická filosofie (a také politická ideologie), která zdůrazňuje práva jednotlivce, svobodu jednotlivce, rovnost příležitostí, nedotknutelnost soukromého vlastnictví, volný trh, svobodu projevu, lidská práva a zastupitelskou demokracii.</a:t>
            </a:r>
          </a:p>
          <a:p>
            <a:pPr lvl="0"/>
            <a:r>
              <a:rPr lang="cs-CZ" dirty="0"/>
              <a:t>spravedlnost = rovnost příležitostí: „Všichni startujeme ze stejné základní čáry.“ Stát jen stanovuje hranice individuální podnikavosti. </a:t>
            </a:r>
          </a:p>
          <a:p>
            <a:pPr lvl="0"/>
            <a:r>
              <a:rPr lang="cs-CZ" dirty="0" err="1"/>
              <a:t>Is</a:t>
            </a:r>
            <a:r>
              <a:rPr lang="cs-CZ" dirty="0"/>
              <a:t>. </a:t>
            </a:r>
            <a:r>
              <a:rPr lang="cs-CZ" dirty="0" err="1"/>
              <a:t>Berlin</a:t>
            </a:r>
            <a:r>
              <a:rPr lang="cs-CZ" dirty="0"/>
              <a:t>, J. </a:t>
            </a:r>
            <a:r>
              <a:rPr lang="cs-CZ" dirty="0" err="1"/>
              <a:t>Rawls</a:t>
            </a:r>
            <a:r>
              <a:rPr lang="cs-CZ" dirty="0"/>
              <a:t>, R. </a:t>
            </a:r>
            <a:r>
              <a:rPr lang="cs-CZ" dirty="0" err="1"/>
              <a:t>Dworkin</a:t>
            </a:r>
            <a:r>
              <a:rPr lang="cs-CZ" dirty="0"/>
              <a:t>, R. </a:t>
            </a:r>
            <a:r>
              <a:rPr lang="cs-CZ" dirty="0" err="1"/>
              <a:t>Nozick</a:t>
            </a:r>
            <a:endParaRPr lang="cs-CZ" dirty="0"/>
          </a:p>
          <a:p>
            <a:r>
              <a:rPr lang="cs-CZ" dirty="0"/>
              <a:t>v USA liberalismus = spíše levicový postoj, tj. svoboda, rovnost a umírněný sociální stát (Obamacare)</a:t>
            </a:r>
          </a:p>
          <a:p>
            <a:r>
              <a:rPr lang="cs-CZ" dirty="0"/>
              <a:t>v postkomunistických zemích často pojmový zmatek: zaměňuje se liberalismus -  libertarianismus - </a:t>
            </a:r>
            <a:r>
              <a:rPr lang="cs-CZ"/>
              <a:t>neoliberalismus </a:t>
            </a:r>
            <a:r>
              <a:rPr lang="cs-CZ" smtClean="0"/>
              <a:t>(to vše se prezentuje jako „pravice“)</a:t>
            </a:r>
            <a:endParaRPr lang="cs-CZ" dirty="0"/>
          </a:p>
          <a:p>
            <a:r>
              <a:rPr lang="cs-CZ" dirty="0" err="1">
                <a:hlinkClick r:id="rId2"/>
              </a:rPr>
              <a:t>liberalism</a:t>
            </a:r>
            <a:r>
              <a:rPr lang="cs-CZ" dirty="0">
                <a:hlinkClick r:id="rId2"/>
              </a:rPr>
              <a:t> (</a:t>
            </a:r>
            <a:r>
              <a:rPr lang="cs-CZ" dirty="0" err="1">
                <a:hlinkClick r:id="rId2"/>
              </a:rPr>
              <a:t>youtube</a:t>
            </a:r>
            <a:r>
              <a:rPr lang="cs-CZ" dirty="0">
                <a:hlinkClick r:id="rId2"/>
              </a:rPr>
              <a:t>)</a:t>
            </a:r>
            <a:endParaRPr lang="cs-CZ" dirty="0"/>
          </a:p>
          <a:p>
            <a:r>
              <a:rPr lang="cs-CZ" dirty="0" err="1">
                <a:hlinkClick r:id="rId3"/>
              </a:rPr>
              <a:t>neoliberalism</a:t>
            </a:r>
            <a:r>
              <a:rPr lang="cs-CZ" dirty="0">
                <a:hlinkClick r:id="rId3"/>
              </a:rPr>
              <a:t> (</a:t>
            </a:r>
            <a:r>
              <a:rPr lang="cs-CZ" dirty="0" err="1">
                <a:hlinkClick r:id="rId3"/>
              </a:rPr>
              <a:t>youtube</a:t>
            </a:r>
            <a:r>
              <a:rPr lang="cs-CZ" dirty="0">
                <a:hlinkClick r:id="rId3"/>
              </a:rPr>
              <a:t>)</a:t>
            </a:r>
            <a:endParaRPr lang="cs-CZ" dirty="0"/>
          </a:p>
          <a:p>
            <a:pPr lvl="0"/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1331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neoliberalismus</a:t>
            </a:r>
            <a:r>
              <a:rPr lang="cs-CZ" dirty="0"/>
              <a:t> je primárně ekonomické učení pravicových ekonomů a politiků, podle nichž by trh neměl být státem regulován a měl by být naprosto svobodný; </a:t>
            </a:r>
            <a:r>
              <a:rPr lang="cs-CZ" i="1" dirty="0" err="1"/>
              <a:t>laissez</a:t>
            </a:r>
            <a:r>
              <a:rPr lang="cs-CZ" i="1" dirty="0"/>
              <a:t> </a:t>
            </a:r>
            <a:r>
              <a:rPr lang="cs-CZ" i="1" dirty="0" err="1"/>
              <a:t>faire</a:t>
            </a:r>
            <a:r>
              <a:rPr lang="cs-CZ" dirty="0"/>
              <a:t>: ať si každý dělá na trhu, co chce</a:t>
            </a:r>
            <a:r>
              <a:rPr lang="cs-CZ" i="1" dirty="0"/>
              <a:t>. </a:t>
            </a:r>
            <a:r>
              <a:rPr lang="cs-CZ" dirty="0"/>
              <a:t>Typickými projevy neoliberalismu jsou privatizace státního majetku včetně nemocnic a služeb (např. drah), poplatky ve zdravotnictví, snižování daní, škrty ve státních výdajích, zvyšování </a:t>
            </a:r>
            <a:r>
              <a:rPr lang="cs-CZ"/>
              <a:t>věku </a:t>
            </a:r>
            <a:r>
              <a:rPr lang="cs-CZ" smtClean="0"/>
              <a:t>odchodu do </a:t>
            </a:r>
            <a:r>
              <a:rPr lang="cs-CZ" dirty="0"/>
              <a:t>důchodu, omezování státní administrativy, uvolňování pravidel </a:t>
            </a:r>
            <a:r>
              <a:rPr lang="cs-CZ"/>
              <a:t>pro podnikání </a:t>
            </a:r>
            <a:r>
              <a:rPr lang="cs-CZ" dirty="0"/>
              <a:t>atp.</a:t>
            </a:r>
          </a:p>
          <a:p>
            <a:pPr lvl="0"/>
            <a:r>
              <a:rPr lang="cs-CZ" b="1" dirty="0"/>
              <a:t>libertarianismus</a:t>
            </a:r>
            <a:r>
              <a:rPr lang="cs-CZ" dirty="0"/>
              <a:t>: pravicová, individualistická varianta liberalismu, která souvisí s ekonomickým neoliberalismem. Stát a společnost mají především připravit podmínky pro svobodnou soutěž jednotlivců. Preferuje neregulovanou svobodu jednotlivce, byznys a individualismus; odmítá sociální stát, ideálem je tzv. minimální stát  = „stát – noční strážník“; heslo: „stát je krádež.“  </a:t>
            </a:r>
          </a:p>
          <a:p>
            <a:pPr lvl="0"/>
            <a:r>
              <a:rPr lang="cs-CZ" b="1" dirty="0"/>
              <a:t>umírněný, „levicový“, egalitářský, sociální liberalismus: </a:t>
            </a:r>
            <a:r>
              <a:rPr lang="cs-CZ" dirty="0"/>
              <a:t>anglo-americký proud, který se politicky a ideologicky blíží evropské ideji sociálního státu; ve filosofii např. J. </a:t>
            </a:r>
            <a:r>
              <a:rPr lang="cs-CZ" dirty="0" err="1"/>
              <a:t>Rawls</a:t>
            </a:r>
            <a:r>
              <a:rPr lang="cs-CZ" dirty="0"/>
              <a:t>. </a:t>
            </a:r>
          </a:p>
          <a:p>
            <a:pPr lvl="0"/>
            <a:r>
              <a:rPr lang="cs-CZ" dirty="0"/>
              <a:t>námitky: rovnost příležitostí je iluze – nestartujeme všichni ze stejné startovní čáry </a:t>
            </a:r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5413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/>
              <a:t>3. Komunitarizmus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>
            <a:normAutofit/>
          </a:bodyPr>
          <a:lstStyle/>
          <a:p>
            <a:pPr lvl="0"/>
            <a:r>
              <a:rPr lang="cs-CZ" b="1"/>
              <a:t>Komunitarismus</a:t>
            </a:r>
            <a:r>
              <a:rPr lang="cs-CZ"/>
              <a:t> (z lat. </a:t>
            </a:r>
            <a:r>
              <a:rPr lang="cs-CZ" i="1"/>
              <a:t>communitas</a:t>
            </a:r>
            <a:r>
              <a:rPr lang="cs-CZ"/>
              <a:t> – společnost, pospolitost) považuje člověka za součást společnosti, a proto klade důraz na hodnoty jako společenská solidarita, účast na řízení společnosti, humanismus, sociální rovnost, sociální spravedlnost, začlenění člověka do komunity.</a:t>
            </a:r>
          </a:p>
          <a:p>
            <a:pPr lvl="0"/>
            <a:r>
              <a:rPr lang="cs-CZ"/>
              <a:t>Komunitarismus se ve filosofii opět dělí na dva hlavní proudy: liberální – Ch. Taylor, M. Walzer; konzervativní – A. MacIntyre.</a:t>
            </a:r>
          </a:p>
          <a:p>
            <a:pPr lvl="0"/>
            <a:r>
              <a:rPr lang="cs-CZ"/>
              <a:t>proti egoistickému individualismu, proti honbě za penězi, proti uctívání hodnot tržní ekonomiky, proti odcizení v kapitalistické společnosti; místo toho zdůrazňuje na filosofické i politické úrovni sepětí individua a kolektivu (lokální </a:t>
            </a:r>
            <a:r>
              <a:rPr lang="cs-CZ" smtClean="0"/>
              <a:t>komunity: vesnice, městská čtvrť, sídliště)</a:t>
            </a:r>
            <a:endParaRPr lang="cs-CZ"/>
          </a:p>
          <a:p>
            <a:pPr lvl="0"/>
            <a:r>
              <a:rPr lang="cs-CZ"/>
              <a:t>komunitaristé preferují společný zájem společenství a kolektivní vůli před neomezovanou svobodou jednotlivce: altruismus, soucítění, obecný zájem, kolektivní odpovědnost. </a:t>
            </a:r>
          </a:p>
          <a:p>
            <a:pPr lvl="0"/>
            <a:r>
              <a:rPr lang="cs-CZ"/>
              <a:t>na rozdíl od marxistů </a:t>
            </a:r>
            <a:r>
              <a:rPr lang="cs-CZ" smtClean="0"/>
              <a:t>uznávají </a:t>
            </a:r>
            <a:r>
              <a:rPr lang="cs-CZ"/>
              <a:t>kapitalistickou liberální ekonomiku volného trhu – </a:t>
            </a:r>
            <a:r>
              <a:rPr lang="cs-CZ" smtClean="0"/>
              <a:t>neakceptují </a:t>
            </a:r>
            <a:r>
              <a:rPr lang="cs-CZ"/>
              <a:t>ovšem liberální nebo neoliberální hodnoty </a:t>
            </a:r>
          </a:p>
          <a:p>
            <a:pPr lvl="0"/>
            <a:r>
              <a:rPr lang="cs-CZ" b="1"/>
              <a:t>praktický komunitarizmus</a:t>
            </a:r>
            <a:r>
              <a:rPr lang="cs-CZ"/>
              <a:t> – zakládání komunit, často mimo civilizaci, jako uzavřených společenství, které zastávají hodnoty jako: návrat k přírodě, lokální samospráva, nezávislost komunity na vnějším světě. </a:t>
            </a:r>
          </a:p>
          <a:p>
            <a:endParaRPr lang="cs-CZ"/>
          </a:p>
          <a:p>
            <a:pPr lvl="0"/>
            <a:endParaRPr lang="cs-CZ"/>
          </a:p>
          <a:p>
            <a:endParaRPr lang="cs-CZ"/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672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 dirty="0"/>
              <a:t>Seznam pojmů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 numCol="2">
            <a:normAutofit fontScale="92500" lnSpcReduction="10000"/>
          </a:bodyPr>
          <a:lstStyle/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ideální obec (Platón)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utopie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politický realismus (moc)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státní zájem (</a:t>
            </a:r>
            <a:r>
              <a:rPr lang="cs-CZ" sz="1800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raison</a:t>
            </a:r>
            <a:r>
              <a:rPr lang="cs-CZ" sz="18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i="1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d’etat</a:t>
            </a: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kontraktualismus</a:t>
            </a:r>
            <a:endParaRPr lang="cs-CZ" sz="1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přirozený stav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společenská smlouva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marxismus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komunismus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společenské bytí a společenské vědomí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základna a nadstavba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výrobní síly a výrobní vztahy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revoluce 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třídní boj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socioekonomické formace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socialismus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neomarxismus/</a:t>
            </a:r>
            <a:r>
              <a:rPr lang="cs-CZ" sz="1800" dirty="0" err="1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postmarxismus</a:t>
            </a:r>
            <a:endParaRPr lang="cs-CZ" sz="1800" dirty="0"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sociální stát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liberalismus</a:t>
            </a:r>
          </a:p>
          <a:p>
            <a:pPr marL="180340" algn="just">
              <a:lnSpc>
                <a:spcPct val="120000"/>
              </a:lnSpc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libertarianismus</a:t>
            </a:r>
          </a:p>
          <a:p>
            <a:pPr marL="180340" algn="just">
              <a:lnSpc>
                <a:spcPct val="120000"/>
              </a:lnSpc>
              <a:spcAft>
                <a:spcPts val="600"/>
              </a:spcAft>
            </a:pPr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neoliberalismus</a:t>
            </a:r>
          </a:p>
          <a:p>
            <a:r>
              <a:rPr lang="cs-CZ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komunitarizmus</a:t>
            </a:r>
            <a:endParaRPr lang="cs-CZ" dirty="0"/>
          </a:p>
          <a:p>
            <a:pPr lvl="0"/>
            <a:endParaRPr lang="cs-CZ" dirty="0"/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90398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988759" cy="839369"/>
          </a:xfrm>
        </p:spPr>
        <p:txBody>
          <a:bodyPr/>
          <a:lstStyle/>
          <a:p>
            <a:r>
              <a:rPr lang="cs-CZ" dirty="0"/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565913"/>
          </a:xfrm>
        </p:spPr>
        <p:txBody>
          <a:bodyPr numCol="1">
            <a:normAutofit/>
          </a:bodyPr>
          <a:lstStyle/>
          <a:p>
            <a:r>
              <a:rPr lang="cs-CZ" sz="1800" kern="1200" spc="10" dirty="0" err="1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Popkin</a:t>
            </a:r>
            <a:r>
              <a:rPr lang="cs-CZ" sz="1800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, R. – </a:t>
            </a:r>
            <a:r>
              <a:rPr lang="cs-CZ" sz="1800" kern="1200" spc="10" dirty="0" err="1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Stroll</a:t>
            </a:r>
            <a:r>
              <a:rPr lang="cs-CZ" sz="1800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, A.: </a:t>
            </a:r>
            <a:r>
              <a:rPr lang="cs-CZ" sz="1800" i="1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Filosofie pro každého, </a:t>
            </a:r>
            <a:r>
              <a:rPr lang="cs-CZ" sz="1800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Praha 2000 – kap. 2: Politická filosofie </a:t>
            </a:r>
            <a:r>
              <a:rPr lang="cs-CZ" dirty="0">
                <a:hlinkClick r:id="rId2"/>
              </a:rPr>
              <a:t>1-POPK1-1</a:t>
            </a:r>
            <a:endParaRPr lang="cs-CZ" sz="1800" kern="1200" spc="10" dirty="0">
              <a:effectLst/>
              <a:ea typeface="Arial Unicode MS" panose="020B0604020202020204" pitchFamily="34" charset="-128"/>
              <a:cs typeface="Mangal" panose="02040503050203030202" pitchFamily="18" charset="0"/>
            </a:endParaRPr>
          </a:p>
          <a:p>
            <a:r>
              <a:rPr lang="cs-CZ" sz="1800" kern="1200" spc="10" dirty="0" err="1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Swift</a:t>
            </a:r>
            <a:r>
              <a:rPr lang="cs-CZ" sz="1800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, A., </a:t>
            </a:r>
            <a:r>
              <a:rPr lang="cs-CZ" sz="1800" i="1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Politická filozofie: Základní otázky moderní politologie</a:t>
            </a:r>
            <a:r>
              <a:rPr lang="cs-CZ" sz="1800" kern="1200" spc="10" dirty="0">
                <a:effectLst/>
                <a:ea typeface="Arial Unicode MS" panose="020B0604020202020204" pitchFamily="34" charset="-128"/>
                <a:cs typeface="Mangal" panose="02040503050203030202" pitchFamily="18" charset="0"/>
              </a:rPr>
              <a:t>, Praha 2005. </a:t>
            </a:r>
            <a:r>
              <a:rPr lang="cs-CZ" dirty="0">
                <a:hlinkClick r:id="rId3"/>
              </a:rPr>
              <a:t>321-SWIF1-1 </a:t>
            </a:r>
            <a:endParaRPr lang="cs-CZ" sz="1800" kern="1200" spc="10" dirty="0">
              <a:effectLst/>
              <a:ea typeface="Arial Unicode MS" panose="020B0604020202020204" pitchFamily="34" charset="-128"/>
              <a:cs typeface="Mangal" panose="02040503050203030202" pitchFamily="18" charset="0"/>
            </a:endParaRPr>
          </a:p>
          <a:p>
            <a:pPr lvl="0"/>
            <a:r>
              <a:rPr lang="cs-CZ" dirty="0" err="1"/>
              <a:t>Bunnin</a:t>
            </a:r>
            <a:r>
              <a:rPr lang="cs-CZ" dirty="0"/>
              <a:t>, N. – </a:t>
            </a:r>
            <a:r>
              <a:rPr lang="cs-CZ" dirty="0" err="1"/>
              <a:t>Tsui</a:t>
            </a:r>
            <a:r>
              <a:rPr lang="cs-CZ" dirty="0"/>
              <a:t>-James, E. P., </a:t>
            </a:r>
            <a:r>
              <a:rPr lang="cs-CZ" i="1" dirty="0" err="1"/>
              <a:t>The</a:t>
            </a:r>
            <a:r>
              <a:rPr lang="cs-CZ" i="1" dirty="0"/>
              <a:t> </a:t>
            </a:r>
            <a:r>
              <a:rPr lang="cs-CZ" i="1" dirty="0" err="1"/>
              <a:t>Blackwell</a:t>
            </a:r>
            <a:r>
              <a:rPr lang="cs-CZ" i="1" dirty="0"/>
              <a:t> </a:t>
            </a:r>
            <a:r>
              <a:rPr lang="cs-CZ" i="1" dirty="0" err="1"/>
              <a:t>Companion</a:t>
            </a:r>
            <a:r>
              <a:rPr lang="cs-CZ" i="1" dirty="0"/>
              <a:t> to </a:t>
            </a:r>
            <a:r>
              <a:rPr lang="cs-CZ" i="1" dirty="0" err="1"/>
              <a:t>Philosophy</a:t>
            </a:r>
            <a:r>
              <a:rPr lang="cs-CZ" dirty="0"/>
              <a:t>, </a:t>
            </a:r>
            <a:r>
              <a:rPr lang="cs-CZ" dirty="0" err="1"/>
              <a:t>Malden</a:t>
            </a:r>
            <a:r>
              <a:rPr lang="cs-CZ" dirty="0"/>
              <a:t>/Oxford 2003, </a:t>
            </a:r>
            <a:r>
              <a:rPr lang="cs-CZ" dirty="0">
                <a:hlinkClick r:id="rId4"/>
              </a:rPr>
              <a:t>1-BLAC3-1</a:t>
            </a:r>
            <a:r>
              <a:rPr lang="cs-CZ" dirty="0"/>
              <a:t>  </a:t>
            </a:r>
            <a:r>
              <a:rPr lang="cs-CZ" dirty="0" err="1"/>
              <a:t>chapters</a:t>
            </a:r>
            <a:r>
              <a:rPr lang="cs-CZ" dirty="0"/>
              <a:t>: 8. </a:t>
            </a:r>
            <a:r>
              <a:rPr lang="cs-CZ" dirty="0" err="1"/>
              <a:t>Policitical</a:t>
            </a:r>
            <a:r>
              <a:rPr lang="cs-CZ" dirty="0"/>
              <a:t> and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Philosophy</a:t>
            </a:r>
            <a:r>
              <a:rPr lang="cs-CZ" dirty="0"/>
              <a:t>; 28. Hobbes; 29. Locke; 34. Marx</a:t>
            </a:r>
          </a:p>
          <a:p>
            <a:endParaRPr lang="cs-CZ" dirty="0"/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8661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18273"/>
          </a:xfrm>
        </p:spPr>
        <p:txBody>
          <a:bodyPr/>
          <a:lstStyle/>
          <a:p>
            <a:r>
              <a:rPr lang="cs-CZ" dirty="0"/>
              <a:t>Vymezení témat a otázek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8539" y="1470992"/>
            <a:ext cx="11549270" cy="4786552"/>
          </a:xfrm>
        </p:spPr>
        <p:txBody>
          <a:bodyPr/>
          <a:lstStyle/>
          <a:p>
            <a:r>
              <a:rPr lang="cs-CZ" b="1"/>
              <a:t>sociální a politická filosofie</a:t>
            </a:r>
            <a:r>
              <a:rPr lang="cs-CZ"/>
              <a:t> zkoumají z filosofického hlediska sociální a politické vztahy, problémy, principy a ideály. Mezi klíčové otázky patří problém společenské spravedlnosti a problém spravedlivého uspořádání společnosti, které by respektovalo zájmy jednotlivce i kolektivu.</a:t>
            </a:r>
          </a:p>
          <a:p>
            <a:r>
              <a:rPr lang="cs-CZ"/>
              <a:t>odlišnost od sociálních věd: sociální vědy jsou empirické, tj. pracují s dotazníky, průzkumy atp. ; sociální a politická filosofie </a:t>
            </a:r>
            <a:r>
              <a:rPr lang="cs-CZ" b="1"/>
              <a:t>není empirická</a:t>
            </a:r>
            <a:r>
              <a:rPr lang="cs-CZ"/>
              <a:t>: zkoumá abstraktní a obtížně zachytitelné sociálně-politické principy bez ohledu na jejich konkrétní a lokální realizace</a:t>
            </a:r>
          </a:p>
          <a:p>
            <a:r>
              <a:rPr lang="cs-CZ"/>
              <a:t>klasická </a:t>
            </a:r>
            <a:r>
              <a:rPr lang="cs-CZ" b="1"/>
              <a:t>témata</a:t>
            </a:r>
            <a:r>
              <a:rPr lang="cs-CZ"/>
              <a:t>: svoboda, rovnost, moc, autorita, spravedlnost, lidská a občanská práva, kolektivismus, individualismus, totalitarismus, intersubjektivita, legitimita, stát, ideologie, příležitosti, přerozdělování, soukromé vlastnictví, veřejné blaho, kritika konzumní společnosti... </a:t>
            </a:r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48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7571" y="2838110"/>
            <a:ext cx="11459751" cy="779734"/>
          </a:xfrm>
        </p:spPr>
        <p:txBody>
          <a:bodyPr/>
          <a:lstStyle/>
          <a:p>
            <a:r>
              <a:rPr lang="cs-CZ"/>
              <a:t>I. Politický idealismus: dokonalé společnosti </a:t>
            </a:r>
          </a:p>
        </p:txBody>
      </p:sp>
    </p:spTree>
    <p:extLst>
      <p:ext uri="{BB962C8B-B14F-4D97-AF65-F5344CB8AC3E}">
        <p14:creationId xmlns:p14="http://schemas.microsoft.com/office/powerpoint/2010/main" val="1196113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9004"/>
          </a:xfrm>
        </p:spPr>
        <p:txBody>
          <a:bodyPr/>
          <a:lstStyle/>
          <a:p>
            <a:r>
              <a:rPr lang="cs-CZ"/>
              <a:t>1. Platónova dokonalá obec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8052" y="1351722"/>
            <a:ext cx="11873948" cy="5506278"/>
          </a:xfrm>
        </p:spPr>
        <p:txBody>
          <a:bodyPr>
            <a:normAutofit/>
          </a:bodyPr>
          <a:lstStyle/>
          <a:p>
            <a:pPr lvl="0"/>
            <a:r>
              <a:rPr lang="cs-CZ"/>
              <a:t>Platón (427-347  př. n. l.); v Athénách založil školu Akademia</a:t>
            </a:r>
          </a:p>
          <a:p>
            <a:r>
              <a:rPr lang="cs-CZ" smtClean="0"/>
              <a:t>stát = jednotlivý člověk ve velkém</a:t>
            </a:r>
          </a:p>
          <a:p>
            <a:r>
              <a:rPr lang="cs-CZ" b="1" smtClean="0"/>
              <a:t>Duše člověka</a:t>
            </a:r>
            <a:r>
              <a:rPr lang="cs-CZ" smtClean="0"/>
              <a:t> </a:t>
            </a:r>
            <a:r>
              <a:rPr lang="cs-CZ"/>
              <a:t>má tři části: racionální (myšlení), vášnivou (odvaha, ctižádostivost), žádostivost (tělesné touhy). Tyto tři části mají být v rovnováze a souladu u jedince i státu, který představuje jedince ve velkém. </a:t>
            </a:r>
          </a:p>
          <a:p>
            <a:pPr lvl="0"/>
            <a:r>
              <a:rPr lang="cs-CZ"/>
              <a:t>tři nerovné společenské stavy odpovídající částem duše: výrobci (žádostivá duše), strážci (vášnivá část duše), vládci/filosofové (rozumová část duše)</a:t>
            </a:r>
          </a:p>
          <a:p>
            <a:pPr lvl="0"/>
            <a:r>
              <a:rPr lang="cs-CZ"/>
              <a:t>toto sociální uspořádání je </a:t>
            </a:r>
            <a:r>
              <a:rPr lang="cs-CZ" b="1"/>
              <a:t>dokonalé</a:t>
            </a:r>
            <a:r>
              <a:rPr lang="cs-CZ"/>
              <a:t>, protože je spravedlivé. A spravedlivé je kvůli tomu, že každý vykonává činnosti, ke kterým je povahou své duše nejvíce způsobilý</a:t>
            </a:r>
          </a:p>
          <a:p>
            <a:pPr lvl="0"/>
            <a:r>
              <a:rPr lang="cs-CZ"/>
              <a:t>filosofové-vládci mají </a:t>
            </a:r>
            <a:r>
              <a:rPr lang="cs-CZ" b="1"/>
              <a:t>absolutní</a:t>
            </a:r>
            <a:r>
              <a:rPr lang="cs-CZ"/>
              <a:t> </a:t>
            </a:r>
            <a:r>
              <a:rPr lang="cs-CZ" b="1"/>
              <a:t>autoritu</a:t>
            </a:r>
            <a:r>
              <a:rPr lang="cs-CZ"/>
              <a:t> v řízení společnosti, protože jsou nejlepší – jsou nejlépe uzpůsobeni pro vládu díky svému věku, zkušenostem a vzdělání</a:t>
            </a:r>
          </a:p>
          <a:p>
            <a:r>
              <a:rPr lang="cs-CZ"/>
              <a:t>od 20. století - ztělesnění </a:t>
            </a:r>
            <a:r>
              <a:rPr lang="cs-CZ" b="1"/>
              <a:t>totalitního </a:t>
            </a:r>
            <a:r>
              <a:rPr lang="cs-CZ"/>
              <a:t>sociálně-politického zřízení, ve kterém neexistuje svoboda, rovnost ani demokracie</a:t>
            </a:r>
          </a:p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1302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9004"/>
          </a:xfrm>
        </p:spPr>
        <p:txBody>
          <a:bodyPr/>
          <a:lstStyle/>
          <a:p>
            <a:r>
              <a:rPr lang="cs-CZ"/>
              <a:t>2. Utopie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417" y="1351722"/>
            <a:ext cx="11569148" cy="5227982"/>
          </a:xfrm>
        </p:spPr>
        <p:txBody>
          <a:bodyPr/>
          <a:lstStyle/>
          <a:p>
            <a:pPr lvl="0"/>
            <a:r>
              <a:rPr lang="cs-CZ"/>
              <a:t>slovo</a:t>
            </a:r>
            <a:r>
              <a:rPr lang="cs-CZ" b="1"/>
              <a:t> </a:t>
            </a:r>
            <a:r>
              <a:rPr lang="cs-CZ" b="1" i="1"/>
              <a:t>utopia</a:t>
            </a:r>
            <a:r>
              <a:rPr lang="cs-CZ" i="1"/>
              <a:t> </a:t>
            </a:r>
            <a:r>
              <a:rPr lang="cs-CZ"/>
              <a:t>se skládá z řeckého slova </a:t>
            </a:r>
            <a:r>
              <a:rPr lang="cs-CZ" i="1"/>
              <a:t>topos </a:t>
            </a:r>
            <a:r>
              <a:rPr lang="cs-CZ"/>
              <a:t>(místo) a záporky </a:t>
            </a:r>
            <a:r>
              <a:rPr lang="cs-CZ" i="1"/>
              <a:t>u</a:t>
            </a:r>
            <a:r>
              <a:rPr lang="cs-CZ"/>
              <a:t>, takže doslovně by se mělo přeložit jako „nemísto“. </a:t>
            </a:r>
          </a:p>
          <a:p>
            <a:pPr lvl="0"/>
            <a:r>
              <a:rPr lang="cs-CZ"/>
              <a:t>Thomas More (1478-1535)  dílo</a:t>
            </a:r>
            <a:r>
              <a:rPr lang="cs-CZ" i="1"/>
              <a:t> Utopia</a:t>
            </a:r>
            <a:r>
              <a:rPr lang="cs-CZ"/>
              <a:t> (1516)  - ostrov Utopia, kde se nachází ideální obec</a:t>
            </a:r>
          </a:p>
          <a:p>
            <a:pPr lvl="0"/>
            <a:r>
              <a:rPr lang="cs-CZ"/>
              <a:t>klíčový rys: neexistence soukromého vlastnictví</a:t>
            </a:r>
          </a:p>
          <a:p>
            <a:pPr lvl="0"/>
            <a:r>
              <a:rPr lang="cs-CZ"/>
              <a:t>všichni musí pracovat (6 hodin denně), za to dostávají ve výdejnách všechno, co potřebují</a:t>
            </a:r>
          </a:p>
          <a:p>
            <a:pPr lvl="0"/>
            <a:r>
              <a:rPr lang="cs-CZ"/>
              <a:t>volný čas - ušlechtilé činnosti – vzdělávání ducha a umění</a:t>
            </a:r>
          </a:p>
          <a:p>
            <a:pPr lvl="0"/>
            <a:r>
              <a:rPr lang="cs-CZ"/>
              <a:t>další utopie: Campanella, </a:t>
            </a:r>
            <a:r>
              <a:rPr lang="cs-CZ" i="1"/>
              <a:t>Sluneční stát </a:t>
            </a:r>
            <a:r>
              <a:rPr lang="cs-CZ"/>
              <a:t>(1623); Bacon, </a:t>
            </a:r>
            <a:r>
              <a:rPr lang="cs-CZ" i="1"/>
              <a:t>Nová Atlantis </a:t>
            </a:r>
            <a:r>
              <a:rPr lang="cs-CZ"/>
              <a:t>(1627)</a:t>
            </a:r>
          </a:p>
          <a:p>
            <a:r>
              <a:rPr lang="cs-CZ"/>
              <a:t>utopie nehlásají demokratickou a svobodymilovnou společnost; spíše důraz na ekonomickou stabilitu pod vládou vybrané elity</a:t>
            </a:r>
          </a:p>
          <a:p>
            <a:r>
              <a:rPr lang="cs-CZ"/>
              <a:t>ve 20. století – </a:t>
            </a:r>
            <a:r>
              <a:rPr lang="cs-CZ" b="1"/>
              <a:t>antiutopie</a:t>
            </a:r>
            <a:r>
              <a:rPr lang="cs-CZ"/>
              <a:t>: Orwell </a:t>
            </a:r>
            <a:r>
              <a:rPr lang="cs-CZ" i="1"/>
              <a:t>1984 </a:t>
            </a:r>
            <a:r>
              <a:rPr lang="cs-CZ"/>
              <a:t>(1949), Zamjatin, </a:t>
            </a:r>
            <a:r>
              <a:rPr lang="cs-CZ" i="1"/>
              <a:t>My </a:t>
            </a:r>
            <a:r>
              <a:rPr lang="cs-CZ"/>
              <a:t>(1921), Huxley, </a:t>
            </a:r>
            <a:r>
              <a:rPr lang="cs-CZ" i="1"/>
              <a:t>Krásný nový svět </a:t>
            </a:r>
            <a:r>
              <a:rPr lang="cs-CZ"/>
              <a:t>(</a:t>
            </a:r>
            <a:r>
              <a:rPr lang="cs-CZ" i="1"/>
              <a:t>Brave New World</a:t>
            </a:r>
            <a:r>
              <a:rPr lang="cs-CZ"/>
              <a:t>, 1932)</a:t>
            </a:r>
          </a:p>
          <a:p>
            <a:endParaRPr lang="cs-CZ"/>
          </a:p>
          <a:p>
            <a:pPr lvl="0"/>
            <a:endParaRPr lang="cs-CZ"/>
          </a:p>
          <a:p>
            <a:pPr lvl="0"/>
            <a:endParaRPr lang="cs-CZ"/>
          </a:p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088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7571" y="2838110"/>
            <a:ext cx="11459751" cy="779734"/>
          </a:xfrm>
        </p:spPr>
        <p:txBody>
          <a:bodyPr/>
          <a:lstStyle/>
          <a:p>
            <a:r>
              <a:rPr lang="cs-CZ"/>
              <a:t>II. Politický realismus: Moc</a:t>
            </a:r>
          </a:p>
        </p:txBody>
      </p:sp>
    </p:spTree>
    <p:extLst>
      <p:ext uri="{BB962C8B-B14F-4D97-AF65-F5344CB8AC3E}">
        <p14:creationId xmlns:p14="http://schemas.microsoft.com/office/powerpoint/2010/main" val="969864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9369"/>
          </a:xfrm>
        </p:spPr>
        <p:txBody>
          <a:bodyPr/>
          <a:lstStyle/>
          <a:p>
            <a:r>
              <a:rPr lang="cs-CZ"/>
              <a:t>1. </a:t>
            </a:r>
            <a:r>
              <a:rPr lang="cs-CZ" smtClean="0"/>
              <a:t>Machiavelli: Moc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8783" y="1292087"/>
            <a:ext cx="11787807" cy="5307495"/>
          </a:xfrm>
        </p:spPr>
        <p:txBody>
          <a:bodyPr/>
          <a:lstStyle/>
          <a:p>
            <a:pPr lvl="0"/>
            <a:r>
              <a:rPr lang="cs-CZ" dirty="0"/>
              <a:t>politický </a:t>
            </a:r>
            <a:r>
              <a:rPr lang="cs-CZ" b="1" dirty="0"/>
              <a:t>realismus</a:t>
            </a:r>
            <a:r>
              <a:rPr lang="cs-CZ" dirty="0"/>
              <a:t> se snaží vidět a popsat politickou realitu takovou, jaká je  – získání a udržení moci je cílem a smyslem politické aktivity </a:t>
            </a:r>
          </a:p>
          <a:p>
            <a:pPr lvl="0"/>
            <a:r>
              <a:rPr lang="cs-CZ" dirty="0"/>
              <a:t>představy o ideální politickému uspořádání nemají smysl, protože lidé jsou bytostně špatní a zkažení</a:t>
            </a:r>
          </a:p>
          <a:p>
            <a:pPr lvl="0"/>
            <a:r>
              <a:rPr lang="cs-CZ" dirty="0"/>
              <a:t>N. Machiavelli (1469-1527), </a:t>
            </a:r>
            <a:r>
              <a:rPr lang="cs-CZ" i="1" dirty="0" err="1"/>
              <a:t>Il</a:t>
            </a:r>
            <a:r>
              <a:rPr lang="cs-CZ" i="1" dirty="0"/>
              <a:t> principe </a:t>
            </a:r>
            <a:r>
              <a:rPr lang="cs-CZ" dirty="0"/>
              <a:t>(</a:t>
            </a:r>
            <a:r>
              <a:rPr lang="cs-CZ" i="1" dirty="0"/>
              <a:t>Vladař</a:t>
            </a:r>
            <a:r>
              <a:rPr lang="cs-CZ" dirty="0"/>
              <a:t>, 1513) </a:t>
            </a:r>
          </a:p>
          <a:p>
            <a:pPr lvl="0"/>
            <a:r>
              <a:rPr lang="cs-CZ" dirty="0"/>
              <a:t>za neustálou proměnlivostí politických dějin světa se skrývá určitý konstantní prvek – </a:t>
            </a:r>
            <a:r>
              <a:rPr lang="cs-CZ" b="1" dirty="0"/>
              <a:t>neměnná lidská přirozenost</a:t>
            </a:r>
            <a:endParaRPr lang="cs-CZ" dirty="0"/>
          </a:p>
          <a:p>
            <a:pPr lvl="0"/>
            <a:r>
              <a:rPr lang="cs-CZ" dirty="0"/>
              <a:t>„Všichni dobře víme, že lidé jsou nevděční, pokrytečtí, zbabělí  a ziskuchtiví […] Lidé klidně ublíží tomu, koho milují, protože láska je morální závazek a ten pro svůj prospěch klidně poruší. Právě proto, že jsou špatní a slabí. Ale strach z trestu je přece jen drží na uzdě“ (</a:t>
            </a:r>
            <a:r>
              <a:rPr lang="cs-CZ" i="1" dirty="0"/>
              <a:t>Vladař, </a:t>
            </a:r>
            <a:r>
              <a:rPr lang="cs-CZ" dirty="0"/>
              <a:t>s. 35).</a:t>
            </a:r>
          </a:p>
          <a:p>
            <a:pPr lvl="0"/>
            <a:r>
              <a:rPr lang="cs-CZ" b="1" dirty="0"/>
              <a:t>Úspěch</a:t>
            </a:r>
            <a:r>
              <a:rPr lang="cs-CZ" dirty="0"/>
              <a:t>, jímž se myslí rozšiřování moci a upevňování státu, je ve </a:t>
            </a:r>
            <a:r>
              <a:rPr lang="cs-CZ" i="1" dirty="0"/>
              <a:t>Vladaři </a:t>
            </a:r>
            <a:r>
              <a:rPr lang="cs-CZ" dirty="0"/>
              <a:t>jediným kritériem, podle nějž se posuzuje politická činnost.</a:t>
            </a:r>
          </a:p>
          <a:p>
            <a:pPr lvl="0"/>
            <a:r>
              <a:rPr lang="cs-CZ" dirty="0"/>
              <a:t>Ve jménu státního zájmu může vladař přestupovat náboženské i morální normy. Dobré je vše, co prospívá státu a </a:t>
            </a:r>
            <a:r>
              <a:rPr lang="cs-CZ"/>
              <a:t>jeho </a:t>
            </a:r>
            <a:r>
              <a:rPr lang="cs-CZ" smtClean="0"/>
              <a:t>stabilitě. </a:t>
            </a:r>
            <a:r>
              <a:rPr lang="cs-CZ" i="1" smtClean="0"/>
              <a:t>Raison d‘état – </a:t>
            </a:r>
            <a:r>
              <a:rPr lang="cs-CZ" smtClean="0"/>
              <a:t>státní zájem</a:t>
            </a:r>
            <a:r>
              <a:rPr lang="cs-CZ" i="1" smtClean="0"/>
              <a:t>.  </a:t>
            </a:r>
            <a:endParaRPr lang="cs-CZ" dirty="0"/>
          </a:p>
          <a:p>
            <a:pPr lvl="0"/>
            <a:r>
              <a:rPr lang="en-US" dirty="0">
                <a:hlinkClick r:id="rId2"/>
              </a:rPr>
              <a:t>Politics and power in Game of Thrones (</a:t>
            </a:r>
            <a:r>
              <a:rPr lang="en-US" dirty="0" err="1">
                <a:hlinkClick r:id="rId2"/>
              </a:rPr>
              <a:t>youtube</a:t>
            </a:r>
            <a:r>
              <a:rPr lang="en-US" dirty="0">
                <a:hlinkClick r:id="rId2"/>
              </a:rPr>
              <a:t>)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735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7571" y="2838110"/>
            <a:ext cx="11459751" cy="779734"/>
          </a:xfrm>
        </p:spPr>
        <p:txBody>
          <a:bodyPr/>
          <a:lstStyle/>
          <a:p>
            <a:r>
              <a:rPr lang="cs-CZ" dirty="0"/>
              <a:t>III. Kontraktualismus: Smlouva</a:t>
            </a:r>
          </a:p>
        </p:txBody>
      </p:sp>
    </p:spTree>
    <p:extLst>
      <p:ext uri="{BB962C8B-B14F-4D97-AF65-F5344CB8AC3E}">
        <p14:creationId xmlns:p14="http://schemas.microsoft.com/office/powerpoint/2010/main" val="186715444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2542</Words>
  <Application>Microsoft Office PowerPoint</Application>
  <PresentationFormat>Širokoúhlá obrazovka</PresentationFormat>
  <Paragraphs>208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4" baseType="lpstr">
      <vt:lpstr>Arial</vt:lpstr>
      <vt:lpstr>Arial Unicode MS</vt:lpstr>
      <vt:lpstr>Calibri</vt:lpstr>
      <vt:lpstr>Georgia</vt:lpstr>
      <vt:lpstr>Mangal</vt:lpstr>
      <vt:lpstr>Times New Roman</vt:lpstr>
      <vt:lpstr>Trebuchet MS</vt:lpstr>
      <vt:lpstr>Wingdings 3</vt:lpstr>
      <vt:lpstr>Fazeta</vt:lpstr>
      <vt:lpstr>Sociální a politická filosofie</vt:lpstr>
      <vt:lpstr>Osnova</vt:lpstr>
      <vt:lpstr>Vymezení témat a otázek</vt:lpstr>
      <vt:lpstr>I. Politický idealismus: dokonalé společnosti </vt:lpstr>
      <vt:lpstr>1. Platónova dokonalá obec</vt:lpstr>
      <vt:lpstr>2. Utopie</vt:lpstr>
      <vt:lpstr>II. Politický realismus: Moc</vt:lpstr>
      <vt:lpstr>1. Machiavelli: Moc</vt:lpstr>
      <vt:lpstr>III. Kontraktualismus: Smlouva</vt:lpstr>
      <vt:lpstr>Základní vymezení</vt:lpstr>
      <vt:lpstr>1. Hobbes – „Člověk člověku vlkem“</vt:lpstr>
      <vt:lpstr>2. Locke – „Vlastnictví“</vt:lpstr>
      <vt:lpstr>IV. Marx – „Emancipace“</vt:lpstr>
      <vt:lpstr>Východiska </vt:lpstr>
      <vt:lpstr>1. Svoboda, emancipace, práce</vt:lpstr>
      <vt:lpstr>2. Společenské vědomí a bytí</vt:lpstr>
      <vt:lpstr>3. Historický materialismus</vt:lpstr>
      <vt:lpstr>4. Kritické poznámky</vt:lpstr>
      <vt:lpstr>V. Současné proudy: Individuum vs. společnost</vt:lpstr>
      <vt:lpstr>1. Neomarximus, postmarximus</vt:lpstr>
      <vt:lpstr>2. Liberalismus a jeho varianty</vt:lpstr>
      <vt:lpstr>Prezentace aplikace PowerPoint</vt:lpstr>
      <vt:lpstr>3. Komunitarizmus</vt:lpstr>
      <vt:lpstr>Seznam pojmů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a politická filosofie</dc:title>
  <dc:creator>Daniel Špelda</dc:creator>
  <cp:lastModifiedBy>Daniel Špelda</cp:lastModifiedBy>
  <cp:revision>15</cp:revision>
  <dcterms:created xsi:type="dcterms:W3CDTF">2020-09-16T14:54:11Z</dcterms:created>
  <dcterms:modified xsi:type="dcterms:W3CDTF">2020-11-02T14:18:00Z</dcterms:modified>
</cp:coreProperties>
</file>