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78" r:id="rId4"/>
    <p:sldId id="261" r:id="rId5"/>
    <p:sldId id="281" r:id="rId6"/>
    <p:sldId id="282" r:id="rId7"/>
    <p:sldId id="283" r:id="rId8"/>
    <p:sldId id="284" r:id="rId9"/>
    <p:sldId id="286" r:id="rId10"/>
    <p:sldId id="289" r:id="rId11"/>
    <p:sldId id="285" r:id="rId12"/>
    <p:sldId id="287" r:id="rId13"/>
    <p:sldId id="288" r:id="rId14"/>
    <p:sldId id="290" r:id="rId15"/>
    <p:sldId id="279" r:id="rId16"/>
    <p:sldId id="280" r:id="rId17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C2D73-764F-4727-841E-5E895D3E897E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Epistemologie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F0602C-80D1-4716-BC36-441D51C4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65" y="3529232"/>
            <a:ext cx="2781872" cy="2761008"/>
          </a:xfrm>
          <a:prstGeom prst="roundRect">
            <a:avLst>
              <a:gd name="adj" fmla="val 3517"/>
            </a:avLst>
          </a:prstGeom>
          <a:ln w="38100">
            <a:gradFill flip="none" rotWithShape="1">
              <a:gsLst>
                <a:gs pos="0">
                  <a:srgbClr val="363D46"/>
                </a:gs>
                <a:gs pos="100000">
                  <a:srgbClr val="363D46">
                    <a:lumMod val="75000"/>
                  </a:srgb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349D4DB-BBDF-4C50-B9B4-B8F1DDF01BED}"/>
              </a:ext>
            </a:extLst>
          </p:cNvPr>
          <p:cNvSpPr txBox="1"/>
          <p:nvPr/>
        </p:nvSpPr>
        <p:spPr>
          <a:xfrm>
            <a:off x="6107289" y="4119514"/>
            <a:ext cx="3695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Zdeňka </a:t>
            </a:r>
            <a:r>
              <a:rPr lang="cs-CZ" sz="2400" dirty="0" err="1"/>
              <a:t>Jastrzembská</a:t>
            </a:r>
            <a:r>
              <a:rPr lang="cs-CZ" sz="2400" dirty="0"/>
              <a:t>, </a:t>
            </a:r>
          </a:p>
          <a:p>
            <a:r>
              <a:rPr lang="cs-CZ" sz="2400" dirty="0"/>
              <a:t>Katedra filozofie FF MU</a:t>
            </a:r>
          </a:p>
          <a:p>
            <a:r>
              <a:rPr lang="cs-CZ" sz="2400" dirty="0"/>
              <a:t>25. </a:t>
            </a:r>
            <a:r>
              <a:rPr lang="cs-CZ" sz="2400"/>
              <a:t>10. </a:t>
            </a:r>
            <a:r>
              <a:rPr lang="cs-CZ" sz="2400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45136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5227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je objektem naší percepce, našeho vnímání?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800" dirty="0"/>
              <a:t>2) Fenomenalismus: </a:t>
            </a:r>
            <a:r>
              <a:rPr lang="cs-CZ" altLang="cs-CZ" sz="2800" dirty="0">
                <a:solidFill>
                  <a:srgbClr val="993300"/>
                </a:solidFill>
              </a:rPr>
              <a:t>George </a:t>
            </a:r>
            <a:r>
              <a:rPr lang="cs-CZ" altLang="cs-CZ" sz="2800" dirty="0" err="1">
                <a:solidFill>
                  <a:srgbClr val="993300"/>
                </a:solidFill>
              </a:rPr>
              <a:t>Berkeley</a:t>
            </a:r>
            <a:r>
              <a:rPr lang="cs-CZ" altLang="cs-CZ" sz="2800" dirty="0">
                <a:solidFill>
                  <a:srgbClr val="993300"/>
                </a:solidFill>
              </a:rPr>
              <a:t> (Pojednání o základech lidského poznání, 1710)</a:t>
            </a:r>
            <a:endParaRPr lang="cs-CZ" sz="2800" dirty="0"/>
          </a:p>
          <a:p>
            <a:pPr marL="0" indent="0">
              <a:buNone/>
            </a:pPr>
            <a:r>
              <a:rPr lang="cs-CZ" altLang="cs-CZ" sz="2400" dirty="0"/>
              <a:t>Zpochybnění rozlišení primárních a sekundárních idejí (všechny ideje jsou sekundární).</a:t>
            </a:r>
          </a:p>
          <a:p>
            <a:pPr marL="0" indent="0">
              <a:buNone/>
            </a:pPr>
            <a:r>
              <a:rPr lang="cs-CZ" altLang="cs-CZ" sz="2400" dirty="0"/>
              <a:t>Důvody ve prospěch existence vnějších věcí jsou příliš slabé.</a:t>
            </a:r>
          </a:p>
          <a:p>
            <a:pPr marL="0" indent="0">
              <a:buNone/>
            </a:pPr>
            <a:r>
              <a:rPr lang="cs-CZ" altLang="cs-CZ" sz="2400" dirty="0"/>
              <a:t>Objektem našeho vnímání jsou ideje, skutečná věc však neexistuje.</a:t>
            </a:r>
          </a:p>
          <a:p>
            <a:pPr marL="0" indent="0">
              <a:buNone/>
            </a:pPr>
            <a:r>
              <a:rPr lang="cs-CZ" altLang="cs-CZ" sz="2400" dirty="0"/>
              <a:t>Existují pouze myslící substance.</a:t>
            </a:r>
          </a:p>
          <a:p>
            <a:pPr marL="0" indent="0">
              <a:buNone/>
            </a:pPr>
            <a:r>
              <a:rPr lang="cs-CZ" altLang="cs-CZ" sz="2400" dirty="0"/>
              <a:t>Vnější věci existují jako ideje v boží mysli.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415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indukce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609600" indent="-609600">
              <a:buNone/>
            </a:pPr>
            <a:r>
              <a:rPr lang="cs-CZ" altLang="cs-CZ" sz="2800" dirty="0"/>
              <a:t>Základní a odvozené poznání.</a:t>
            </a:r>
          </a:p>
          <a:p>
            <a:pPr marL="609600" indent="-609600">
              <a:buNone/>
            </a:pPr>
            <a:r>
              <a:rPr lang="cs-CZ" altLang="cs-CZ" sz="2800" dirty="0"/>
              <a:t>Otázka spolehlivosti metody odvozování. Indukce X dedukce</a:t>
            </a:r>
          </a:p>
          <a:p>
            <a:pPr marL="609600" indent="-609600">
              <a:buNone/>
            </a:pPr>
            <a:endParaRPr lang="cs-CZ" altLang="cs-CZ" sz="2800" dirty="0">
              <a:solidFill>
                <a:srgbClr val="993300"/>
              </a:solidFill>
            </a:endParaRPr>
          </a:p>
          <a:p>
            <a:pPr marL="609600" indent="-609600">
              <a:buNone/>
            </a:pPr>
            <a:r>
              <a:rPr lang="cs-CZ" altLang="cs-CZ" sz="2800" dirty="0">
                <a:solidFill>
                  <a:srgbClr val="993300"/>
                </a:solidFill>
              </a:rPr>
              <a:t>David </a:t>
            </a:r>
            <a:r>
              <a:rPr lang="cs-CZ" altLang="cs-CZ" sz="2800" dirty="0" err="1">
                <a:solidFill>
                  <a:srgbClr val="993300"/>
                </a:solidFill>
              </a:rPr>
              <a:t>Hume</a:t>
            </a:r>
            <a:r>
              <a:rPr lang="cs-CZ" altLang="cs-CZ" sz="2800" dirty="0">
                <a:solidFill>
                  <a:srgbClr val="993300"/>
                </a:solidFill>
              </a:rPr>
              <a:t>: Zkoumání o lidském rozumu (1748)</a:t>
            </a:r>
          </a:p>
          <a:p>
            <a:pPr marL="609600" indent="-609600">
              <a:buNone/>
            </a:pPr>
            <a:r>
              <a:rPr lang="cs-CZ" altLang="cs-CZ" sz="2800" dirty="0"/>
              <a:t>Předměty poznání: vztahy idejí (nezpochybnitelné pravdy) X faktické okolnosti – zakládají se na kauzálním vztahu.</a:t>
            </a:r>
          </a:p>
          <a:p>
            <a:pPr marL="609600" indent="-609600">
              <a:buNone/>
            </a:pPr>
            <a:r>
              <a:rPr lang="cs-CZ" altLang="cs-CZ" sz="2800" dirty="0"/>
              <a:t>Jakou máme jistotu, že i zítra vyjde Slunce?	</a:t>
            </a:r>
          </a:p>
          <a:p>
            <a:pPr marL="609600" indent="-609600">
              <a:buNone/>
            </a:pPr>
            <a:r>
              <a:rPr lang="cs-CZ" altLang="cs-CZ" sz="2800" dirty="0"/>
              <a:t>Závěry odvozené pomocí indukce říkají něco více, než premisy, ze kterých jsou odvozeny.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57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Racionalismus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400" dirty="0"/>
              <a:t>= můžeme dospět k poznání na základě pouhého rozumu, bez přispění zkušenosti.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  <a:defRPr/>
            </a:pPr>
            <a:r>
              <a:rPr lang="cs-CZ" altLang="cs-CZ" sz="2400" dirty="0"/>
              <a:t>Apriorní (nezávislé na zkušenosti) X Aposteriorní (zkušenostní) poznání</a:t>
            </a:r>
          </a:p>
          <a:p>
            <a:pPr>
              <a:buNone/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/>
              <a:t>Analytické soudy/věty (predikát je obsažen v subjektu) X syntetické věty (predikát rozvíjí subjekt)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1) Analytické a priori  - matematická a logická tvrzení, jsou informativní?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2) Analytické a posteriori – kontradikce?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/>
              <a:t>3) Syntetické a posteriori – běžné informativní věty</a:t>
            </a:r>
          </a:p>
          <a:p>
            <a:pPr marL="609600" indent="-609600">
              <a:buNone/>
            </a:pPr>
            <a:endParaRPr lang="cs-CZ" altLang="cs-CZ" sz="2400" dirty="0"/>
          </a:p>
          <a:p>
            <a:pPr marL="609600" indent="-609600">
              <a:buNone/>
            </a:pPr>
            <a:r>
              <a:rPr lang="cs-CZ" altLang="cs-CZ" sz="2400" dirty="0">
                <a:solidFill>
                  <a:srgbClr val="993300"/>
                </a:solidFill>
              </a:rPr>
              <a:t>4) Syntetické a priori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113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René Descartes (1596–1650)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Pravidla pro vedení rozumu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Rozprava o metodě: jak vést správně rozum a hledat pravdu ve vědách (1637)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Aplikace vědecké, deduktivní, geometrické metody ve filosofii.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4 pilíře: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1) </a:t>
            </a:r>
            <a:r>
              <a:rPr lang="cs-CZ" altLang="cs-CZ" dirty="0">
                <a:solidFill>
                  <a:srgbClr val="FF0000"/>
                </a:solidFill>
              </a:rPr>
              <a:t>evidence</a:t>
            </a:r>
            <a:r>
              <a:rPr lang="cs-CZ" altLang="cs-CZ" dirty="0"/>
              <a:t> - </a:t>
            </a:r>
            <a:r>
              <a:rPr lang="cs-CZ" dirty="0"/>
              <a:t>Přijímat jen to, co se mi samo představuje tak jasně a zřetelně, že o tom nemohu pochybovat.</a:t>
            </a: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dirty="0"/>
              <a:t>2) analýza - </a:t>
            </a:r>
            <a:r>
              <a:rPr lang="cs-CZ" dirty="0"/>
              <a:t>Každý problém rozdělit na co nejjednodušší části, které lze bezpečně poznat.</a:t>
            </a:r>
          </a:p>
          <a:p>
            <a:pPr marL="0" indent="0">
              <a:buNone/>
              <a:defRPr/>
            </a:pPr>
            <a:r>
              <a:rPr lang="cs-CZ" altLang="cs-CZ" dirty="0"/>
              <a:t>3) dedukce - </a:t>
            </a:r>
            <a:r>
              <a:rPr lang="cs-CZ" dirty="0"/>
              <a:t>Postupovat od jednoduchého ke složitému v pořadí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4) dokumentace - </a:t>
            </a:r>
            <a:r>
              <a:rPr lang="cs-CZ" dirty="0"/>
              <a:t>Sestavit úplné seznamy a obecné přehledy, aby bylo jisté, že jsme na nic nezapomněli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557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Descartes – metodická skepse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Dílo: Meditace o první filozofii (1641)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O tom, co lze uvést v pochybnost</a:t>
            </a:r>
          </a:p>
          <a:p>
            <a:pPr eaLnBrk="1" hangingPunct="1"/>
            <a:r>
              <a:rPr lang="cs-CZ" altLang="cs-CZ" sz="2400" dirty="0"/>
              <a:t>Odmítnutí empirické zkušenosti</a:t>
            </a:r>
          </a:p>
          <a:p>
            <a:pPr eaLnBrk="1" hangingPunct="1"/>
            <a:r>
              <a:rPr lang="cs-CZ" altLang="cs-CZ" sz="2400" dirty="0"/>
              <a:t>Odmítnutí nutných pravd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Nelze pochybovat: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Myslím (pochybuji), tedy jsem.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→ já je myšlení.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526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Seznam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2">
            <a:normAutofit/>
          </a:bodyPr>
          <a:lstStyle/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znalosti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korespondenční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oherenční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konsensuální teorie pravdy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xternalismus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internalismus</a:t>
            </a:r>
            <a:endParaRPr lang="cs-CZ" sz="1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kepticismus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empirismus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roblém percepce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problém indukce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acionalismus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apriorní a aposteriorní poznání</a:t>
            </a: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analytické a syntetické věty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1770" indent="-28575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metodická skepse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565913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PRECHT, Richard David. </a:t>
            </a:r>
            <a:r>
              <a:rPr lang="cs-CZ" sz="2800" i="1" dirty="0"/>
              <a:t>Kdo jsem?</a:t>
            </a:r>
            <a:r>
              <a:rPr lang="cs-CZ" sz="2800" dirty="0"/>
              <a:t>. Praha: </a:t>
            </a:r>
            <a:r>
              <a:rPr lang="cs-CZ" sz="2800" dirty="0" err="1"/>
              <a:t>Ikar</a:t>
            </a:r>
            <a:r>
              <a:rPr lang="cs-CZ" sz="2800" dirty="0"/>
              <a:t>, 2010. ISBN 978-80-249-1306-3.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BLECHA, Ivan. </a:t>
            </a:r>
            <a:r>
              <a:rPr lang="cs-CZ" sz="2800" i="1" dirty="0"/>
              <a:t>Filosofie</a:t>
            </a:r>
            <a:r>
              <a:rPr lang="cs-CZ" sz="2800" dirty="0"/>
              <a:t>. 4. </a:t>
            </a:r>
            <a:r>
              <a:rPr lang="cs-CZ" sz="2800" dirty="0" err="1"/>
              <a:t>opr</a:t>
            </a:r>
            <a:r>
              <a:rPr lang="cs-CZ" sz="2800" dirty="0"/>
              <a:t>. a </a:t>
            </a:r>
            <a:r>
              <a:rPr lang="cs-CZ" sz="2800" dirty="0" err="1"/>
              <a:t>rozš</a:t>
            </a:r>
            <a:r>
              <a:rPr lang="cs-CZ" sz="2800" dirty="0"/>
              <a:t>. vyd. Olomouc: Nakladatelství Olomouc, 2002. ISBN 80-7182-147-0.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LAW, </a:t>
            </a:r>
            <a:r>
              <a:rPr lang="cs-CZ" sz="2800" dirty="0" err="1"/>
              <a:t>Stephen</a:t>
            </a:r>
            <a:r>
              <a:rPr lang="cs-CZ" sz="2800" dirty="0"/>
              <a:t>. </a:t>
            </a:r>
            <a:r>
              <a:rPr lang="cs-CZ" sz="2800" i="1" dirty="0"/>
              <a:t>Filozofická gymnastika: 25 krátkých myšlenkových dobrodružství</a:t>
            </a:r>
            <a:r>
              <a:rPr lang="cs-CZ" sz="2800" dirty="0"/>
              <a:t>. Praha: Argo, 2007. </a:t>
            </a:r>
            <a:r>
              <a:rPr lang="cs-CZ" sz="2800" dirty="0" err="1"/>
              <a:t>Aliter</a:t>
            </a:r>
            <a:r>
              <a:rPr lang="cs-CZ" sz="2800" dirty="0"/>
              <a:t>. ISBN 978-80-86569-84-0.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LIESSMANN, Konrad Paul a Gerhard ZENATY. </a:t>
            </a:r>
            <a:r>
              <a:rPr lang="cs-CZ" i="1" dirty="0"/>
              <a:t>O myšlení: Úvod do filozofie</a:t>
            </a:r>
            <a:r>
              <a:rPr lang="cs-CZ" dirty="0"/>
              <a:t>. Olomouc: </a:t>
            </a:r>
            <a:r>
              <a:rPr lang="cs-CZ" dirty="0" err="1"/>
              <a:t>Votobia</a:t>
            </a:r>
            <a:r>
              <a:rPr lang="cs-CZ" dirty="0"/>
              <a:t>, 1994. ISBN 80-85619-94-6.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PICHA, Marek a Dagmar PICHOVÁ. </a:t>
            </a:r>
            <a:r>
              <a:rPr lang="cs-CZ" i="1" dirty="0"/>
              <a:t>100 myšlenkových experimentů ve filozofii</a:t>
            </a:r>
            <a:r>
              <a:rPr lang="cs-CZ" dirty="0"/>
              <a:t>. Praha: Dybbuk, 2013. ISBN 978-80-7438-096-9.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6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7334" y="970844"/>
            <a:ext cx="6155266" cy="56822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Osnova</a:t>
            </a:r>
          </a:p>
          <a:p>
            <a:endParaRPr lang="cs-CZ" sz="11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Vymezení disciplíny a jejích otázek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 je to poznání/znalost?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Teorie pravdy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Možnosti zdůvodnění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Skepticismus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Empirismus (problém percepce a indukce)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Racionalismus (syntetické </a:t>
            </a:r>
            <a:r>
              <a:rPr lang="cs-CZ" dirty="0" err="1"/>
              <a:t>apriori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Seznam pojmů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Doporučená literatura</a:t>
            </a:r>
          </a:p>
          <a:p>
            <a:endParaRPr lang="cs-CZ" dirty="0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441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Vymezení disciplíny a jejích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38539" y="1470992"/>
            <a:ext cx="11549270" cy="4786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Epistemologie (gnoseologie, noetika)</a:t>
            </a:r>
          </a:p>
          <a:p>
            <a:pPr marL="0" indent="0">
              <a:buNone/>
            </a:pPr>
            <a:r>
              <a:rPr lang="cs-CZ" dirty="0"/>
              <a:t>- zabývá se poznáním (Jaké je podstata poznání? Co je to znalost? Co můžeme vědět? Jak můžeme něco vědět? Jaké jsou zdroje našeho poznání? Které zdroje jsou důvěryhodné/spolehlivé? Jaký je rozsah lidského poznání? Existují nějaké hranice našeho poznání? A pokud ano, kde tyto hranice a meze leží? Jaký je vztah mezi poznáním a jazykem? Ovlivňují poznání naše zájmy? Jaké jsou epistemické ctnosti? Jakým způsobem se naše poznání vyvíjí? …)</a:t>
            </a:r>
          </a:p>
        </p:txBody>
      </p:sp>
    </p:spTree>
    <p:extLst>
      <p:ext uri="{BB962C8B-B14F-4D97-AF65-F5344CB8AC3E}">
        <p14:creationId xmlns:p14="http://schemas.microsoft.com/office/powerpoint/2010/main" val="303948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Co je to poznání – podmínky 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Tři základní typy poznání:</a:t>
            </a:r>
          </a:p>
          <a:p>
            <a:pPr marL="0" indent="0">
              <a:buNone/>
            </a:pPr>
            <a:r>
              <a:rPr lang="cs-CZ" sz="2000" dirty="0"/>
              <a:t>a) Poznání prostřednictvím obeznámenosti - Znát někoho/něco</a:t>
            </a:r>
          </a:p>
          <a:p>
            <a:pPr marL="0" indent="0">
              <a:buNone/>
            </a:pPr>
            <a:r>
              <a:rPr lang="cs-CZ" sz="2000" dirty="0"/>
              <a:t>b) Praktické poznání - Znát jak</a:t>
            </a:r>
          </a:p>
          <a:p>
            <a:pPr marL="0" indent="0">
              <a:buNone/>
            </a:pPr>
            <a:r>
              <a:rPr lang="cs-CZ" sz="2000" dirty="0"/>
              <a:t>c) Propoziční poznání - Znát že </a:t>
            </a:r>
          </a:p>
          <a:p>
            <a:pPr marL="0" indent="0">
              <a:buNone/>
            </a:pPr>
            <a:endParaRPr lang="cs-CZ" sz="900" dirty="0"/>
          </a:p>
          <a:p>
            <a:pPr marL="609600" indent="-609600">
              <a:buNone/>
            </a:pPr>
            <a:r>
              <a:rPr lang="cs-CZ" altLang="cs-CZ" dirty="0"/>
              <a:t>Tradiční definice poznání (podmínky znalosti): </a:t>
            </a:r>
          </a:p>
          <a:p>
            <a:pPr marL="609600" indent="-609600">
              <a:buNone/>
            </a:pPr>
            <a:r>
              <a:rPr lang="cs-CZ" altLang="cs-CZ" dirty="0"/>
              <a:t>Osoba </a:t>
            </a:r>
            <a:r>
              <a:rPr lang="cs-CZ" altLang="cs-CZ" i="1" dirty="0"/>
              <a:t>S</a:t>
            </a:r>
            <a:r>
              <a:rPr lang="cs-CZ" altLang="cs-CZ" dirty="0"/>
              <a:t> ví, že </a:t>
            </a:r>
            <a:r>
              <a:rPr lang="cs-CZ" altLang="cs-CZ" i="1" dirty="0"/>
              <a:t>p</a:t>
            </a:r>
            <a:r>
              <a:rPr lang="cs-CZ" altLang="cs-CZ" dirty="0"/>
              <a:t> (= propozice, význam věty) právě tehdy když:</a:t>
            </a:r>
          </a:p>
          <a:p>
            <a:pPr marL="0" indent="0">
              <a:buNone/>
            </a:pPr>
            <a:r>
              <a:rPr lang="cs-CZ" altLang="cs-CZ" i="1" dirty="0"/>
              <a:t>1) p</a:t>
            </a:r>
            <a:r>
              <a:rPr lang="cs-CZ" altLang="cs-CZ" dirty="0"/>
              <a:t> je pravda (podmínka pravdivosti)</a:t>
            </a:r>
          </a:p>
          <a:p>
            <a:pPr marL="0" indent="0">
              <a:buNone/>
            </a:pPr>
            <a:r>
              <a:rPr lang="cs-CZ" altLang="cs-CZ" dirty="0"/>
              <a:t>2) S je o </a:t>
            </a:r>
            <a:r>
              <a:rPr lang="cs-CZ" altLang="cs-CZ" i="1" dirty="0"/>
              <a:t>p</a:t>
            </a:r>
            <a:r>
              <a:rPr lang="cs-CZ" altLang="cs-CZ" dirty="0"/>
              <a:t> přesvědčen </a:t>
            </a:r>
          </a:p>
          <a:p>
            <a:pPr marL="0" indent="0">
              <a:buNone/>
            </a:pPr>
            <a:r>
              <a:rPr lang="cs-CZ" altLang="cs-CZ" i="1" dirty="0"/>
              <a:t>3) S-</a:t>
            </a:r>
            <a:r>
              <a:rPr lang="cs-CZ" altLang="cs-CZ" dirty="0" err="1"/>
              <a:t>ovo</a:t>
            </a:r>
            <a:r>
              <a:rPr lang="cs-CZ" altLang="cs-CZ" dirty="0"/>
              <a:t> přesvědčení je racionálně podložené, ospravedlněné (podmínka justifikace)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Pojmová analýza </a:t>
            </a:r>
            <a:r>
              <a:rPr lang="cs-CZ" sz="2000" dirty="0"/>
              <a:t>– snaha nahradit intuitivní, před-teoretický pojem (např. pojem znalost) nějakým jiným, přesně specifikovaným → normativní aspekt filozofie</a:t>
            </a:r>
          </a:p>
        </p:txBody>
      </p:sp>
    </p:spTree>
    <p:extLst>
      <p:ext uri="{BB962C8B-B14F-4D97-AF65-F5344CB8AC3E}">
        <p14:creationId xmlns:p14="http://schemas.microsoft.com/office/powerpoint/2010/main" val="162673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Teorie pravdy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cs-CZ" altLang="cs-CZ" b="1" dirty="0"/>
              <a:t>Korespondenční teorie pravdy</a:t>
            </a:r>
            <a:endParaRPr lang="cs-CZ" altLang="cs-CZ" dirty="0"/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koresponduje s faktem.</a:t>
            </a:r>
          </a:p>
          <a:p>
            <a:pPr marL="609600" indent="-609600">
              <a:buNone/>
            </a:pPr>
            <a:r>
              <a:rPr lang="cs-CZ" altLang="cs-CZ" sz="2000" dirty="0"/>
              <a:t>Problémy: Jak vymezit vztah korespondence? Dvě propozice X jeden fakt. S jakými fakty korespondují negativní pravdivé věty?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/>
              <a:t>Koherenční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je prvkem koherenční množiny.</a:t>
            </a:r>
          </a:p>
          <a:p>
            <a:pPr marL="609600" indent="-609600">
              <a:buNone/>
            </a:pPr>
            <a:r>
              <a:rPr lang="cs-CZ" altLang="cs-CZ" sz="2000" dirty="0"/>
              <a:t>Problémy: Jaké vlastnosti má koherenční množina? Jak mezi koherenčními množinami vybírat? Mohou existovat pravdivá tvrzení, která nejsou součástí žádné koherenční množiny?</a:t>
            </a:r>
          </a:p>
          <a:p>
            <a:pPr marL="609600" indent="-609600">
              <a:buNone/>
            </a:pPr>
            <a:endParaRPr lang="cs-CZ" altLang="cs-CZ" sz="1000" dirty="0"/>
          </a:p>
          <a:p>
            <a:pPr marL="609600" indent="-609600">
              <a:buNone/>
            </a:pPr>
            <a:r>
              <a:rPr lang="cs-CZ" altLang="cs-CZ" b="1" dirty="0"/>
              <a:t>Konsenzuální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Tvrzení je pravdivé, právě tehdy když se na něm shodne většina kompetentních členů nějaké jazykové skupiny.</a:t>
            </a:r>
          </a:p>
          <a:p>
            <a:pPr marL="609600" indent="-609600">
              <a:buNone/>
            </a:pPr>
            <a:r>
              <a:rPr lang="cs-CZ" altLang="cs-CZ" sz="2000" dirty="0"/>
              <a:t>Pokud je shoda dána na základě užitku → </a:t>
            </a:r>
            <a:r>
              <a:rPr lang="cs-CZ" altLang="cs-CZ" sz="2000" b="1" dirty="0"/>
              <a:t>pragmatická teorie pravdy</a:t>
            </a:r>
          </a:p>
          <a:p>
            <a:pPr marL="609600" indent="-609600">
              <a:buNone/>
            </a:pPr>
            <a:r>
              <a:rPr lang="cs-CZ" altLang="cs-CZ" sz="2000" dirty="0"/>
              <a:t>Problémy: Kdo je kompetentní? Je pravda „neměnná“?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30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Možnosti zdůvodnění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altLang="cs-CZ" b="1" dirty="0" err="1"/>
              <a:t>Externalismus</a:t>
            </a:r>
            <a:r>
              <a:rPr lang="cs-CZ" altLang="cs-CZ" dirty="0"/>
              <a:t> = přesvědčení je zdůvodněné, jestliže je způsobeno spolehlivým procesem (např. smyslovým vnímáním)</a:t>
            </a:r>
          </a:p>
          <a:p>
            <a:pPr>
              <a:buNone/>
            </a:pPr>
            <a:endParaRPr lang="cs-CZ" altLang="cs-CZ" dirty="0"/>
          </a:p>
          <a:p>
            <a:pPr>
              <a:buNone/>
            </a:pPr>
            <a:r>
              <a:rPr lang="cs-CZ" altLang="cs-CZ" b="1" dirty="0" err="1"/>
              <a:t>Internalismus</a:t>
            </a:r>
            <a:r>
              <a:rPr lang="cs-CZ" altLang="cs-CZ" dirty="0"/>
              <a:t> = přesvědčení je zdůvodněné, jestliže má osoba kognitivní přístup k evidenci pro toto přesvědčení</a:t>
            </a:r>
          </a:p>
          <a:p>
            <a:pPr>
              <a:lnSpc>
                <a:spcPct val="90000"/>
              </a:lnSpc>
              <a:buNone/>
            </a:pPr>
            <a:endParaRPr lang="cs-CZ" altLang="cs-CZ" b="1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 err="1"/>
              <a:t>Fundacionalismus</a:t>
            </a:r>
            <a:r>
              <a:rPr lang="cs-CZ" altLang="cs-CZ" dirty="0"/>
              <a:t> = každé ospravedlněné přesvědčení v posledku spočívá na základním, </a:t>
            </a:r>
            <a:r>
              <a:rPr lang="cs-CZ" altLang="cs-CZ" i="1" dirty="0"/>
              <a:t>neodvozeném</a:t>
            </a:r>
            <a:r>
              <a:rPr lang="cs-CZ" altLang="cs-CZ" dirty="0"/>
              <a:t> ospravedlněném přesvědčení</a:t>
            </a:r>
          </a:p>
          <a:p>
            <a:pPr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  <a:buNone/>
            </a:pPr>
            <a:r>
              <a:rPr lang="cs-CZ" altLang="cs-CZ" b="1" dirty="0" err="1"/>
              <a:t>Koherentismus</a:t>
            </a:r>
            <a:r>
              <a:rPr lang="cs-CZ" altLang="cs-CZ" dirty="0"/>
              <a:t> = jednotlivá přesvědčení jsou ospravedlněna celým systémem přesvědčení, se kterým jsou koherentní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34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Skepticismus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směr, který při řešení </a:t>
            </a:r>
          </a:p>
          <a:p>
            <a:pPr marL="0" indent="0">
              <a:buNone/>
            </a:pPr>
            <a:r>
              <a:rPr lang="cs-CZ" dirty="0"/>
              <a:t>epistemologických otázek </a:t>
            </a:r>
          </a:p>
          <a:p>
            <a:pPr marL="0" indent="0">
              <a:buNone/>
            </a:pPr>
            <a:r>
              <a:rPr lang="cs-CZ" dirty="0"/>
              <a:t>využívá pochybnost, </a:t>
            </a:r>
          </a:p>
          <a:p>
            <a:pPr marL="0" indent="0">
              <a:buNone/>
            </a:pPr>
            <a:r>
              <a:rPr lang="cs-CZ" dirty="0"/>
              <a:t>upozorňuje na neredukovatelnou </a:t>
            </a:r>
          </a:p>
          <a:p>
            <a:pPr marL="0" indent="0">
              <a:buNone/>
            </a:pPr>
            <a:r>
              <a:rPr lang="cs-CZ" dirty="0"/>
              <a:t>možnost omylu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mnoho různých podob a variant</a:t>
            </a:r>
          </a:p>
          <a:p>
            <a:pPr marL="0" indent="0">
              <a:buNone/>
            </a:pPr>
            <a:r>
              <a:rPr lang="cs-CZ" dirty="0"/>
              <a:t>(např. </a:t>
            </a:r>
            <a:r>
              <a:rPr lang="cs-CZ" dirty="0" err="1"/>
              <a:t>Humův</a:t>
            </a:r>
            <a:r>
              <a:rPr lang="cs-CZ" dirty="0"/>
              <a:t> skepticismus,</a:t>
            </a:r>
          </a:p>
          <a:p>
            <a:pPr marL="0" indent="0">
              <a:buNone/>
            </a:pPr>
            <a:r>
              <a:rPr lang="cs-CZ" dirty="0"/>
              <a:t>Descartův skepticismus)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536C03-9E53-4D43-A27B-E6D4ECF0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923" y="601579"/>
            <a:ext cx="5109761" cy="589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 fontScale="85000" lnSpcReduction="20000"/>
          </a:bodyPr>
          <a:lstStyle/>
          <a:p>
            <a:pPr marL="812800" indent="-812800">
              <a:lnSpc>
                <a:spcPct val="90000"/>
              </a:lnSpc>
              <a:buNone/>
            </a:pPr>
            <a:r>
              <a:rPr lang="cs-CZ" altLang="cs-CZ" dirty="0"/>
              <a:t>=  veškeré naše znalosti (popř. i význam pojmů) pramení ze smyslů, rozum má za úkol pořádat, organizovat smyslová data.</a:t>
            </a:r>
          </a:p>
          <a:p>
            <a:pPr marL="812800" indent="-812800">
              <a:lnSpc>
                <a:spcPct val="90000"/>
              </a:lnSpc>
              <a:buNone/>
            </a:pPr>
            <a:endParaRPr lang="cs-CZ" altLang="cs-CZ" dirty="0"/>
          </a:p>
          <a:p>
            <a:pPr marL="812800" indent="-812800">
              <a:lnSpc>
                <a:spcPct val="90000"/>
              </a:lnSpc>
              <a:buNone/>
            </a:pPr>
            <a:r>
              <a:rPr lang="cs-CZ" altLang="cs-CZ" dirty="0"/>
              <a:t>Smyslová zkušenost je spolehlivou metodou poznání, přestože občas produkuje nepravdivé obsahy (halucinace, sen, …).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b="1" dirty="0">
                <a:solidFill>
                  <a:srgbClr val="993300"/>
                </a:solidFill>
              </a:rPr>
              <a:t>Francis Bacon (1561–1626)</a:t>
            </a:r>
          </a:p>
          <a:p>
            <a:pPr marL="609600" indent="-609600">
              <a:buNone/>
              <a:defRPr/>
            </a:pPr>
            <a:r>
              <a:rPr lang="cs-CZ" dirty="0"/>
              <a:t>Projekt: Veliké obnovení věd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endParaRPr lang="cs-CZ" dirty="0"/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Kritická a  konstruktivní část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1a) Kritika stávajícího i tradičního vědění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(strnulost, stagnace, absence touhy, velký důraz na autoritu)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1b) Kritika lidských schopností poznání</a:t>
            </a:r>
          </a:p>
          <a:p>
            <a:pPr marL="0" indent="0">
              <a:buNone/>
            </a:pPr>
            <a:r>
              <a:rPr lang="cs-CZ" dirty="0"/>
              <a:t>(učení o idolech)  Idoly (= zdroje omylů v našem poznání): </a:t>
            </a:r>
            <a:r>
              <a:rPr lang="cs-CZ" altLang="cs-CZ" dirty="0"/>
              <a:t>rodu, jeskyně, trhu, divadla</a:t>
            </a:r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endParaRPr lang="cs-CZ" dirty="0"/>
          </a:p>
          <a:p>
            <a:pPr>
              <a:lnSpc>
                <a:spcPct val="90000"/>
              </a:lnSpc>
              <a:buClr>
                <a:srgbClr val="993300"/>
              </a:buClr>
              <a:buNone/>
              <a:defRPr/>
            </a:pPr>
            <a:r>
              <a:rPr lang="cs-CZ" dirty="0"/>
              <a:t>2) Vybudování nového vědění (role indukce)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346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Empirismus a problém percepce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5227" y="1292087"/>
            <a:ext cx="11787807" cy="5307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je objektem naší percepce, našeho vnímání?</a:t>
            </a:r>
          </a:p>
          <a:p>
            <a:pPr marL="609600" indent="-609600">
              <a:buNone/>
              <a:defRPr/>
            </a:pPr>
            <a:endParaRPr lang="cs-CZ" sz="900" dirty="0"/>
          </a:p>
          <a:p>
            <a:pPr marL="609600" indent="-609600">
              <a:buNone/>
              <a:defRPr/>
            </a:pPr>
            <a:r>
              <a:rPr lang="cs-CZ" dirty="0"/>
              <a:t>1) </a:t>
            </a:r>
            <a:r>
              <a:rPr lang="cs-CZ" dirty="0" err="1"/>
              <a:t>Reprezentacionalismus</a:t>
            </a:r>
            <a:r>
              <a:rPr lang="cs-CZ" dirty="0"/>
              <a:t>: </a:t>
            </a:r>
            <a:r>
              <a:rPr lang="cs-CZ" altLang="cs-CZ" sz="2400" dirty="0">
                <a:solidFill>
                  <a:srgbClr val="993300"/>
                </a:solidFill>
              </a:rPr>
              <a:t>John Locke (Esej o lidském chápání, 1690)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zkoumá přirozené příčiny idejí a způsob vzniku vjemů;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zabývá se otázkou, co je to vnímání;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- předkládá důvody, které podporují jeho názor, že smyslové vnímání je spolehlivým zdrojem poznání existence vnějších věcí.</a:t>
            </a:r>
          </a:p>
          <a:p>
            <a:pPr marL="609600" indent="-609600">
              <a:buNone/>
              <a:defRPr/>
            </a:pPr>
            <a:endParaRPr lang="cs-CZ" altLang="cs-CZ" sz="2400" dirty="0">
              <a:solidFill>
                <a:srgbClr val="993300"/>
              </a:solidFill>
            </a:endParaRPr>
          </a:p>
          <a:p>
            <a:pPr marL="609600" indent="-609600">
              <a:buNone/>
              <a:defRPr/>
            </a:pPr>
            <a:r>
              <a:rPr lang="cs-CZ" altLang="cs-CZ" sz="2400" dirty="0"/>
              <a:t>Bezprostředním objektem vnímání je idea, která existuje v naší mysli. </a:t>
            </a:r>
          </a:p>
          <a:p>
            <a:pPr>
              <a:buNone/>
              <a:defRPr/>
            </a:pPr>
            <a:r>
              <a:rPr lang="cs-CZ" altLang="cs-CZ" sz="2400" dirty="0"/>
              <a:t>Primární kvality (rozlehlost, tvar, pohyb, číslo)</a:t>
            </a:r>
          </a:p>
          <a:p>
            <a:pPr>
              <a:buNone/>
              <a:defRPr/>
            </a:pPr>
            <a:r>
              <a:rPr lang="cs-CZ" altLang="cs-CZ" sz="2400" dirty="0"/>
              <a:t>X sekundární kvality (barva, zvuk, chuť)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95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1212</Words>
  <Application>Microsoft Office PowerPoint</Application>
  <PresentationFormat>Širokoúhlá obrazovka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Jmění</vt:lpstr>
      <vt:lpstr>Epistemologie</vt:lpstr>
      <vt:lpstr>Osnova</vt:lpstr>
      <vt:lpstr>Vymezení disciplíny a jejích otázek</vt:lpstr>
      <vt:lpstr>Co je to poznání – podmínky znalosti</vt:lpstr>
      <vt:lpstr>Teorie pravdy</vt:lpstr>
      <vt:lpstr>Možnosti zdůvodnění</vt:lpstr>
      <vt:lpstr>Skepticismus</vt:lpstr>
      <vt:lpstr>Empirismus</vt:lpstr>
      <vt:lpstr>Empirismus a problém percepce</vt:lpstr>
      <vt:lpstr>Empirismus a problém percepce</vt:lpstr>
      <vt:lpstr>Empirismus a problém indukce</vt:lpstr>
      <vt:lpstr>Racionalismus</vt:lpstr>
      <vt:lpstr>René Descartes (1596–1650)</vt:lpstr>
      <vt:lpstr>Descartes – metodická skepse</vt:lpstr>
      <vt:lpstr>Seznam pojmů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a politická filosofie</dc:title>
  <dc:creator>Daniel Špelda</dc:creator>
  <cp:lastModifiedBy>Zdeňka Jastrzembská</cp:lastModifiedBy>
  <cp:revision>33</cp:revision>
  <cp:lastPrinted>2020-11-16T14:35:46Z</cp:lastPrinted>
  <dcterms:created xsi:type="dcterms:W3CDTF">2020-09-16T14:54:11Z</dcterms:created>
  <dcterms:modified xsi:type="dcterms:W3CDTF">2021-10-25T13:02:20Z</dcterms:modified>
</cp:coreProperties>
</file>