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6" r:id="rId9"/>
    <p:sldId id="283" r:id="rId10"/>
    <p:sldId id="284" r:id="rId11"/>
    <p:sldId id="265" r:id="rId12"/>
    <p:sldId id="267" r:id="rId13"/>
    <p:sldId id="268" r:id="rId14"/>
    <p:sldId id="261" r:id="rId15"/>
    <p:sldId id="269" r:id="rId16"/>
    <p:sldId id="270" r:id="rId17"/>
    <p:sldId id="28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0" r:id="rId28"/>
    <p:sldId id="281" r:id="rId29"/>
    <p:sldId id="279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0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98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6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5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46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71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7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48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47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67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99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F0F7-4282-44F4-8C95-800C5B223100}" type="datetimeFigureOut">
              <a:rPr lang="cs-CZ" smtClean="0"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pus.cz/kontext/freqs?maincorp=syn_v8&amp;viewmode=kwic&amp;pagesize=40&amp;attrs=word%2Clemma_lc%2Ctag&amp;attr_vmode=visible-kwic&amp;base_viewattr=word&amp;refs=%3Ddoc.title&amp;q=~qwOuwe28oWcO&amp;fcrit=word%2Fe%200%3E0&amp;flimit=1&amp;fpage=1&amp;ftt_include_empty=1" TargetMode="External"/><Relationship Id="rId2" Type="http://schemas.openxmlformats.org/officeDocument/2006/relationships/hyperlink" Target="https://www.korpus.cz/kontext/view?maincorp=syn_v8&amp;viewmode=kwic&amp;pagesize=40&amp;attrs=word%2Clemma_lc%2Ctag&amp;attr_vmode=visible-kwic&amp;base_viewattr=word&amp;refs=%3Ddoc.title&amp;q=~qwOuwe28oWc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korpus.cz/kontext/view?maincorp=syn_v8&amp;viewmode=kwic&amp;pagesize=40&amp;attrs=word%2Clemma_lc%2Ctag&amp;attr_vmode=visible-kwic&amp;base_viewattr=word&amp;refs=%3Ddoc.title&amp;q=~NMAY2o2saC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Jak lze v korpusech hledat doklady pro výzkum hláskových alternací v rámci substantivní flexe?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PLIN032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en-US" dirty="0" err="1"/>
              <a:t>phil.muni.c</a:t>
            </a:r>
            <a:r>
              <a:rPr lang="cs-CZ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30926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407FA-1ADF-4385-B5AB-D005E54E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600" dirty="0">
                <a:hlinkClick r:id="rId2"/>
              </a:rPr>
              <a:t>https://www.korpus.cz/kontext/view?maincorp=syn_v8&amp;viewmode=kwic&amp;pagesize=40&amp;attrs=word%2Clemma_lc%2Ctag&amp;attr_vmode=visible-kwic&amp;base_viewattr=word&amp;refs=%3Ddoc.title&amp;q=~qwOuwe28oWcO</a:t>
            </a:r>
            <a:r>
              <a:rPr lang="cs-CZ" sz="1600" dirty="0"/>
              <a:t> 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>
                <a:hlinkClick r:id="rId3"/>
              </a:rPr>
              <a:t>https://www.korpus.cz/kontext/freqs?maincorp=syn_v8&amp;viewmode=kwic&amp;pagesize=40&amp;attrs=word%2Clemma_lc%2Ctag&amp;attr_vmode=visible-kwic&amp;base_viewattr=word&amp;refs=%3Ddoc.title&amp;q=~qwOuwe28oWcO&amp;fcrit=word%2Fe%200%3E0&amp;flimit=1&amp;fpage=1&amp;ftt_include_empty=1</a:t>
            </a:r>
            <a:r>
              <a:rPr lang="cs-CZ" sz="1600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FEABBB-7AFB-4FA0-8E8A-4875B7C7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050003"/>
            <a:ext cx="10515600" cy="3902581"/>
          </a:xfrm>
        </p:spPr>
      </p:pic>
    </p:spTree>
    <p:extLst>
      <p:ext uri="{BB962C8B-B14F-4D97-AF65-F5344CB8AC3E}">
        <p14:creationId xmlns:p14="http://schemas.microsoft.com/office/powerpoint/2010/main" val="45586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k</a:t>
            </a:r>
            <a:r>
              <a:rPr lang="cs-CZ" i="1" dirty="0"/>
              <a:t> </a:t>
            </a:r>
            <a:r>
              <a:rPr lang="cs-CZ" dirty="0"/>
              <a:t>v kontextu </a:t>
            </a:r>
            <a:r>
              <a:rPr lang="cs-CZ" b="1" i="1" dirty="0"/>
              <a:t>e</a:t>
            </a:r>
            <a:r>
              <a:rPr lang="cs-CZ" dirty="0"/>
              <a:t> ve flexi substantiv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56076"/>
            <a:ext cx="10515600" cy="30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8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h</a:t>
            </a:r>
            <a:r>
              <a:rPr lang="cs-CZ" i="1" dirty="0"/>
              <a:t> </a:t>
            </a:r>
            <a:r>
              <a:rPr lang="cs-CZ" dirty="0"/>
              <a:t>v kontextu </a:t>
            </a:r>
            <a:r>
              <a:rPr lang="cs-CZ" b="1" i="1" dirty="0"/>
              <a:t>e</a:t>
            </a:r>
            <a:r>
              <a:rPr lang="cs-CZ" dirty="0"/>
              <a:t> ve flexi substantiv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904" y="1541347"/>
            <a:ext cx="10515600" cy="17194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329" y="3260840"/>
            <a:ext cx="81629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1936" y="209677"/>
            <a:ext cx="10515600" cy="1325563"/>
          </a:xfrm>
        </p:spPr>
        <p:txBody>
          <a:bodyPr/>
          <a:lstStyle/>
          <a:p>
            <a:r>
              <a:rPr lang="cs-CZ" b="1" i="1" dirty="0"/>
              <a:t>ch</a:t>
            </a:r>
            <a:r>
              <a:rPr lang="cs-CZ" i="1" dirty="0"/>
              <a:t> </a:t>
            </a:r>
            <a:r>
              <a:rPr lang="cs-CZ" dirty="0"/>
              <a:t>v kontextu </a:t>
            </a:r>
            <a:r>
              <a:rPr lang="cs-CZ" b="1" i="1" dirty="0"/>
              <a:t>e</a:t>
            </a:r>
            <a:r>
              <a:rPr lang="cs-CZ" dirty="0"/>
              <a:t> ve flexi substantiv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81174"/>
            <a:ext cx="10515600" cy="24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4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c</a:t>
            </a:r>
            <a:r>
              <a:rPr lang="cs-CZ" i="1" dirty="0"/>
              <a:t> </a:t>
            </a:r>
            <a:r>
              <a:rPr lang="cs-CZ" dirty="0"/>
              <a:t>v kontextu </a:t>
            </a:r>
            <a:r>
              <a:rPr lang="cs-CZ" b="1" i="1" dirty="0"/>
              <a:t>e</a:t>
            </a:r>
            <a:r>
              <a:rPr lang="cs-CZ" dirty="0"/>
              <a:t> ve flexi substantiv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[lemma="(.*c)|(.*</a:t>
            </a:r>
            <a:r>
              <a:rPr lang="cs-CZ" b="1" dirty="0" err="1"/>
              <a:t>ce</a:t>
            </a:r>
            <a:r>
              <a:rPr lang="cs-CZ" b="1" dirty="0"/>
              <a:t>)" &amp; </a:t>
            </a:r>
            <a:r>
              <a:rPr lang="cs-CZ" b="1" dirty="0" err="1"/>
              <a:t>word</a:t>
            </a:r>
            <a:r>
              <a:rPr lang="cs-CZ" b="1" dirty="0"/>
              <a:t>=".*</a:t>
            </a:r>
            <a:r>
              <a:rPr lang="cs-CZ" b="1" dirty="0" err="1"/>
              <a:t>če</a:t>
            </a:r>
            <a:r>
              <a:rPr lang="cs-CZ" b="1" dirty="0"/>
              <a:t>"]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2338007"/>
            <a:ext cx="8317801" cy="45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Samohl</a:t>
            </a:r>
            <a:r>
              <a:rPr lang="cs-CZ" dirty="0" err="1"/>
              <a:t>áskové</a:t>
            </a:r>
            <a:r>
              <a:rPr lang="cs-CZ" dirty="0"/>
              <a:t> alternace kořenové samohlásky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mráz</a:t>
            </a:r>
          </a:p>
          <a:p>
            <a:r>
              <a:rPr lang="cs-CZ" dirty="0"/>
              <a:t>sráz</a:t>
            </a:r>
          </a:p>
          <a:p>
            <a:r>
              <a:rPr lang="cs-CZ" dirty="0"/>
              <a:t>hráz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33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v češtině slov typu </a:t>
            </a:r>
            <a:r>
              <a:rPr lang="cs-CZ" b="1" i="1" dirty="0">
                <a:solidFill>
                  <a:srgbClr val="FF0000"/>
                </a:solidFill>
              </a:rPr>
              <a:t>mráz</a:t>
            </a:r>
            <a:r>
              <a:rPr lang="cs-CZ" i="1" dirty="0"/>
              <a:t> </a:t>
            </a:r>
            <a:r>
              <a:rPr lang="cs-CZ" dirty="0"/>
              <a:t>s alternací </a:t>
            </a:r>
            <a:r>
              <a:rPr lang="cs-CZ" b="1" i="1" dirty="0">
                <a:solidFill>
                  <a:srgbClr val="FF0000"/>
                </a:solidFill>
              </a:rPr>
              <a:t>á/a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B74CD8A-1C0E-42FD-B1BD-081AD17CB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3444"/>
            <a:ext cx="10515600" cy="3895699"/>
          </a:xfrm>
        </p:spPr>
      </p:pic>
    </p:spTree>
    <p:extLst>
      <p:ext uri="{BB962C8B-B14F-4D97-AF65-F5344CB8AC3E}">
        <p14:creationId xmlns:p14="http://schemas.microsoft.com/office/powerpoint/2010/main" val="14137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C6DC3-4BD5-4D17-BCD9-8177C6DF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jsou poněkud </a:t>
            </a:r>
            <a:r>
              <a:rPr lang="cs-CZ" dirty="0" err="1"/>
              <a:t>přegenerované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B79150-20F6-40C9-A935-CA7FB02C0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264" y="1787236"/>
            <a:ext cx="4244896" cy="3890692"/>
          </a:xfrm>
        </p:spPr>
      </p:pic>
    </p:spTree>
    <p:extLst>
      <p:ext uri="{BB962C8B-B14F-4D97-AF65-F5344CB8AC3E}">
        <p14:creationId xmlns:p14="http://schemas.microsoft.com/office/powerpoint/2010/main" val="43215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Jiný způsob (lemma=.*á.* </a:t>
            </a:r>
            <a:r>
              <a:rPr lang="en-US" dirty="0"/>
              <a:t>&amp; </a:t>
            </a:r>
            <a:r>
              <a:rPr lang="cs-CZ" dirty="0" err="1"/>
              <a:t>tag</a:t>
            </a:r>
            <a:r>
              <a:rPr lang="cs-CZ" dirty="0"/>
              <a:t>=NNI.*)</a:t>
            </a:r>
            <a:br>
              <a:rPr lang="cs-CZ" dirty="0"/>
            </a:br>
            <a:r>
              <a:rPr lang="cs-CZ" dirty="0"/>
              <a:t>Hledáme tvary, které mají </a:t>
            </a:r>
            <a:r>
              <a:rPr lang="cs-CZ" i="1" dirty="0"/>
              <a:t>á </a:t>
            </a:r>
            <a:r>
              <a:rPr lang="cs-CZ" dirty="0"/>
              <a:t>kdekoliv v lemmatu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3259"/>
            <a:ext cx="10515600" cy="32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03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Filtrování tvarů s krátkým a bez dlouhého á</a:t>
            </a:r>
            <a:br>
              <a:rPr lang="cs-CZ" dirty="0"/>
            </a:br>
            <a:r>
              <a:rPr lang="cs-CZ" dirty="0"/>
              <a:t>filtrujeme tvary, které mají </a:t>
            </a:r>
            <a:r>
              <a:rPr lang="cs-CZ" i="1" dirty="0"/>
              <a:t>a </a:t>
            </a:r>
            <a:r>
              <a:rPr lang="cs-CZ" dirty="0" err="1"/>
              <a:t>a</a:t>
            </a:r>
            <a:r>
              <a:rPr lang="cs-CZ" dirty="0"/>
              <a:t> nemají </a:t>
            </a:r>
            <a:r>
              <a:rPr lang="cs-CZ" i="1" dirty="0"/>
              <a:t>á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019" y="1825625"/>
            <a:ext cx="7857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budeme mluvit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 ve flexi substantiv</a:t>
            </a:r>
          </a:p>
          <a:p>
            <a:r>
              <a:rPr lang="cs-CZ" dirty="0"/>
              <a:t>Alternace kořenové/kmenové finály</a:t>
            </a:r>
          </a:p>
          <a:p>
            <a:r>
              <a:rPr lang="cs-CZ" dirty="0"/>
              <a:t>Alternace kořenové samohlásky</a:t>
            </a:r>
          </a:p>
          <a:p>
            <a:r>
              <a:rPr lang="cs-CZ" dirty="0"/>
              <a:t>Alternace </a:t>
            </a:r>
            <a:r>
              <a:rPr lang="cs-CZ" i="1" dirty="0"/>
              <a:t>e/0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34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314"/>
            <a:ext cx="10515600" cy="32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lemmat a tvarů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12" y="1690688"/>
            <a:ext cx="5817296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93" y="1690688"/>
            <a:ext cx="67627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0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Vyhledejte podobným způsobem slova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sníh</a:t>
            </a:r>
          </a:p>
          <a:p>
            <a:r>
              <a:rPr lang="cs-CZ" dirty="0"/>
              <a:t>vůl</a:t>
            </a:r>
          </a:p>
          <a:p>
            <a:r>
              <a:rPr lang="cs-CZ" dirty="0"/>
              <a:t>brána</a:t>
            </a:r>
          </a:p>
          <a:p>
            <a:r>
              <a:rPr lang="cs-CZ" dirty="0"/>
              <a:t>síla</a:t>
            </a:r>
          </a:p>
          <a:p>
            <a:r>
              <a:rPr lang="cs-CZ" dirty="0"/>
              <a:t>víra</a:t>
            </a:r>
          </a:p>
          <a:p>
            <a:r>
              <a:rPr lang="cs-CZ" dirty="0"/>
              <a:t>houba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749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sníh-sněhu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7661"/>
            <a:ext cx="10515600" cy="37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237" y="2658269"/>
            <a:ext cx="99155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9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vůl-vola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335" y="1825625"/>
            <a:ext cx="38313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5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najdeme feminina typu žena, která mohou mít samohláskovou alternaci?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Kombinace </a:t>
            </a:r>
            <a:r>
              <a:rPr lang="cs-CZ" dirty="0" err="1"/>
              <a:t>lemmatu+tagu</a:t>
            </a:r>
            <a:endParaRPr lang="cs-CZ" dirty="0"/>
          </a:p>
          <a:p>
            <a:r>
              <a:rPr lang="cs-CZ" dirty="0"/>
              <a:t>lemma končí na </a:t>
            </a:r>
            <a:r>
              <a:rPr lang="cs-CZ" i="1" dirty="0"/>
              <a:t>a</a:t>
            </a:r>
          </a:p>
          <a:p>
            <a:r>
              <a:rPr lang="cs-CZ" dirty="0" err="1"/>
              <a:t>tag</a:t>
            </a:r>
            <a:r>
              <a:rPr lang="cs-CZ" dirty="0"/>
              <a:t> je NNF.*</a:t>
            </a:r>
          </a:p>
          <a:p>
            <a:r>
              <a:rPr lang="cs-CZ" dirty="0"/>
              <a:t>lemma musí obsahovat vokál s délkou</a:t>
            </a:r>
          </a:p>
          <a:p>
            <a:r>
              <a:rPr lang="cs-CZ" dirty="0"/>
              <a:t>víme, že délka má být v kořeni</a:t>
            </a:r>
          </a:p>
          <a:p>
            <a:r>
              <a:rPr lang="cs-CZ" dirty="0"/>
              <a:t>typická podoba kořene je CVC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22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Feminina na typu </a:t>
            </a:r>
            <a:r>
              <a:rPr lang="cs-CZ" i="1" dirty="0"/>
              <a:t>žena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2698"/>
            <a:ext cx="10515600" cy="28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8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Lemma+tag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191" y="1825625"/>
            <a:ext cx="73176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81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Dú</a:t>
            </a:r>
            <a:r>
              <a:rPr lang="cs-CZ" dirty="0"/>
              <a:t> na 29. 11. </a:t>
            </a:r>
            <a:r>
              <a:rPr lang="cs-CZ"/>
              <a:t>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Popište postup, jakým byste v korpusu vyhledali substantiva typu </a:t>
            </a:r>
            <a:r>
              <a:rPr lang="cs-CZ" i="1" dirty="0"/>
              <a:t>duše</a:t>
            </a:r>
            <a:r>
              <a:rPr lang="cs-CZ" dirty="0"/>
              <a:t>, která mají ve kmeni samohláskovou alternaci v rámci flexe</a:t>
            </a:r>
          </a:p>
        </p:txBody>
      </p:sp>
    </p:spTree>
    <p:extLst>
      <p:ext uri="{BB962C8B-B14F-4D97-AF65-F5344CB8AC3E}">
        <p14:creationId xmlns:p14="http://schemas.microsoft.com/office/powerpoint/2010/main" val="6467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má vliv na výskyt 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Morfémový šev</a:t>
            </a:r>
          </a:p>
          <a:p>
            <a:r>
              <a:rPr lang="cs-CZ" dirty="0"/>
              <a:t>Hláskoslovný vývoj</a:t>
            </a:r>
          </a:p>
          <a:p>
            <a:r>
              <a:rPr lang="cs-CZ" dirty="0"/>
              <a:t>Tlak systému - analogie</a:t>
            </a:r>
          </a:p>
        </p:txBody>
      </p:sp>
    </p:spTree>
    <p:extLst>
      <p:ext uri="{BB962C8B-B14F-4D97-AF65-F5344CB8AC3E}">
        <p14:creationId xmlns:p14="http://schemas.microsoft.com/office/powerpoint/2010/main" val="167051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Hláskové alternace na morfémovém švu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souhlásek v kontextu předních vokálů (</a:t>
            </a:r>
            <a:r>
              <a:rPr lang="cs-CZ" i="1" dirty="0"/>
              <a:t>i, e</a:t>
            </a:r>
            <a:r>
              <a:rPr lang="cs-CZ" dirty="0"/>
              <a:t>)</a:t>
            </a:r>
          </a:p>
          <a:p>
            <a:r>
              <a:rPr lang="cs-CZ" dirty="0"/>
              <a:t>Které souhlásky (skupiny souhlásek) se v kontextu předních vokálů mění?</a:t>
            </a:r>
          </a:p>
          <a:p>
            <a:r>
              <a:rPr lang="cs-CZ" dirty="0"/>
              <a:t>Hovoříme-li o zvukové realizaci, pak je třeba odhlédnout od realizace grafické.</a:t>
            </a:r>
          </a:p>
          <a:p>
            <a:r>
              <a:rPr lang="cs-CZ" dirty="0"/>
              <a:t>Dokážete formulovat pravidla hláskových změn?</a:t>
            </a:r>
          </a:p>
        </p:txBody>
      </p:sp>
    </p:spTree>
    <p:extLst>
      <p:ext uri="{BB962C8B-B14F-4D97-AF65-F5344CB8AC3E}">
        <p14:creationId xmlns:p14="http://schemas.microsoft.com/office/powerpoint/2010/main" val="143224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d</a:t>
            </a:r>
            <a:r>
              <a:rPr lang="cs-CZ" i="1" dirty="0"/>
              <a:t> </a:t>
            </a:r>
            <a:r>
              <a:rPr lang="cs-CZ" dirty="0"/>
              <a:t>v kontextu </a:t>
            </a:r>
            <a:r>
              <a:rPr lang="cs-CZ" b="1" i="1" dirty="0"/>
              <a:t>e</a:t>
            </a:r>
            <a:r>
              <a:rPr lang="cs-CZ" dirty="0"/>
              <a:t> ve flexi substantiv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032" y="1988564"/>
            <a:ext cx="10515600" cy="16663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" y="3952748"/>
            <a:ext cx="12192000" cy="21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n</a:t>
            </a:r>
            <a:r>
              <a:rPr lang="cs-CZ" i="1" dirty="0"/>
              <a:t> </a:t>
            </a:r>
            <a:r>
              <a:rPr lang="cs-CZ" dirty="0"/>
              <a:t>v kontextu </a:t>
            </a:r>
            <a:r>
              <a:rPr lang="cs-CZ" b="1" i="1" dirty="0"/>
              <a:t>e</a:t>
            </a:r>
            <a:r>
              <a:rPr lang="cs-CZ" dirty="0"/>
              <a:t> ve flexi substantiv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64" y="1690688"/>
            <a:ext cx="10515600" cy="17951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3941181"/>
            <a:ext cx="12192000" cy="10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t</a:t>
            </a:r>
            <a:r>
              <a:rPr lang="cs-CZ" i="1" dirty="0"/>
              <a:t> </a:t>
            </a:r>
            <a:r>
              <a:rPr lang="cs-CZ" dirty="0"/>
              <a:t>v kontextu </a:t>
            </a:r>
            <a:r>
              <a:rPr lang="cs-CZ" b="1" i="1" dirty="0"/>
              <a:t>e</a:t>
            </a:r>
            <a:r>
              <a:rPr lang="cs-CZ" dirty="0"/>
              <a:t> ve flexi substantiv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3964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288"/>
            <a:ext cx="12192000" cy="14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hledat</a:t>
            </a:r>
            <a:r>
              <a:rPr lang="en-US" dirty="0"/>
              <a:t> v </a:t>
            </a:r>
            <a:r>
              <a:rPr lang="en-US" dirty="0" err="1"/>
              <a:t>korpusu</a:t>
            </a:r>
            <a:r>
              <a:rPr lang="cs-CZ" dirty="0"/>
              <a:t> další příklady?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[lemma="(.*</a:t>
            </a:r>
            <a:r>
              <a:rPr lang="en-US" b="1" dirty="0"/>
              <a:t>[</a:t>
            </a:r>
            <a:r>
              <a:rPr lang="cs-CZ" b="1" dirty="0"/>
              <a:t>d</a:t>
            </a:r>
            <a:r>
              <a:rPr lang="en-US" b="1" dirty="0" err="1"/>
              <a:t>tn</a:t>
            </a:r>
            <a:r>
              <a:rPr lang="en-US" b="1" dirty="0"/>
              <a:t>]</a:t>
            </a:r>
            <a:r>
              <a:rPr lang="cs-CZ" b="1" dirty="0"/>
              <a:t>)|(.*</a:t>
            </a:r>
            <a:r>
              <a:rPr lang="en-US" b="1" dirty="0"/>
              <a:t> [</a:t>
            </a:r>
            <a:r>
              <a:rPr lang="cs-CZ" b="1" dirty="0"/>
              <a:t>d</a:t>
            </a:r>
            <a:r>
              <a:rPr lang="en-US" b="1" dirty="0" err="1"/>
              <a:t>tn</a:t>
            </a:r>
            <a:r>
              <a:rPr lang="en-US" b="1" dirty="0"/>
              <a:t>][</a:t>
            </a:r>
            <a:r>
              <a:rPr lang="cs-CZ" b="1" dirty="0"/>
              <a:t>a</a:t>
            </a:r>
            <a:r>
              <a:rPr lang="en-US" b="1" dirty="0"/>
              <a:t>o]</a:t>
            </a:r>
            <a:r>
              <a:rPr lang="cs-CZ" b="1" dirty="0"/>
              <a:t>)" &amp; </a:t>
            </a:r>
            <a:r>
              <a:rPr lang="cs-CZ" b="1" dirty="0" err="1"/>
              <a:t>word</a:t>
            </a:r>
            <a:r>
              <a:rPr lang="cs-CZ" b="1" dirty="0"/>
              <a:t>=".*</a:t>
            </a:r>
            <a:r>
              <a:rPr lang="en-US" b="1" dirty="0"/>
              <a:t> [</a:t>
            </a:r>
            <a:r>
              <a:rPr lang="cs-CZ" b="1" dirty="0"/>
              <a:t>d</a:t>
            </a:r>
            <a:r>
              <a:rPr lang="en-US" b="1" dirty="0" err="1"/>
              <a:t>tn</a:t>
            </a:r>
            <a:r>
              <a:rPr lang="en-US" b="1" dirty="0"/>
              <a:t>][</a:t>
            </a:r>
            <a:r>
              <a:rPr lang="cs-CZ" b="1" dirty="0" err="1"/>
              <a:t>eě</a:t>
            </a:r>
            <a:r>
              <a:rPr lang="en-US" b="1" dirty="0"/>
              <a:t>]</a:t>
            </a:r>
            <a:r>
              <a:rPr lang="cs-CZ" b="1" dirty="0"/>
              <a:t>"</a:t>
            </a:r>
            <a:r>
              <a:rPr lang="en-US" b="1" dirty="0"/>
              <a:t> </a:t>
            </a:r>
            <a:r>
              <a:rPr lang="cs-CZ" b="1" dirty="0"/>
              <a:t>&amp; </a:t>
            </a:r>
            <a:r>
              <a:rPr lang="en-US" b="1" dirty="0"/>
              <a:t>tag</a:t>
            </a:r>
            <a:r>
              <a:rPr lang="cs-CZ" b="1" dirty="0"/>
              <a:t>="</a:t>
            </a:r>
            <a:r>
              <a:rPr lang="en-US" b="1" dirty="0"/>
              <a:t>N.*</a:t>
            </a:r>
            <a:r>
              <a:rPr lang="cs-CZ" b="1" dirty="0"/>
              <a:t>"]</a:t>
            </a:r>
            <a:endParaRPr lang="cs-CZ" dirty="0"/>
          </a:p>
          <a:p>
            <a:r>
              <a:rPr lang="en-US" dirty="0"/>
              <a:t>Po</a:t>
            </a:r>
            <a:r>
              <a:rPr lang="cs-CZ" dirty="0"/>
              <a:t>z</a:t>
            </a:r>
            <a:r>
              <a:rPr lang="en-US" dirty="0" err="1"/>
              <a:t>orujte</a:t>
            </a:r>
            <a:r>
              <a:rPr lang="en-US" dirty="0"/>
              <a:t> </a:t>
            </a:r>
            <a:r>
              <a:rPr lang="cs-CZ" dirty="0"/>
              <a:t>vyhledané slovní tvary v kontextu</a:t>
            </a:r>
          </a:p>
          <a:p>
            <a:r>
              <a:rPr lang="cs-CZ" dirty="0"/>
              <a:t>Formulujte pravidlo distribuce alternace</a:t>
            </a:r>
          </a:p>
        </p:txBody>
      </p:sp>
    </p:spTree>
    <p:extLst>
      <p:ext uri="{BB962C8B-B14F-4D97-AF65-F5344CB8AC3E}">
        <p14:creationId xmlns:p14="http://schemas.microsoft.com/office/powerpoint/2010/main" val="319716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FED02-B3BE-44D7-8A2C-D3574967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Zajímavosti </a:t>
            </a:r>
            <a:r>
              <a:rPr lang="cs-CZ" sz="1800" dirty="0"/>
              <a:t>(</a:t>
            </a:r>
            <a:r>
              <a:rPr lang="cs-CZ" sz="1800" dirty="0">
                <a:hlinkClick r:id="rId2"/>
              </a:rPr>
              <a:t>https://www.korpus.cz/kontext/</a:t>
            </a:r>
            <a:r>
              <a:rPr lang="cs-CZ" sz="1800" dirty="0" err="1">
                <a:hlinkClick r:id="rId2"/>
              </a:rPr>
              <a:t>view?maincorp</a:t>
            </a:r>
            <a:r>
              <a:rPr lang="cs-CZ" sz="1800" dirty="0">
                <a:hlinkClick r:id="rId2"/>
              </a:rPr>
              <a:t>=syn_v8&amp;viewmode=</a:t>
            </a:r>
            <a:r>
              <a:rPr lang="cs-CZ" sz="1800" dirty="0" err="1">
                <a:hlinkClick r:id="rId2"/>
              </a:rPr>
              <a:t>kwic&amp;pagesize</a:t>
            </a:r>
            <a:r>
              <a:rPr lang="cs-CZ" sz="1800" dirty="0">
                <a:hlinkClick r:id="rId2"/>
              </a:rPr>
              <a:t>=40&amp;attrs=word%2Clemma_lc%2Ctag&amp;attr_vmode=</a:t>
            </a:r>
            <a:r>
              <a:rPr lang="cs-CZ" sz="1800" dirty="0" err="1">
                <a:hlinkClick r:id="rId2"/>
              </a:rPr>
              <a:t>visible-kwic&amp;base_viewattr</a:t>
            </a:r>
            <a:r>
              <a:rPr lang="cs-CZ" sz="1800" dirty="0">
                <a:hlinkClick r:id="rId2"/>
              </a:rPr>
              <a:t>=</a:t>
            </a:r>
            <a:r>
              <a:rPr lang="cs-CZ" sz="1800" dirty="0" err="1">
                <a:hlinkClick r:id="rId2"/>
              </a:rPr>
              <a:t>word&amp;refs</a:t>
            </a:r>
            <a:r>
              <a:rPr lang="cs-CZ" sz="1800" dirty="0">
                <a:hlinkClick r:id="rId2"/>
              </a:rPr>
              <a:t>=%3Ddoc.title&amp;q=~NMAY2o2saC40</a:t>
            </a:r>
            <a:r>
              <a:rPr lang="cs-CZ" sz="1800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774D83-6D4E-4111-9044-CFB8D50E9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415" y="1732252"/>
            <a:ext cx="10515600" cy="2411102"/>
          </a:xfrm>
        </p:spPr>
      </p:pic>
    </p:spTree>
    <p:extLst>
      <p:ext uri="{BB962C8B-B14F-4D97-AF65-F5344CB8AC3E}">
        <p14:creationId xmlns:p14="http://schemas.microsoft.com/office/powerpoint/2010/main" val="3821670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579</Words>
  <Application>Microsoft Office PowerPoint</Application>
  <PresentationFormat>Širokoúhlá obrazovka</PresentationFormat>
  <Paragraphs>62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Jak lze v korpusech hledat doklady pro výzkum hláskových alternací v rámci substantivní flexe? </vt:lpstr>
      <vt:lpstr>O čem budeme mluvit</vt:lpstr>
      <vt:lpstr>Co má vliv na výskyt HA</vt:lpstr>
      <vt:lpstr>Hláskové alternace na morfémovém švu</vt:lpstr>
      <vt:lpstr>d v kontextu e ve flexi substantiv</vt:lpstr>
      <vt:lpstr>n v kontextu e ve flexi substantiv</vt:lpstr>
      <vt:lpstr>t v kontextu e ve flexi substantiv</vt:lpstr>
      <vt:lpstr>Jak hledat v korpusu další příklady?</vt:lpstr>
      <vt:lpstr>Zajímavosti (https://www.korpus.cz/kontext/view?maincorp=syn_v8&amp;viewmode=kwic&amp;pagesize=40&amp;attrs=word%2Clemma_lc%2Ctag&amp;attr_vmode=visible-kwic&amp;base_viewattr=word&amp;refs=%3Ddoc.title&amp;q=~NMAY2o2saC40)</vt:lpstr>
      <vt:lpstr>https://www.korpus.cz/kontext/view?maincorp=syn_v8&amp;viewmode=kwic&amp;pagesize=40&amp;attrs=word%2Clemma_lc%2Ctag&amp;attr_vmode=visible-kwic&amp;base_viewattr=word&amp;refs=%3Ddoc.title&amp;q=~qwOuwe28oWcO   https://www.korpus.cz/kontext/freqs?maincorp=syn_v8&amp;viewmode=kwic&amp;pagesize=40&amp;attrs=word%2Clemma_lc%2Ctag&amp;attr_vmode=visible-kwic&amp;base_viewattr=word&amp;refs=%3Ddoc.title&amp;q=~qwOuwe28oWcO&amp;fcrit=word%2Fe%200%3E0&amp;flimit=1&amp;fpage=1&amp;ftt_include_empty=1 </vt:lpstr>
      <vt:lpstr>k v kontextu e ve flexi substantiv</vt:lpstr>
      <vt:lpstr>h v kontextu e ve flexi substantiv</vt:lpstr>
      <vt:lpstr>ch v kontextu e ve flexi substantiv</vt:lpstr>
      <vt:lpstr>c v kontextu e ve flexi substantiv</vt:lpstr>
      <vt:lpstr>Samohláskové alternace kořenové samohlásky</vt:lpstr>
      <vt:lpstr>Kolik je v češtině slov typu mráz s alternací á/a </vt:lpstr>
      <vt:lpstr>Výsledky jsou poněkud přegenerované</vt:lpstr>
      <vt:lpstr>Jiný způsob (lemma=.*á.* &amp; tag=NNI.*) Hledáme tvary, které mají á kdekoliv v lemmatu</vt:lpstr>
      <vt:lpstr>Filtrování tvarů s krátkým a bez dlouhého á filtrujeme tvary, které mají a a nemají á </vt:lpstr>
      <vt:lpstr>Výskyty</vt:lpstr>
      <vt:lpstr>Zobrazení lemmat a tvarů</vt:lpstr>
      <vt:lpstr>Vyhledejte podobným způsobem slova typu</vt:lpstr>
      <vt:lpstr>sníh-sněhu</vt:lpstr>
      <vt:lpstr>Přehled</vt:lpstr>
      <vt:lpstr>vůl-vola</vt:lpstr>
      <vt:lpstr>Jak najdeme feminina typu žena, která mohou mít samohláskovou alternaci?</vt:lpstr>
      <vt:lpstr>Feminina na typu žena</vt:lpstr>
      <vt:lpstr>Lemma+tag</vt:lpstr>
      <vt:lpstr>Dú na 29. 11. 2021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lze v korpusech hledat doklady pro výzkum hláskových alternací v rámci substantivní flexe?</dc:title>
  <dc:creator>petr</dc:creator>
  <cp:lastModifiedBy>Klára Osolsobě</cp:lastModifiedBy>
  <cp:revision>21</cp:revision>
  <dcterms:created xsi:type="dcterms:W3CDTF">2020-12-02T09:55:16Z</dcterms:created>
  <dcterms:modified xsi:type="dcterms:W3CDTF">2021-11-19T14:40:32Z</dcterms:modified>
</cp:coreProperties>
</file>