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3" r:id="rId3"/>
    <p:sldId id="284" r:id="rId4"/>
    <p:sldId id="285" r:id="rId5"/>
    <p:sldId id="286" r:id="rId6"/>
    <p:sldId id="287" r:id="rId7"/>
    <p:sldId id="288" r:id="rId8"/>
    <p:sldId id="258" r:id="rId9"/>
    <p:sldId id="280" r:id="rId10"/>
    <p:sldId id="261" r:id="rId11"/>
    <p:sldId id="259" r:id="rId12"/>
    <p:sldId id="260" r:id="rId13"/>
    <p:sldId id="262" r:id="rId14"/>
    <p:sldId id="276" r:id="rId15"/>
    <p:sldId id="264" r:id="rId16"/>
    <p:sldId id="263" r:id="rId17"/>
    <p:sldId id="277" r:id="rId18"/>
    <p:sldId id="274" r:id="rId19"/>
    <p:sldId id="279" r:id="rId20"/>
    <p:sldId id="268" r:id="rId21"/>
    <p:sldId id="282" r:id="rId22"/>
    <p:sldId id="289" r:id="rId23"/>
    <p:sldId id="29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411" autoAdjust="0"/>
  </p:normalViewPr>
  <p:slideViewPr>
    <p:cSldViewPr snapToGrid="0">
      <p:cViewPr varScale="1">
        <p:scale>
          <a:sx n="66" d="100"/>
          <a:sy n="66" d="100"/>
        </p:scale>
        <p:origin x="668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101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0247D-6990-4462-AD8D-32E4EB5178B6}" type="datetimeFigureOut">
              <a:rPr lang="cs-CZ" smtClean="0"/>
              <a:t>13.9.2021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6F162-B2AA-4D3D-80F0-B2EF7BF96C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2548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F776E-FC37-4847-91E6-8C1C387F3DC5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6E583-A958-4625-8079-C6170EA04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364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6E583-A958-4625-8079-C6170EA0407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52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23536-A1E2-440F-AB5D-423E9B028D80}" type="datetime1">
              <a:rPr lang="cs-CZ" smtClean="0"/>
              <a:t>13.9.2021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6AFFA94-1E28-4F90-8989-D2F178FFE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82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55D0-F705-4FEA-BC4C-9FD243F1B519}" type="datetime1">
              <a:rPr lang="cs-CZ" smtClean="0"/>
              <a:t>13.9.2021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6AFFA94-1E28-4F90-8989-D2F178FFE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66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0EF6-A0E3-41C0-B7F7-45133772AB3C}" type="datetime1">
              <a:rPr lang="cs-CZ" smtClean="0"/>
              <a:t>13.9.2021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6AFFA94-1E28-4F90-8989-D2F178FFE52E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4785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E32D-82EA-4B9E-B48F-9DF8E320D138}" type="datetime1">
              <a:rPr lang="cs-CZ" smtClean="0"/>
              <a:t>13.9.2021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6AFFA94-1E28-4F90-8989-D2F178FFE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270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8999-15A8-4B77-9151-7FDC52B435D9}" type="datetime1">
              <a:rPr lang="cs-CZ" smtClean="0"/>
              <a:t>13.9.2021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6AFFA94-1E28-4F90-8989-D2F178FFE52E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0347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C9F3-3638-4058-9627-08559F1B0EE2}" type="datetime1">
              <a:rPr lang="cs-CZ" smtClean="0"/>
              <a:t>13.9.2021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6AFFA94-1E28-4F90-8989-D2F178FFE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748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2681-3F55-458D-AE14-CDA2711DBD4D}" type="datetime1">
              <a:rPr lang="cs-CZ" smtClean="0"/>
              <a:t>13.9.2021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411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535E-8BDB-4D05-9F7C-C5582EA8A3C0}" type="datetime1">
              <a:rPr lang="cs-CZ" smtClean="0"/>
              <a:t>13.9.2021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755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38B28-EDA1-4784-B72F-82F5B58ACBB6}" type="datetime1">
              <a:rPr lang="cs-CZ" smtClean="0"/>
              <a:t>13.9.2021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135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6DA4-DBD7-464F-BEFD-6DE5CB70878C}" type="datetime1">
              <a:rPr lang="cs-CZ" smtClean="0"/>
              <a:t>13.9.2021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6AFFA94-1E28-4F90-8989-D2F178FFE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593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9470B-2AB3-4341-8AB0-2B5232C52AB5}" type="datetime1">
              <a:rPr lang="cs-CZ" smtClean="0"/>
              <a:t>13.9.2021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6AFFA94-1E28-4F90-8989-D2F178FFE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79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4FBF-B4F6-4E28-A914-81255FE4659F}" type="datetime1">
              <a:rPr lang="cs-CZ" smtClean="0"/>
              <a:t>13.9.2021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6AFFA94-1E28-4F90-8989-D2F178FFE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316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FB693-B879-496B-A05A-9CA4F1FDF08F}" type="datetime1">
              <a:rPr lang="cs-CZ" smtClean="0"/>
              <a:t>13.9.2021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535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580D-3A14-4FB5-A4B0-F2E741949E4C}" type="datetime1">
              <a:rPr lang="cs-CZ" smtClean="0"/>
              <a:t>13.9.2021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306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220F5-5ABF-450B-83E6-BCB014F7DB63}" type="datetime1">
              <a:rPr lang="cs-CZ" smtClean="0"/>
              <a:t>13.9.2021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506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7B88-B5C9-4A09-BABC-2FC9642150D4}" type="datetime1">
              <a:rPr lang="cs-CZ" smtClean="0"/>
              <a:t>13.9.2021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6AFFA94-1E28-4F90-8989-D2F178FFE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101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alphaModFix amt="22000"/>
            <a:lum/>
          </a:blip>
          <a:srcRect/>
          <a:stretch>
            <a:fillRect t="-64000" b="-6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E83C4-C406-45C8-B83A-8777D698D0CD}" type="datetime1">
              <a:rPr lang="cs-CZ" smtClean="0"/>
              <a:t>13.9.2021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6AFFA94-1E28-4F90-8989-D2F178FFE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37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  <p:sldLayoutId id="2147483929" r:id="rId14"/>
    <p:sldLayoutId id="2147483930" r:id="rId15"/>
    <p:sldLayoutId id="2147483931" r:id="rId16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hdl.handle.net/11858/00-097C-0000-0015-A780-9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lovnikafixu.cz/heslar/sou-%20-%C3%AD" TargetMode="External"/><Relationship Id="rId3" Type="http://schemas.openxmlformats.org/officeDocument/2006/relationships/hyperlink" Target="http://www.slovnikafixu.cz/heslar/na-%20-o" TargetMode="External"/><Relationship Id="rId7" Type="http://schemas.openxmlformats.org/officeDocument/2006/relationships/hyperlink" Target="http://www.slovnikafixu.cz/heslar/-%C3%AD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lovnikafixu.cz/heslar/-c%C3%AD" TargetMode="External"/><Relationship Id="rId5" Type="http://schemas.openxmlformats.org/officeDocument/2006/relationships/hyperlink" Target="http://www.slovnikafixu.cz/heslar/-o%C5%A1" TargetMode="External"/><Relationship Id="rId4" Type="http://schemas.openxmlformats.org/officeDocument/2006/relationships/hyperlink" Target="http://www.slovnikafixu.cz/heslar/za-%20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374060" y="1985682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Nová příručka o tvoření slov:</a:t>
            </a:r>
            <a:br>
              <a:rPr lang="cs-CZ" sz="4000" b="1" dirty="0">
                <a:solidFill>
                  <a:srgbClr val="FF0000"/>
                </a:solidFill>
              </a:rPr>
            </a:br>
            <a:r>
              <a:rPr lang="cs-CZ" sz="4000" b="1" i="1" dirty="0">
                <a:solidFill>
                  <a:srgbClr val="FF0000"/>
                </a:solidFill>
              </a:rPr>
              <a:t>Slovník afixů užívaných v češtině</a:t>
            </a:r>
            <a:r>
              <a:rPr lang="cs-CZ" sz="3600" b="1" i="1" dirty="0">
                <a:solidFill>
                  <a:srgbClr val="FF0000"/>
                </a:solidFill>
              </a:rPr>
              <a:t/>
            </a:r>
            <a:br>
              <a:rPr lang="cs-CZ" sz="3600" b="1" i="1" dirty="0">
                <a:solidFill>
                  <a:srgbClr val="FF0000"/>
                </a:solidFill>
              </a:rPr>
            </a:br>
            <a:r>
              <a:rPr lang="cs-CZ" sz="3200" b="1" dirty="0">
                <a:solidFill>
                  <a:srgbClr val="7030A0"/>
                </a:solidFill>
              </a:rPr>
              <a:t>(automatická morfologická analýza: prostředek a past při práci s korpusovými daty)</a:t>
            </a:r>
            <a:endParaRPr lang="en-GB" sz="3200" b="1" dirty="0">
              <a:solidFill>
                <a:srgbClr val="7030A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Klára Osolsobě</a:t>
            </a:r>
          </a:p>
          <a:p>
            <a:r>
              <a:rPr lang="cs-CZ" b="1" dirty="0">
                <a:solidFill>
                  <a:srgbClr val="C00000"/>
                </a:solidFill>
              </a:rPr>
              <a:t>FF MU</a:t>
            </a:r>
          </a:p>
          <a:p>
            <a:r>
              <a:rPr lang="cs-CZ" b="1" dirty="0" err="1">
                <a:solidFill>
                  <a:srgbClr val="C00000"/>
                </a:solidFill>
              </a:rPr>
              <a:t>osolsobe</a:t>
            </a:r>
            <a:r>
              <a:rPr lang="en-US" b="1" dirty="0">
                <a:solidFill>
                  <a:srgbClr val="C00000"/>
                </a:solidFill>
              </a:rPr>
              <a:t>@</a:t>
            </a:r>
            <a:r>
              <a:rPr lang="cs-CZ" b="1" dirty="0">
                <a:solidFill>
                  <a:srgbClr val="C00000"/>
                </a:solidFill>
              </a:rPr>
              <a:t>phil.muni.cz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7446-AA78-4CC5-93C1-C3AE81E4839E}" type="datetime1">
              <a:rPr lang="cs-CZ" smtClean="0"/>
              <a:t>13.9.2021</a:t>
            </a:fld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30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5"/>
    </mc:Choice>
    <mc:Fallback xmlns="">
      <p:transition spd="slow" advTm="591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Tokenizace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3600" dirty="0"/>
              <a:t>První krok automatické morfologické analýzy = rozdělení textu na jednotky, s nimiž pracují další kroky. Token odpovídá přibližně tomu, co klasická lingvistika nazývá </a:t>
            </a:r>
            <a:r>
              <a:rPr lang="cs-CZ" sz="3600" b="1" dirty="0">
                <a:solidFill>
                  <a:srgbClr val="FF0000"/>
                </a:solidFill>
              </a:rPr>
              <a:t>grafické / textové slovo.</a:t>
            </a:r>
            <a:endParaRPr lang="cs-CZ" sz="3600" dirty="0">
              <a:solidFill>
                <a:srgbClr val="FF0000"/>
              </a:solidFill>
            </a:endParaRPr>
          </a:p>
          <a:p>
            <a:r>
              <a:rPr lang="cs-CZ" sz="3600" dirty="0"/>
              <a:t>V rámci NLP se problémy takto pojaté </a:t>
            </a:r>
            <a:r>
              <a:rPr lang="cs-CZ" sz="3600" dirty="0" err="1"/>
              <a:t>tokenizace</a:t>
            </a:r>
            <a:r>
              <a:rPr lang="cs-CZ" sz="3600" dirty="0"/>
              <a:t> řeší v rámci zpracování tzv. </a:t>
            </a:r>
            <a:r>
              <a:rPr lang="cs-CZ" sz="3600" b="1" dirty="0">
                <a:solidFill>
                  <a:srgbClr val="FF0000"/>
                </a:solidFill>
              </a:rPr>
              <a:t>MWE (</a:t>
            </a:r>
            <a:r>
              <a:rPr lang="cs-CZ" sz="3600" b="1" u="sng" dirty="0" err="1">
                <a:solidFill>
                  <a:srgbClr val="FF0000"/>
                </a:solidFill>
              </a:rPr>
              <a:t>M</a:t>
            </a:r>
            <a:r>
              <a:rPr lang="cs-CZ" sz="3600" b="1" dirty="0" err="1">
                <a:solidFill>
                  <a:srgbClr val="FF0000"/>
                </a:solidFill>
              </a:rPr>
              <a:t>ulti</a:t>
            </a:r>
            <a:r>
              <a:rPr lang="cs-CZ" sz="3600" b="1" u="sng" dirty="0" err="1">
                <a:solidFill>
                  <a:srgbClr val="FF0000"/>
                </a:solidFill>
              </a:rPr>
              <a:t>w</a:t>
            </a:r>
            <a:r>
              <a:rPr lang="cs-CZ" sz="3600" b="1" dirty="0" err="1">
                <a:solidFill>
                  <a:srgbClr val="FF0000"/>
                </a:solidFill>
              </a:rPr>
              <a:t>ord</a:t>
            </a:r>
            <a:r>
              <a:rPr lang="cs-CZ" sz="3600" b="1" dirty="0">
                <a:solidFill>
                  <a:srgbClr val="FF0000"/>
                </a:solidFill>
              </a:rPr>
              <a:t> </a:t>
            </a:r>
            <a:r>
              <a:rPr lang="cs-CZ" sz="3600" b="1" u="sng" dirty="0" err="1">
                <a:solidFill>
                  <a:srgbClr val="FF0000"/>
                </a:solidFill>
              </a:rPr>
              <a:t>E</a:t>
            </a:r>
            <a:r>
              <a:rPr lang="cs-CZ" sz="3600" b="1" dirty="0" err="1">
                <a:solidFill>
                  <a:srgbClr val="FF0000"/>
                </a:solidFill>
              </a:rPr>
              <a:t>xpression</a:t>
            </a:r>
            <a:r>
              <a:rPr lang="cs-CZ" sz="3600" b="1" dirty="0">
                <a:solidFill>
                  <a:srgbClr val="FF0000"/>
                </a:solidFill>
              </a:rPr>
              <a:t>).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D63CE-85A9-44CB-9A54-440D5E92ACE9}" type="datetime1">
              <a:rPr lang="cs-CZ" smtClean="0"/>
              <a:t>13.9.2021</a:t>
            </a:fld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560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Tokenizace</a:t>
            </a:r>
            <a:r>
              <a:rPr lang="cs-CZ" b="1" dirty="0"/>
              <a:t>:</a:t>
            </a:r>
            <a:r>
              <a:rPr lang="cs-CZ" dirty="0"/>
              <a:t> </a:t>
            </a:r>
            <a:r>
              <a:rPr lang="cs-CZ" b="1" i="1" dirty="0">
                <a:solidFill>
                  <a:schemeClr val="tx1"/>
                </a:solidFill>
              </a:rPr>
              <a:t>na- -o</a:t>
            </a:r>
            <a:r>
              <a:rPr lang="cs-CZ" dirty="0"/>
              <a:t/>
            </a:r>
            <a:br>
              <a:rPr lang="cs-CZ" dirty="0"/>
            </a:br>
            <a:r>
              <a:rPr lang="cs-CZ" b="1" i="1" u="sng" dirty="0">
                <a:solidFill>
                  <a:srgbClr val="00B050"/>
                </a:solidFill>
              </a:rPr>
              <a:t>na-</a:t>
            </a:r>
            <a:r>
              <a:rPr lang="cs-CZ" b="1" i="1" dirty="0" err="1">
                <a:solidFill>
                  <a:srgbClr val="00B050"/>
                </a:solidFill>
              </a:rPr>
              <a:t>tvrd</a:t>
            </a:r>
            <a:r>
              <a:rPr lang="cs-CZ" b="1" i="1" u="sng" dirty="0">
                <a:solidFill>
                  <a:srgbClr val="00B050"/>
                </a:solidFill>
              </a:rPr>
              <a:t>-o</a:t>
            </a:r>
            <a:r>
              <a:rPr lang="cs-CZ" b="1" i="1" dirty="0">
                <a:solidFill>
                  <a:srgbClr val="FF0000"/>
                </a:solidFill>
              </a:rPr>
              <a:t> × </a:t>
            </a:r>
            <a:r>
              <a:rPr lang="cs-CZ" b="1" i="1" u="sng" strike="sngStrike" dirty="0">
                <a:solidFill>
                  <a:srgbClr val="FF0000"/>
                </a:solidFill>
              </a:rPr>
              <a:t>na</a:t>
            </a:r>
            <a:r>
              <a:rPr lang="cs-CZ" b="1" i="1" strike="sngStrike" dirty="0">
                <a:solidFill>
                  <a:srgbClr val="FF0000"/>
                </a:solidFill>
              </a:rPr>
              <a:t> </a:t>
            </a:r>
            <a:r>
              <a:rPr lang="cs-CZ" b="1" i="1" strike="sngStrike" dirty="0" err="1">
                <a:solidFill>
                  <a:srgbClr val="FF0000"/>
                </a:solidFill>
              </a:rPr>
              <a:t>tvrd</a:t>
            </a:r>
            <a:r>
              <a:rPr lang="cs-CZ" b="1" i="1" strike="sngStrike" dirty="0">
                <a:solidFill>
                  <a:srgbClr val="FF0000"/>
                </a:solidFill>
              </a:rPr>
              <a:t>-</a:t>
            </a:r>
            <a:r>
              <a:rPr lang="cs-CZ" b="1" i="1" u="sng" strike="sngStrike" dirty="0">
                <a:solidFill>
                  <a:srgbClr val="FF0000"/>
                </a:solidFill>
              </a:rPr>
              <a:t>o</a:t>
            </a:r>
            <a:endParaRPr lang="en-GB" b="1" i="1" u="sng" strike="sngStrike" dirty="0">
              <a:solidFill>
                <a:srgbClr val="FF0000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0B76-A725-4D6E-9E16-CCBF9719AABE}" type="datetime1">
              <a:rPr lang="cs-CZ" smtClean="0"/>
              <a:t>13.9.2021</a:t>
            </a:fld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11</a:t>
            </a:fld>
            <a:endParaRPr lang="en-GB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>
                <a:solidFill>
                  <a:srgbClr val="002060"/>
                </a:solidFill>
              </a:rPr>
              <a:t>Příslušná adverbia obvykle charakterizuje dvojí způsob psaní</a:t>
            </a:r>
            <a:r>
              <a:rPr lang="cs-CZ" sz="2400" dirty="0">
                <a:solidFill>
                  <a:srgbClr val="002060"/>
                </a:solidFill>
              </a:rPr>
              <a:t>, srov.: </a:t>
            </a:r>
            <a:r>
              <a:rPr lang="cs-CZ" sz="2400" i="1" dirty="0">
                <a:solidFill>
                  <a:srgbClr val="002060"/>
                </a:solidFill>
              </a:rPr>
              <a:t>načerno / na černo, nahrubo / na </a:t>
            </a:r>
            <a:r>
              <a:rPr lang="cs-CZ" sz="2400" i="1" dirty="0" err="1">
                <a:solidFill>
                  <a:srgbClr val="002060"/>
                </a:solidFill>
              </a:rPr>
              <a:t>hrubo</a:t>
            </a:r>
            <a:r>
              <a:rPr lang="cs-CZ" sz="2400" i="1" dirty="0">
                <a:solidFill>
                  <a:srgbClr val="002060"/>
                </a:solidFill>
              </a:rPr>
              <a:t>, naměkko / na </a:t>
            </a:r>
            <a:r>
              <a:rPr lang="cs-CZ" sz="2400" i="1" dirty="0" err="1">
                <a:solidFill>
                  <a:srgbClr val="002060"/>
                </a:solidFill>
              </a:rPr>
              <a:t>měkko</a:t>
            </a:r>
            <a:r>
              <a:rPr lang="cs-CZ" sz="2400" dirty="0">
                <a:solidFill>
                  <a:srgbClr val="002060"/>
                </a:solidFill>
              </a:rPr>
              <a:t>. </a:t>
            </a:r>
            <a:r>
              <a:rPr lang="cs-CZ" sz="2400" b="1" dirty="0">
                <a:solidFill>
                  <a:srgbClr val="002060"/>
                </a:solidFill>
              </a:rPr>
              <a:t>První způsob zápisu je nutno považovat za základní.</a:t>
            </a:r>
            <a:r>
              <a:rPr lang="cs-CZ" sz="2400" dirty="0">
                <a:solidFill>
                  <a:srgbClr val="002060"/>
                </a:solidFill>
              </a:rPr>
              <a:t> </a:t>
            </a:r>
            <a:r>
              <a:rPr lang="cs-CZ" sz="2400" b="1" dirty="0">
                <a:solidFill>
                  <a:srgbClr val="002060"/>
                </a:solidFill>
              </a:rPr>
              <a:t>Do statistické části hesla jsou zahrnuty pouze varianty psané dohromady.</a:t>
            </a:r>
          </a:p>
          <a:p>
            <a:r>
              <a:rPr lang="cs-CZ" sz="2400" dirty="0"/>
              <a:t>Výsledky frekvenční zprávy ukazují pouze </a:t>
            </a:r>
            <a:r>
              <a:rPr lang="cs-CZ" sz="2400" b="1" dirty="0">
                <a:solidFill>
                  <a:srgbClr val="FF0000"/>
                </a:solidFill>
              </a:rPr>
              <a:t>frekvenci jedné z variant grafického úzu </a:t>
            </a:r>
            <a:r>
              <a:rPr lang="cs-CZ" sz="2400" dirty="0"/>
              <a:t>(navíc jde pouze o varianty zachycené ve slovníku automatického analyzátoru, viz níže).</a:t>
            </a:r>
            <a:endParaRPr lang="cs-CZ" sz="2400" dirty="0">
              <a:solidFill>
                <a:srgbClr val="FF0000"/>
              </a:solidFill>
            </a:endParaRPr>
          </a:p>
          <a:p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7510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/>
              <a:t>Tokenizace</a:t>
            </a:r>
            <a:r>
              <a:rPr lang="cs-CZ" b="1" dirty="0"/>
              <a:t>: </a:t>
            </a:r>
            <a:r>
              <a:rPr lang="cs-CZ" b="1" i="1" dirty="0">
                <a:solidFill>
                  <a:schemeClr val="tx1"/>
                </a:solidFill>
              </a:rPr>
              <a:t>za- se</a:t>
            </a:r>
            <a:r>
              <a:rPr lang="cs-CZ" b="1" dirty="0">
                <a:solidFill>
                  <a:schemeClr val="tx1"/>
                </a:solidFill>
              </a:rPr>
              <a:t/>
            </a:r>
            <a:br>
              <a:rPr lang="cs-CZ" b="1" dirty="0">
                <a:solidFill>
                  <a:schemeClr val="tx1"/>
                </a:solidFill>
              </a:rPr>
            </a:br>
            <a:r>
              <a:rPr lang="cs-CZ" sz="2700" b="1" i="1" u="sng" dirty="0">
                <a:solidFill>
                  <a:srgbClr val="00B050"/>
                </a:solidFill>
              </a:rPr>
              <a:t>za-</a:t>
            </a:r>
            <a:r>
              <a:rPr lang="cs-CZ" sz="2700" b="1" i="1" dirty="0">
                <a:solidFill>
                  <a:srgbClr val="00B050"/>
                </a:solidFill>
              </a:rPr>
              <a:t>bouchnout </a:t>
            </a:r>
            <a:r>
              <a:rPr lang="cs-CZ" sz="2700" b="1" i="1" u="sng" dirty="0">
                <a:solidFill>
                  <a:srgbClr val="00B050"/>
                </a:solidFill>
              </a:rPr>
              <a:t>se</a:t>
            </a:r>
            <a:r>
              <a:rPr lang="cs-CZ" sz="2700" b="1" i="1" dirty="0">
                <a:solidFill>
                  <a:srgbClr val="FF0000"/>
                </a:solidFill>
              </a:rPr>
              <a:t> × </a:t>
            </a:r>
            <a:r>
              <a:rPr lang="cs-CZ" sz="2700" b="1" i="1" u="sng" strike="sngStrike" dirty="0">
                <a:solidFill>
                  <a:srgbClr val="00B050"/>
                </a:solidFill>
              </a:rPr>
              <a:t>za</a:t>
            </a:r>
            <a:r>
              <a:rPr lang="cs-CZ" sz="2700" b="1" i="1" strike="sngStrike" dirty="0">
                <a:solidFill>
                  <a:srgbClr val="00B050"/>
                </a:solidFill>
              </a:rPr>
              <a:t>-bouchnul prý </a:t>
            </a:r>
            <a:r>
              <a:rPr lang="cs-CZ" sz="2700" b="1" i="1" u="sng" strike="sngStrike" dirty="0">
                <a:solidFill>
                  <a:srgbClr val="00B050"/>
                </a:solidFill>
              </a:rPr>
              <a:t>se</a:t>
            </a:r>
            <a:r>
              <a:rPr lang="cs-CZ" sz="2700" b="1" i="1" strike="sngStrike" dirty="0">
                <a:solidFill>
                  <a:srgbClr val="FF0000"/>
                </a:solidFill>
              </a:rPr>
              <a:t> </a:t>
            </a:r>
            <a:r>
              <a:rPr lang="cs-CZ" sz="2700" b="1" i="1" dirty="0">
                <a:solidFill>
                  <a:srgbClr val="FF0000"/>
                </a:solidFill>
              </a:rPr>
              <a:t>× </a:t>
            </a:r>
            <a:r>
              <a:rPr lang="cs-CZ" sz="2700" b="1" i="1" strike="sngStrike" dirty="0">
                <a:solidFill>
                  <a:srgbClr val="FF0000"/>
                </a:solidFill>
              </a:rPr>
              <a:t>za-bouchly (se) </a:t>
            </a:r>
            <a:r>
              <a:rPr lang="cs-CZ" sz="2700" b="1" strike="sngStrike" dirty="0">
                <a:solidFill>
                  <a:srgbClr val="FF0000"/>
                </a:solidFill>
              </a:rPr>
              <a:t>dveře</a:t>
            </a:r>
            <a:endParaRPr lang="en-GB" sz="2700" b="1" u="sng" strike="sngStrike" dirty="0">
              <a:solidFill>
                <a:srgbClr val="FF0000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C877B-3489-48C8-94DA-B4D03F12739E}" type="datetime1">
              <a:rPr lang="cs-CZ" smtClean="0"/>
              <a:t>13.9.2021</a:t>
            </a:fld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12</a:t>
            </a:fld>
            <a:endParaRPr lang="en-GB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solidFill>
                  <a:srgbClr val="002060"/>
                </a:solidFill>
              </a:rPr>
              <a:t>„Statistická zpráva vznikla ruční editací, s omezenou zárukou přesnosti dat.“</a:t>
            </a:r>
          </a:p>
          <a:p>
            <a:r>
              <a:rPr lang="cs-CZ" sz="2800" dirty="0"/>
              <a:t>Zohledněné byly pouze případy, kdy </a:t>
            </a:r>
            <a:r>
              <a:rPr lang="cs-CZ" sz="2800" b="1" i="1" u="sng" dirty="0"/>
              <a:t>se</a:t>
            </a:r>
            <a:r>
              <a:rPr lang="cs-CZ" sz="2800" dirty="0"/>
              <a:t> stojí </a:t>
            </a:r>
            <a:r>
              <a:rPr lang="cs-CZ" sz="2800" b="1" dirty="0">
                <a:solidFill>
                  <a:srgbClr val="FF0000"/>
                </a:solidFill>
              </a:rPr>
              <a:t>bezprostředně před/za slovesem </a:t>
            </a:r>
            <a:r>
              <a:rPr lang="en-US" sz="2800" b="1" dirty="0">
                <a:solidFill>
                  <a:srgbClr val="FF0000"/>
                </a:solidFill>
              </a:rPr>
              <a:t>&lt;</a:t>
            </a:r>
            <a:r>
              <a:rPr lang="cs-CZ" sz="2800" b="1" dirty="0">
                <a:solidFill>
                  <a:srgbClr val="FF0000"/>
                </a:solidFill>
              </a:rPr>
              <a:t>-1,1</a:t>
            </a:r>
            <a:r>
              <a:rPr lang="en-US" sz="2800" b="1" dirty="0">
                <a:solidFill>
                  <a:srgbClr val="FF0000"/>
                </a:solidFill>
              </a:rPr>
              <a:t>&gt;</a:t>
            </a:r>
            <a:r>
              <a:rPr lang="cs-CZ" sz="2800" b="1" dirty="0">
                <a:solidFill>
                  <a:srgbClr val="FF0000"/>
                </a:solidFill>
              </a:rPr>
              <a:t> </a:t>
            </a:r>
            <a:r>
              <a:rPr lang="cs-CZ" sz="2800" dirty="0"/>
              <a:t>(</a:t>
            </a:r>
            <a:r>
              <a:rPr lang="cs-CZ" sz="2800" b="1" i="1" strike="sngStrike" dirty="0">
                <a:solidFill>
                  <a:srgbClr val="00B050"/>
                </a:solidFill>
              </a:rPr>
              <a:t>on </a:t>
            </a:r>
            <a:r>
              <a:rPr lang="cs-CZ" sz="2800" b="1" i="1" u="sng" strike="sngStrike" dirty="0">
                <a:solidFill>
                  <a:srgbClr val="00B050"/>
                </a:solidFill>
              </a:rPr>
              <a:t>se</a:t>
            </a:r>
            <a:r>
              <a:rPr lang="cs-CZ" sz="2800" b="1" i="1" strike="sngStrike" dirty="0">
                <a:solidFill>
                  <a:srgbClr val="00B050"/>
                </a:solidFill>
              </a:rPr>
              <a:t> asi do ní na plese </a:t>
            </a:r>
            <a:r>
              <a:rPr lang="cs-CZ" sz="2800" b="1" i="1" u="sng" strike="sngStrike" dirty="0">
                <a:solidFill>
                  <a:srgbClr val="00B050"/>
                </a:solidFill>
              </a:rPr>
              <a:t>zabouchl</a:t>
            </a:r>
            <a:r>
              <a:rPr lang="cs-CZ" sz="2800" dirty="0"/>
              <a:t>).</a:t>
            </a:r>
          </a:p>
          <a:p>
            <a:r>
              <a:rPr lang="cs-CZ" sz="2800" dirty="0"/>
              <a:t>Ruční eliminace případů jiných typů reflexivity: </a:t>
            </a:r>
            <a:r>
              <a:rPr lang="cs-CZ" sz="2800" i="1" strike="sngStrike" dirty="0">
                <a:solidFill>
                  <a:srgbClr val="FF0000"/>
                </a:solidFill>
              </a:rPr>
              <a:t>dveře </a:t>
            </a:r>
            <a:r>
              <a:rPr lang="cs-CZ" sz="2800" b="1" i="1" u="sng" strike="sngStrike" dirty="0">
                <a:solidFill>
                  <a:srgbClr val="FF0000"/>
                </a:solidFill>
              </a:rPr>
              <a:t>se zabouchly</a:t>
            </a:r>
            <a:r>
              <a:rPr lang="cs-CZ" sz="2800" dirty="0"/>
              <a:t>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12273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Nejednoznačná automatická morfologická analýza </a:t>
            </a:r>
            <a:r>
              <a:rPr lang="cs-CZ" dirty="0"/>
              <a:t>(</a:t>
            </a:r>
            <a:r>
              <a:rPr lang="cs-CZ" dirty="0" err="1"/>
              <a:t>lemma+tag</a:t>
            </a:r>
            <a:r>
              <a:rPr lang="cs-CZ" dirty="0"/>
              <a:t> na základě porovnání se slovníkem)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400" dirty="0"/>
              <a:t>Výsledky lemmatizace jsou závislé na rozsahu a obsahu použitého slovníku                                                                     (</a:t>
            </a:r>
            <a:r>
              <a:rPr kumimoji="0" lang="cs-CZ" altLang="en-US" sz="2400" b="0" i="0" u="none" strike="noStrike" cap="none" normalizeH="0" baseline="0" dirty="0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HAJIČ, J.,</a:t>
            </a:r>
            <a:r>
              <a:rPr kumimoji="0" lang="cs-CZ" altLang="en-US" sz="2400" b="0" i="0" u="none" strike="noStrike" cap="none" normalizeH="0" baseline="0" dirty="0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HLAVÁČOVÁ, J. (2013). </a:t>
            </a:r>
            <a:r>
              <a:rPr kumimoji="0" lang="cs-CZ" altLang="en-US" sz="2400" b="0" i="1" u="none" strike="noStrike" cap="none" normalizeH="0" baseline="0" dirty="0" err="1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MorfFlex</a:t>
            </a:r>
            <a:r>
              <a:rPr kumimoji="0" lang="cs-CZ" altLang="en-US" sz="2400" b="0" i="1" u="none" strike="noStrike" cap="none" normalizeH="0" baseline="0" dirty="0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CZ</a:t>
            </a:r>
            <a:r>
              <a:rPr kumimoji="0" lang="cs-CZ" altLang="en-US" sz="2400" b="0" i="0" u="none" strike="noStrike" cap="none" normalizeH="0" baseline="0" dirty="0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LINDAT/CLARIN </a:t>
            </a:r>
            <a:r>
              <a:rPr kumimoji="0" lang="cs-CZ" altLang="en-US" sz="2400" b="0" i="0" u="none" strike="noStrike" cap="none" normalizeH="0" baseline="0" dirty="0" err="1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digital</a:t>
            </a:r>
            <a:r>
              <a:rPr kumimoji="0" lang="cs-CZ" altLang="en-US" sz="2400" b="0" i="0" u="none" strike="noStrike" cap="none" normalizeH="0" baseline="0" dirty="0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cs-CZ" altLang="en-US" sz="2400" b="0" i="0" u="none" strike="noStrike" cap="none" normalizeH="0" baseline="0" dirty="0" err="1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library</a:t>
            </a:r>
            <a:r>
              <a:rPr kumimoji="0" lang="cs-CZ" altLang="en-US" sz="2400" b="0" i="0" u="none" strike="noStrike" cap="none" normalizeH="0" baseline="0" dirty="0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cs-CZ" altLang="en-US" sz="2400" b="0" i="0" u="none" strike="noStrike" cap="none" normalizeH="0" baseline="0" dirty="0" err="1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kumimoji="0" lang="cs-CZ" altLang="en-US" sz="2400" b="0" i="0" u="none" strike="noStrike" cap="none" normalizeH="0" baseline="0" dirty="0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Institute </a:t>
            </a:r>
            <a:r>
              <a:rPr kumimoji="0" lang="cs-CZ" altLang="en-US" sz="2400" b="0" i="0" u="none" strike="noStrike" cap="none" normalizeH="0" baseline="0" dirty="0" err="1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kumimoji="0" lang="cs-CZ" altLang="en-US" sz="2400" b="0" i="0" u="none" strike="noStrike" cap="none" normalizeH="0" baseline="0" dirty="0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cs-CZ" altLang="en-US" sz="2400" b="0" i="0" u="none" strike="noStrike" cap="none" normalizeH="0" baseline="0" dirty="0" err="1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Formal</a:t>
            </a:r>
            <a:r>
              <a:rPr kumimoji="0" lang="cs-CZ" altLang="en-US" sz="2400" b="0" i="0" u="none" strike="noStrike" cap="none" normalizeH="0" baseline="0" dirty="0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kumimoji="0" lang="cs-CZ" altLang="en-US" sz="2400" b="0" i="0" u="none" strike="noStrike" cap="none" normalizeH="0" baseline="0" dirty="0" err="1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Applied</a:t>
            </a:r>
            <a:r>
              <a:rPr kumimoji="0" lang="cs-CZ" altLang="en-US" sz="2400" b="0" i="0" u="none" strike="noStrike" cap="none" normalizeH="0" baseline="0" dirty="0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cs-CZ" altLang="en-US" sz="2400" b="0" i="0" u="none" strike="noStrike" cap="none" normalizeH="0" baseline="0" dirty="0" err="1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Linguistics</a:t>
            </a:r>
            <a:r>
              <a:rPr kumimoji="0" lang="cs-CZ" altLang="en-US" sz="2400" b="0" i="0" u="none" strike="noStrike" cap="none" normalizeH="0" baseline="0" dirty="0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Charles University in Prague, </a:t>
            </a:r>
            <a:r>
              <a:rPr kumimoji="0" lang="cs-CZ" altLang="en-US" sz="2400" b="0" i="0" u="sng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http://hdl.handle.net/11858/00-097C-0000-0015-A780-9</a:t>
            </a:r>
            <a:r>
              <a:rPr kumimoji="0" lang="cs-CZ" altLang="en-US" sz="2400" b="0" i="0" u="sng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sz="2400" dirty="0"/>
              <a:t>)</a:t>
            </a:r>
          </a:p>
          <a:p>
            <a:r>
              <a:rPr lang="cs-CZ" sz="2400" dirty="0"/>
              <a:t>Přestože je slovník rozsáhlý a stále se doplňuje, je počet </a:t>
            </a:r>
            <a:r>
              <a:rPr lang="cs-CZ" sz="2400" b="1" dirty="0" err="1">
                <a:solidFill>
                  <a:srgbClr val="FF0000"/>
                </a:solidFill>
              </a:rPr>
              <a:t>hapaxových</a:t>
            </a:r>
            <a:r>
              <a:rPr lang="cs-CZ" sz="2400" b="1" dirty="0">
                <a:solidFill>
                  <a:srgbClr val="FF0000"/>
                </a:solidFill>
              </a:rPr>
              <a:t> výrazů </a:t>
            </a:r>
            <a:r>
              <a:rPr lang="cs-CZ" sz="2400" dirty="0"/>
              <a:t>v textech stabilní veličina. </a:t>
            </a:r>
            <a:r>
              <a:rPr lang="cs-CZ" sz="2400" b="1" dirty="0">
                <a:solidFill>
                  <a:srgbClr val="FF0000"/>
                </a:solidFill>
              </a:rPr>
              <a:t>Údaje o produktivitě mohou být selektivní (závislé na slovníku).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47042-6587-45F6-BF95-831DC20E2BBE}" type="datetime1">
              <a:rPr lang="cs-CZ" smtClean="0"/>
              <a:t>13.9.2021</a:t>
            </a:fld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13</a:t>
            </a:fld>
            <a:endParaRPr lang="en-GB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984431" y="90100"/>
            <a:ext cx="22313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en-US" sz="1200" b="0" i="0" u="none" strike="noStrike" cap="none" normalizeH="0" baseline="0" dirty="0">
                <a:ln>
                  <a:noFill/>
                </a:ln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cs-CZ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287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641363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Neúplný slovník: </a:t>
            </a:r>
            <a:r>
              <a:rPr lang="cs-CZ" b="1" i="1" dirty="0">
                <a:solidFill>
                  <a:schemeClr val="tx1"/>
                </a:solidFill>
              </a:rPr>
              <a:t>na- -o</a:t>
            </a:r>
            <a:r>
              <a:rPr lang="cs-CZ" b="1" dirty="0"/>
              <a:t/>
            </a:r>
            <a:br>
              <a:rPr lang="cs-CZ" b="1" dirty="0"/>
            </a:br>
            <a:r>
              <a:rPr lang="cs-CZ" sz="3100" b="1" i="1" u="sng" dirty="0">
                <a:solidFill>
                  <a:srgbClr val="00B050"/>
                </a:solidFill>
              </a:rPr>
              <a:t>na-</a:t>
            </a:r>
            <a:r>
              <a:rPr lang="cs-CZ" sz="3100" b="1" i="1" dirty="0">
                <a:solidFill>
                  <a:srgbClr val="00B050"/>
                </a:solidFill>
              </a:rPr>
              <a:t>prav</a:t>
            </a:r>
            <a:r>
              <a:rPr lang="cs-CZ" sz="3100" b="1" i="1" u="sng" dirty="0">
                <a:solidFill>
                  <a:srgbClr val="00B050"/>
                </a:solidFill>
              </a:rPr>
              <a:t>-o</a:t>
            </a:r>
            <a:r>
              <a:rPr lang="cs-CZ" sz="3100" b="1" i="1" dirty="0">
                <a:solidFill>
                  <a:srgbClr val="00B050"/>
                </a:solidFill>
              </a:rPr>
              <a:t>, </a:t>
            </a:r>
            <a:r>
              <a:rPr lang="cs-CZ" sz="3100" b="1" i="1" u="sng" dirty="0">
                <a:solidFill>
                  <a:srgbClr val="00B050"/>
                </a:solidFill>
              </a:rPr>
              <a:t>na-</a:t>
            </a:r>
            <a:r>
              <a:rPr lang="cs-CZ" sz="3100" b="1" i="1" dirty="0">
                <a:solidFill>
                  <a:srgbClr val="00B050"/>
                </a:solidFill>
              </a:rPr>
              <a:t>lev</a:t>
            </a:r>
            <a:r>
              <a:rPr lang="cs-CZ" sz="3100" b="1" i="1" u="sng" dirty="0">
                <a:solidFill>
                  <a:srgbClr val="00B050"/>
                </a:solidFill>
              </a:rPr>
              <a:t>-o</a:t>
            </a:r>
            <a:r>
              <a:rPr lang="cs-CZ" sz="3100" b="1" i="1" dirty="0">
                <a:solidFill>
                  <a:srgbClr val="00B050"/>
                </a:solidFill>
              </a:rPr>
              <a:t> </a:t>
            </a:r>
            <a:r>
              <a:rPr lang="cs-CZ" sz="3100" b="1" i="1" dirty="0">
                <a:solidFill>
                  <a:srgbClr val="FF0000"/>
                </a:solidFill>
              </a:rPr>
              <a:t>× </a:t>
            </a:r>
            <a:r>
              <a:rPr lang="cs-CZ" sz="3100" b="1" i="1" u="sng" strike="sngStrike" dirty="0">
                <a:solidFill>
                  <a:srgbClr val="7030A0"/>
                </a:solidFill>
              </a:rPr>
              <a:t>na-</a:t>
            </a:r>
            <a:r>
              <a:rPr lang="cs-CZ" sz="3100" b="1" i="1" strike="sngStrike" dirty="0" err="1">
                <a:solidFill>
                  <a:srgbClr val="7030A0"/>
                </a:solidFill>
              </a:rPr>
              <a:t>těsn</a:t>
            </a:r>
            <a:r>
              <a:rPr lang="cs-CZ" sz="3100" b="1" i="1" u="sng" strike="sngStrike" dirty="0">
                <a:solidFill>
                  <a:srgbClr val="7030A0"/>
                </a:solidFill>
              </a:rPr>
              <a:t>-o</a:t>
            </a:r>
            <a:r>
              <a:rPr lang="cs-CZ" sz="3100" b="1" i="1" strike="sngStrike" dirty="0">
                <a:solidFill>
                  <a:srgbClr val="7030A0"/>
                </a:solidFill>
              </a:rPr>
              <a:t>, </a:t>
            </a:r>
            <a:r>
              <a:rPr lang="cs-CZ" sz="3100" b="1" i="1" u="sng" strike="sngStrike" dirty="0">
                <a:solidFill>
                  <a:srgbClr val="7030A0"/>
                </a:solidFill>
              </a:rPr>
              <a:t>na-</a:t>
            </a:r>
            <a:r>
              <a:rPr lang="cs-CZ" sz="3100" b="1" i="1" strike="sngStrike" dirty="0" err="1">
                <a:solidFill>
                  <a:srgbClr val="7030A0"/>
                </a:solidFill>
              </a:rPr>
              <a:t>kratičk</a:t>
            </a:r>
            <a:r>
              <a:rPr lang="cs-CZ" sz="3100" b="1" u="sng" strike="sngStrike" dirty="0">
                <a:solidFill>
                  <a:srgbClr val="7030A0"/>
                </a:solidFill>
              </a:rPr>
              <a:t>-o</a:t>
            </a:r>
            <a:endParaRPr lang="en-GB" sz="3100" b="1" u="sng" strike="sngStrike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Zopakujeme-li u hesla </a:t>
            </a:r>
            <a:r>
              <a:rPr lang="cs-CZ" sz="2800" b="1" i="1" dirty="0"/>
              <a:t>na- -o</a:t>
            </a:r>
            <a:r>
              <a:rPr lang="cs-CZ" sz="2800" dirty="0"/>
              <a:t> dotaz </a:t>
            </a:r>
            <a:r>
              <a:rPr lang="cs-CZ" sz="2800" b="1" dirty="0">
                <a:solidFill>
                  <a:srgbClr val="FF0000"/>
                </a:solidFill>
              </a:rPr>
              <a:t>s vynecháním morfologické značky </a:t>
            </a:r>
            <a:r>
              <a:rPr lang="cs-CZ" sz="2800" b="1" dirty="0">
                <a:solidFill>
                  <a:schemeClr val="tx1"/>
                </a:solidFill>
              </a:rPr>
              <a:t>(</a:t>
            </a:r>
            <a:r>
              <a:rPr lang="cs-CZ" sz="2800" b="1" i="1" dirty="0">
                <a:solidFill>
                  <a:schemeClr val="tx1"/>
                </a:solidFill>
              </a:rPr>
              <a:t>D.*</a:t>
            </a:r>
            <a:r>
              <a:rPr lang="cs-CZ" sz="2800" b="1" dirty="0">
                <a:solidFill>
                  <a:schemeClr val="tx1"/>
                </a:solidFill>
              </a:rPr>
              <a:t>), </a:t>
            </a:r>
            <a:r>
              <a:rPr lang="cs-CZ" sz="2800" dirty="0"/>
              <a:t>nalezneme další relevantní doklady.</a:t>
            </a:r>
          </a:p>
          <a:p>
            <a:r>
              <a:rPr lang="cs-CZ" sz="2800" dirty="0"/>
              <a:t>Slova s malou frekvencí </a:t>
            </a:r>
            <a:r>
              <a:rPr lang="cs-CZ" sz="2800" b="1" dirty="0">
                <a:solidFill>
                  <a:srgbClr val="FF0000"/>
                </a:solidFill>
              </a:rPr>
              <a:t>odpovídají modelu tvoření</a:t>
            </a:r>
            <a:r>
              <a:rPr lang="cs-CZ" sz="2800" dirty="0">
                <a:solidFill>
                  <a:srgbClr val="FF0000"/>
                </a:solidFill>
              </a:rPr>
              <a:t>.</a:t>
            </a:r>
          </a:p>
          <a:p>
            <a:r>
              <a:rPr lang="cs-CZ" sz="2800" b="1" dirty="0">
                <a:solidFill>
                  <a:srgbClr val="FF0000"/>
                </a:solidFill>
              </a:rPr>
              <a:t>Obraz produktivity lze tudíž napadnout</a:t>
            </a:r>
            <a:r>
              <a:rPr lang="cs-CZ" sz="2800" dirty="0"/>
              <a:t>. </a:t>
            </a:r>
            <a:endParaRPr lang="en-GB" sz="2800" dirty="0"/>
          </a:p>
          <a:p>
            <a:endParaRPr lang="en-GB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1239-C692-4E96-B86D-4D66E6697AD1}" type="datetime1">
              <a:rPr lang="cs-CZ" smtClean="0"/>
              <a:t>13.9.2021</a:t>
            </a:fld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825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/>
              <a:t>Neúplný slovník: </a:t>
            </a:r>
            <a:r>
              <a:rPr lang="cs-CZ" sz="4000" b="1" i="1" dirty="0">
                <a:solidFill>
                  <a:schemeClr val="tx1"/>
                </a:solidFill>
              </a:rPr>
              <a:t>-</a:t>
            </a:r>
            <a:r>
              <a:rPr lang="cs-CZ" sz="4000" b="1" i="1" dirty="0" err="1">
                <a:solidFill>
                  <a:schemeClr val="tx1"/>
                </a:solidFill>
              </a:rPr>
              <a:t>oš</a:t>
            </a:r>
            <a:r>
              <a:rPr lang="cs-CZ" sz="4000" b="1" i="1" dirty="0"/>
              <a:t/>
            </a:r>
            <a:br>
              <a:rPr lang="cs-CZ" sz="4000" b="1" i="1" dirty="0"/>
            </a:br>
            <a:r>
              <a:rPr lang="cs-CZ" sz="4000" b="1" i="1" dirty="0">
                <a:solidFill>
                  <a:srgbClr val="00B050"/>
                </a:solidFill>
              </a:rPr>
              <a:t>Mil</a:t>
            </a:r>
            <a:r>
              <a:rPr lang="cs-CZ" sz="4000" b="1" i="1" u="sng" dirty="0">
                <a:solidFill>
                  <a:srgbClr val="00B050"/>
                </a:solidFill>
              </a:rPr>
              <a:t>-</a:t>
            </a:r>
            <a:r>
              <a:rPr lang="cs-CZ" sz="4000" b="1" i="1" u="sng" dirty="0" err="1">
                <a:solidFill>
                  <a:srgbClr val="00B050"/>
                </a:solidFill>
              </a:rPr>
              <a:t>oš</a:t>
            </a:r>
            <a:r>
              <a:rPr lang="cs-CZ" sz="4000" b="1" i="1" dirty="0">
                <a:solidFill>
                  <a:srgbClr val="00B050"/>
                </a:solidFill>
              </a:rPr>
              <a:t>, Jug</a:t>
            </a:r>
            <a:r>
              <a:rPr lang="cs-CZ" sz="4000" b="1" i="1" u="sng" dirty="0">
                <a:solidFill>
                  <a:srgbClr val="00B050"/>
                </a:solidFill>
              </a:rPr>
              <a:t>-</a:t>
            </a:r>
            <a:r>
              <a:rPr lang="cs-CZ" sz="4000" b="1" i="1" u="sng" dirty="0" err="1">
                <a:solidFill>
                  <a:srgbClr val="00B050"/>
                </a:solidFill>
              </a:rPr>
              <a:t>oš</a:t>
            </a:r>
            <a:r>
              <a:rPr lang="cs-CZ" sz="4000" b="1" i="1" dirty="0">
                <a:solidFill>
                  <a:srgbClr val="00B050"/>
                </a:solidFill>
              </a:rPr>
              <a:t> </a:t>
            </a:r>
            <a:r>
              <a:rPr lang="cs-CZ" sz="4000" b="1" i="1" dirty="0">
                <a:solidFill>
                  <a:srgbClr val="FF0000"/>
                </a:solidFill>
              </a:rPr>
              <a:t>× </a:t>
            </a:r>
            <a:r>
              <a:rPr lang="cs-CZ" sz="4000" b="1" i="1" dirty="0" err="1">
                <a:solidFill>
                  <a:srgbClr val="7030A0"/>
                </a:solidFill>
              </a:rPr>
              <a:t>Káj</a:t>
            </a:r>
            <a:r>
              <a:rPr lang="cs-CZ" sz="4000" b="1" i="1" u="sng" dirty="0" err="1">
                <a:solidFill>
                  <a:srgbClr val="7030A0"/>
                </a:solidFill>
              </a:rPr>
              <a:t>-oš</a:t>
            </a:r>
            <a:r>
              <a:rPr lang="cs-CZ" sz="4000" b="1" i="1" dirty="0">
                <a:solidFill>
                  <a:srgbClr val="7030A0"/>
                </a:solidFill>
              </a:rPr>
              <a:t>, </a:t>
            </a:r>
            <a:r>
              <a:rPr lang="cs-CZ" sz="4000" b="1" i="1" dirty="0" err="1">
                <a:solidFill>
                  <a:srgbClr val="7030A0"/>
                </a:solidFill>
              </a:rPr>
              <a:t>Tal</a:t>
            </a:r>
            <a:r>
              <a:rPr lang="cs-CZ" sz="4000" b="1" i="1" u="sng" dirty="0" err="1">
                <a:solidFill>
                  <a:srgbClr val="7030A0"/>
                </a:solidFill>
              </a:rPr>
              <a:t>-oš</a:t>
            </a:r>
            <a:endParaRPr lang="en-GB" sz="4000" b="1" u="sng" dirty="0">
              <a:solidFill>
                <a:srgbClr val="7030A0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CE214-5D0E-4DB9-BAEF-022DBD5CDAD9}" type="datetime1">
              <a:rPr lang="cs-CZ" smtClean="0"/>
              <a:t>13.9.2021</a:t>
            </a:fld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15</a:t>
            </a:fld>
            <a:endParaRPr lang="en-GB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Slovník automatického analyzátoru budovaný primárně pro analýzu </a:t>
            </a:r>
            <a:r>
              <a:rPr lang="cs-CZ" sz="2400" b="1" dirty="0">
                <a:solidFill>
                  <a:srgbClr val="FF0000"/>
                </a:solidFill>
              </a:rPr>
              <a:t>psaného spisovného jazyka zachycuje expresivní slovní zásobu včetně proprií velmi selektivně</a:t>
            </a:r>
            <a:r>
              <a:rPr lang="cs-CZ" sz="2400" dirty="0"/>
              <a:t>.</a:t>
            </a:r>
            <a:endParaRPr lang="en-GB" sz="2400" dirty="0"/>
          </a:p>
          <a:p>
            <a:r>
              <a:rPr lang="cs-CZ" sz="2400" dirty="0">
                <a:solidFill>
                  <a:srgbClr val="002060"/>
                </a:solidFill>
              </a:rPr>
              <a:t>Dotaz </a:t>
            </a:r>
            <a:r>
              <a:rPr lang="cs-CZ" sz="2400" b="1" dirty="0">
                <a:solidFill>
                  <a:srgbClr val="002060"/>
                </a:solidFill>
              </a:rPr>
              <a:t>[lemma=".*</a:t>
            </a:r>
            <a:r>
              <a:rPr lang="cs-CZ" sz="2400" b="1" dirty="0" err="1">
                <a:solidFill>
                  <a:srgbClr val="002060"/>
                </a:solidFill>
              </a:rPr>
              <a:t>oš</a:t>
            </a:r>
            <a:r>
              <a:rPr lang="cs-CZ" sz="2400" b="1" dirty="0">
                <a:solidFill>
                  <a:srgbClr val="002060"/>
                </a:solidFill>
              </a:rPr>
              <a:t>" &amp; </a:t>
            </a:r>
            <a:r>
              <a:rPr lang="cs-CZ" sz="2400" b="1" dirty="0" err="1">
                <a:solidFill>
                  <a:srgbClr val="002060"/>
                </a:solidFill>
              </a:rPr>
              <a:t>tag</a:t>
            </a:r>
            <a:r>
              <a:rPr lang="cs-CZ" sz="2400" b="1" dirty="0">
                <a:solidFill>
                  <a:srgbClr val="002060"/>
                </a:solidFill>
              </a:rPr>
              <a:t>="NN[MI].*"]</a:t>
            </a:r>
            <a:r>
              <a:rPr lang="cs-CZ" sz="2400" dirty="0">
                <a:solidFill>
                  <a:srgbClr val="002060"/>
                </a:solidFill>
              </a:rPr>
              <a:t> dává 125 lemmat, z toho </a:t>
            </a:r>
            <a:r>
              <a:rPr lang="cs-CZ" sz="2400" b="1" dirty="0">
                <a:solidFill>
                  <a:srgbClr val="002060"/>
                </a:solidFill>
              </a:rPr>
              <a:t>69 </a:t>
            </a:r>
            <a:r>
              <a:rPr lang="cs-CZ" sz="2400" dirty="0">
                <a:solidFill>
                  <a:srgbClr val="002060"/>
                </a:solidFill>
              </a:rPr>
              <a:t>relevantních. Dotaz </a:t>
            </a:r>
            <a:r>
              <a:rPr lang="cs-CZ" sz="2400" b="1" dirty="0">
                <a:solidFill>
                  <a:srgbClr val="002060"/>
                </a:solidFill>
              </a:rPr>
              <a:t>[lemma="(.*</a:t>
            </a:r>
            <a:r>
              <a:rPr lang="cs-CZ" sz="2400" b="1" dirty="0" err="1">
                <a:solidFill>
                  <a:srgbClr val="002060"/>
                </a:solidFill>
              </a:rPr>
              <a:t>oš</a:t>
            </a:r>
            <a:r>
              <a:rPr lang="cs-CZ" sz="2400" b="1" dirty="0">
                <a:solidFill>
                  <a:srgbClr val="002060"/>
                </a:solidFill>
              </a:rPr>
              <a:t>)|(.*</a:t>
            </a:r>
            <a:r>
              <a:rPr lang="cs-CZ" sz="2400" b="1" dirty="0" err="1">
                <a:solidFill>
                  <a:srgbClr val="002060"/>
                </a:solidFill>
              </a:rPr>
              <a:t>oš</a:t>
            </a:r>
            <a:r>
              <a:rPr lang="cs-CZ" sz="2400" b="1" dirty="0">
                <a:solidFill>
                  <a:srgbClr val="002060"/>
                </a:solidFill>
              </a:rPr>
              <a:t>[</a:t>
            </a:r>
            <a:r>
              <a:rPr lang="cs-CZ" sz="2400" b="1" dirty="0" err="1">
                <a:solidFill>
                  <a:srgbClr val="002060"/>
                </a:solidFill>
              </a:rPr>
              <a:t>eiů</a:t>
            </a:r>
            <a:r>
              <a:rPr lang="cs-CZ" sz="2400" b="1" dirty="0">
                <a:solidFill>
                  <a:srgbClr val="002060"/>
                </a:solidFill>
              </a:rPr>
              <a:t>])|(.*</a:t>
            </a:r>
            <a:r>
              <a:rPr lang="cs-CZ" sz="2400" b="1" dirty="0" err="1">
                <a:solidFill>
                  <a:srgbClr val="002060"/>
                </a:solidFill>
              </a:rPr>
              <a:t>oších</a:t>
            </a:r>
            <a:r>
              <a:rPr lang="cs-CZ" sz="2400" b="1" dirty="0">
                <a:solidFill>
                  <a:srgbClr val="002060"/>
                </a:solidFill>
              </a:rPr>
              <a:t>)|(.*</a:t>
            </a:r>
            <a:r>
              <a:rPr lang="cs-CZ" sz="2400" b="1" dirty="0" err="1">
                <a:solidFill>
                  <a:srgbClr val="002060"/>
                </a:solidFill>
              </a:rPr>
              <a:t>ošům</a:t>
            </a:r>
            <a:r>
              <a:rPr lang="cs-CZ" sz="2400" b="1" dirty="0">
                <a:solidFill>
                  <a:srgbClr val="002060"/>
                </a:solidFill>
              </a:rPr>
              <a:t>) &amp; </a:t>
            </a:r>
            <a:r>
              <a:rPr lang="cs-CZ" sz="2400" b="1" dirty="0" err="1">
                <a:solidFill>
                  <a:srgbClr val="002060"/>
                </a:solidFill>
              </a:rPr>
              <a:t>tag</a:t>
            </a:r>
            <a:r>
              <a:rPr lang="cs-CZ" sz="2400" b="1" dirty="0">
                <a:solidFill>
                  <a:srgbClr val="002060"/>
                </a:solidFill>
              </a:rPr>
              <a:t>="X.*"]</a:t>
            </a:r>
            <a:r>
              <a:rPr lang="cs-CZ" sz="2400" dirty="0">
                <a:solidFill>
                  <a:srgbClr val="002060"/>
                </a:solidFill>
              </a:rPr>
              <a:t> dává 282 tvarů, z toho </a:t>
            </a:r>
            <a:r>
              <a:rPr lang="cs-CZ" sz="2400" b="1" dirty="0">
                <a:solidFill>
                  <a:srgbClr val="002060"/>
                </a:solidFill>
              </a:rPr>
              <a:t>36</a:t>
            </a:r>
            <a:r>
              <a:rPr lang="cs-CZ" sz="2400" dirty="0">
                <a:solidFill>
                  <a:srgbClr val="002060"/>
                </a:solidFill>
              </a:rPr>
              <a:t> relevantních lemmat.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5077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Desambiguace 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Výsledky desambiguace (výběru interpretace ze všech nabízených automatickou morfologickou analýzou) jsou závislé na použité metodě desambiguace.</a:t>
            </a:r>
          </a:p>
          <a:p>
            <a:r>
              <a:rPr lang="cs-CZ" sz="2800" b="1" dirty="0">
                <a:solidFill>
                  <a:srgbClr val="FF0000"/>
                </a:solidFill>
              </a:rPr>
              <a:t>Problém homonymie </a:t>
            </a:r>
            <a:r>
              <a:rPr lang="cs-CZ" sz="2800" dirty="0"/>
              <a:t>(</a:t>
            </a:r>
            <a:r>
              <a:rPr lang="cs-CZ" sz="2800" b="1" dirty="0">
                <a:solidFill>
                  <a:srgbClr val="FF0000"/>
                </a:solidFill>
              </a:rPr>
              <a:t>transpozice, polyfunkční afixy, náhodné shody</a:t>
            </a:r>
            <a:r>
              <a:rPr lang="cs-CZ" sz="2800" dirty="0"/>
              <a:t> při formálním zadání dotazu) je řešen selektivně.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0C8A-1263-467B-86BC-5752465A4D22}" type="datetime1">
              <a:rPr lang="cs-CZ" smtClean="0"/>
              <a:t>13.9.2021</a:t>
            </a:fld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703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Desambiguace: </a:t>
            </a:r>
            <a:r>
              <a:rPr lang="cs-CZ" b="1" i="1" dirty="0">
                <a:solidFill>
                  <a:schemeClr val="tx1"/>
                </a:solidFill>
              </a:rPr>
              <a:t>-</a:t>
            </a:r>
            <a:r>
              <a:rPr lang="cs-CZ" b="1" i="1" dirty="0" err="1">
                <a:solidFill>
                  <a:schemeClr val="tx1"/>
                </a:solidFill>
              </a:rPr>
              <a:t>cí</a:t>
            </a:r>
            <a:r>
              <a:rPr lang="cs-CZ" b="1" dirty="0"/>
              <a:t/>
            </a:r>
            <a:br>
              <a:rPr lang="cs-CZ" b="1" dirty="0"/>
            </a:br>
            <a:r>
              <a:rPr lang="cs-CZ" b="1" i="1" dirty="0" err="1">
                <a:solidFill>
                  <a:srgbClr val="00B050"/>
                </a:solidFill>
              </a:rPr>
              <a:t>vedou-cí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b="1" dirty="0" err="1">
                <a:solidFill>
                  <a:srgbClr val="002060"/>
                </a:solidFill>
              </a:rPr>
              <a:t>vedoucí</a:t>
            </a:r>
            <a:r>
              <a:rPr lang="en-GB" sz="2000" b="1" dirty="0">
                <a:solidFill>
                  <a:srgbClr val="002060"/>
                </a:solidFill>
              </a:rPr>
              <a:t> (↖1/2/3) 8.348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  <a:endParaRPr lang="cs-CZ" sz="2000" dirty="0">
              <a:solidFill>
                <a:srgbClr val="002060"/>
              </a:solidFill>
            </a:endParaRPr>
          </a:p>
          <a:p>
            <a:r>
              <a:rPr lang="cs-CZ" sz="2000" dirty="0"/>
              <a:t> adjektivum vyjadřující </a:t>
            </a:r>
            <a:r>
              <a:rPr lang="cs-CZ" sz="2000" b="1" dirty="0">
                <a:solidFill>
                  <a:srgbClr val="002060"/>
                </a:solidFill>
              </a:rPr>
              <a:t>(1) aktuální vlastnost plynoucí z děje</a:t>
            </a:r>
            <a:r>
              <a:rPr lang="cs-CZ" sz="2000" dirty="0">
                <a:solidFill>
                  <a:srgbClr val="002060"/>
                </a:solidFill>
              </a:rPr>
              <a:t> </a:t>
            </a:r>
            <a:r>
              <a:rPr lang="cs-CZ" sz="2000" dirty="0"/>
              <a:t>(např. </a:t>
            </a:r>
            <a:r>
              <a:rPr lang="cs-CZ" sz="2000" b="1" i="1" dirty="0">
                <a:solidFill>
                  <a:srgbClr val="FF0000"/>
                </a:solidFill>
              </a:rPr>
              <a:t>cesta vedoucí lesem </a:t>
            </a:r>
            <a:r>
              <a:rPr lang="cs-CZ" sz="2000" i="1" dirty="0"/>
              <a:t>= </a:t>
            </a:r>
            <a:r>
              <a:rPr lang="cs-CZ" sz="2000" dirty="0"/>
              <a:t>‚cesta, která vede lesem‘), může se </a:t>
            </a:r>
            <a:r>
              <a:rPr lang="cs-CZ" sz="2000" b="1" dirty="0">
                <a:solidFill>
                  <a:srgbClr val="002060"/>
                </a:solidFill>
              </a:rPr>
              <a:t>(2) </a:t>
            </a:r>
            <a:r>
              <a:rPr lang="cs-CZ" sz="2000" b="1" dirty="0" err="1">
                <a:solidFill>
                  <a:srgbClr val="002060"/>
                </a:solidFill>
              </a:rPr>
              <a:t>dezaktualizovat</a:t>
            </a:r>
            <a:r>
              <a:rPr lang="cs-CZ" sz="2000" b="1" dirty="0">
                <a:solidFill>
                  <a:srgbClr val="002060"/>
                </a:solidFill>
              </a:rPr>
              <a:t> </a:t>
            </a:r>
            <a:r>
              <a:rPr lang="cs-CZ" sz="2000" dirty="0"/>
              <a:t>(</a:t>
            </a:r>
            <a:r>
              <a:rPr lang="cs-CZ" sz="2000" b="1" i="1" dirty="0">
                <a:solidFill>
                  <a:srgbClr val="FF0000"/>
                </a:solidFill>
              </a:rPr>
              <a:t>vedoucí složky armády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dirty="0"/>
              <a:t>= ‚vedení armády‘) a </a:t>
            </a:r>
            <a:r>
              <a:rPr lang="cs-CZ" sz="2000" b="1" dirty="0">
                <a:solidFill>
                  <a:srgbClr val="002060"/>
                </a:solidFill>
              </a:rPr>
              <a:t>(3) substantivizovat </a:t>
            </a:r>
            <a:r>
              <a:rPr lang="cs-CZ" sz="2000" dirty="0"/>
              <a:t>(</a:t>
            </a:r>
            <a:r>
              <a:rPr lang="cs-CZ" sz="2000" b="1" i="1" dirty="0">
                <a:solidFill>
                  <a:srgbClr val="FF0000"/>
                </a:solidFill>
              </a:rPr>
              <a:t>vedoucí skupinky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dirty="0"/>
              <a:t>= ‚vůdce skupinky‘). </a:t>
            </a:r>
          </a:p>
          <a:p>
            <a:r>
              <a:rPr lang="cs-CZ" sz="2000" b="1" dirty="0">
                <a:solidFill>
                  <a:srgbClr val="FF0000"/>
                </a:solidFill>
              </a:rPr>
              <a:t>(1) a (2)</a:t>
            </a:r>
            <a:r>
              <a:rPr lang="cs-CZ" sz="2000" dirty="0"/>
              <a:t> automatická morfologická analýza </a:t>
            </a:r>
            <a:r>
              <a:rPr lang="cs-CZ" sz="2000" b="1" dirty="0">
                <a:solidFill>
                  <a:srgbClr val="FF0000"/>
                </a:solidFill>
              </a:rPr>
              <a:t>nerozlišuje</a:t>
            </a:r>
            <a:r>
              <a:rPr lang="cs-CZ" sz="2000" dirty="0"/>
              <a:t>. </a:t>
            </a:r>
          </a:p>
          <a:p>
            <a:r>
              <a:rPr lang="cs-CZ" sz="2000" b="1" dirty="0">
                <a:solidFill>
                  <a:srgbClr val="FF0000"/>
                </a:solidFill>
              </a:rPr>
              <a:t>(3) </a:t>
            </a:r>
            <a:r>
              <a:rPr lang="cs-CZ" sz="2000" dirty="0"/>
              <a:t>je sice </a:t>
            </a:r>
            <a:r>
              <a:rPr lang="cs-CZ" sz="2000" b="1" dirty="0">
                <a:solidFill>
                  <a:srgbClr val="FF0000"/>
                </a:solidFill>
              </a:rPr>
              <a:t>zachycen</a:t>
            </a:r>
            <a:r>
              <a:rPr lang="cs-CZ" sz="2000" dirty="0"/>
              <a:t>, nicméně výsledky desambiguace jsou velmi </a:t>
            </a:r>
            <a:r>
              <a:rPr lang="cs-CZ" sz="2000" b="1" dirty="0">
                <a:solidFill>
                  <a:srgbClr val="FF0000"/>
                </a:solidFill>
              </a:rPr>
              <a:t>nespolehlivé</a:t>
            </a:r>
            <a:r>
              <a:rPr lang="cs-CZ" sz="2000" dirty="0"/>
              <a:t>.</a:t>
            </a:r>
            <a:endParaRPr lang="en-GB" sz="20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C025-851F-4637-B989-99DD0A409703}" type="datetime1">
              <a:rPr lang="cs-CZ" smtClean="0"/>
              <a:t>13.9.2021</a:t>
            </a:fld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615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Chyby v desambiguaci: </a:t>
            </a:r>
            <a:r>
              <a:rPr lang="cs-CZ" b="1" i="1" dirty="0" err="1">
                <a:solidFill>
                  <a:srgbClr val="FF0000"/>
                </a:solidFill>
              </a:rPr>
              <a:t>cestují-cí</a:t>
            </a:r>
            <a:endParaRPr lang="en-GB" b="1" i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4013-5F2C-40AC-BD8C-BE899ABD8C91}" type="datetime1">
              <a:rPr lang="cs-CZ" smtClean="0"/>
              <a:t>13.9.2021</a:t>
            </a:fld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18</a:t>
            </a:fld>
            <a:endParaRPr lang="en-GB"/>
          </a:p>
        </p:txBody>
      </p:sp>
      <p:pic>
        <p:nvPicPr>
          <p:cNvPr id="8" name="Zástupný symbol pro obsah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092" y="1348154"/>
            <a:ext cx="11594123" cy="536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577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64000" b="-6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Desambiguace: </a:t>
            </a:r>
            <a:r>
              <a:rPr lang="cs-CZ" b="1" i="1" dirty="0" err="1">
                <a:solidFill>
                  <a:schemeClr val="tx1"/>
                </a:solidFill>
              </a:rPr>
              <a:t>sou</a:t>
            </a:r>
            <a:r>
              <a:rPr lang="cs-CZ" b="1" i="1" dirty="0">
                <a:solidFill>
                  <a:schemeClr val="tx1"/>
                </a:solidFill>
              </a:rPr>
              <a:t>- -í</a:t>
            </a:r>
            <a:r>
              <a:rPr lang="cs-CZ" b="1" dirty="0"/>
              <a:t/>
            </a:r>
            <a:br>
              <a:rPr lang="cs-CZ" b="1" dirty="0"/>
            </a:br>
            <a:r>
              <a:rPr lang="cs-CZ" b="1" i="1" strike="sngStrike" dirty="0">
                <a:solidFill>
                  <a:srgbClr val="FF0000"/>
                </a:solidFill>
              </a:rPr>
              <a:t>soutěžení, souručenství, soukromí</a:t>
            </a:r>
            <a:r>
              <a:rPr lang="en-GB" dirty="0">
                <a:solidFill>
                  <a:srgbClr val="FF0000"/>
                </a:solidFill>
              </a:rPr>
              <a:t/>
            </a:r>
            <a:br>
              <a:rPr lang="en-GB" dirty="0">
                <a:solidFill>
                  <a:srgbClr val="FF0000"/>
                </a:solidFill>
              </a:rPr>
            </a:b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Náhodné shody řetězců</a:t>
            </a:r>
          </a:p>
          <a:p>
            <a:r>
              <a:rPr lang="cs-CZ" sz="2400" dirty="0">
                <a:solidFill>
                  <a:srgbClr val="002060"/>
                </a:solidFill>
              </a:rPr>
              <a:t>„Řetězec </a:t>
            </a:r>
            <a:r>
              <a:rPr lang="cs-CZ" sz="2400" i="1" dirty="0" err="1">
                <a:solidFill>
                  <a:srgbClr val="002060"/>
                </a:solidFill>
              </a:rPr>
              <a:t>sou</a:t>
            </a:r>
            <a:r>
              <a:rPr lang="cs-CZ" sz="2400" i="1" dirty="0">
                <a:solidFill>
                  <a:srgbClr val="002060"/>
                </a:solidFill>
              </a:rPr>
              <a:t>- -í </a:t>
            </a:r>
            <a:r>
              <a:rPr lang="cs-CZ" sz="2400" dirty="0">
                <a:solidFill>
                  <a:srgbClr val="002060"/>
                </a:solidFill>
              </a:rPr>
              <a:t>mají i substantiva, která </a:t>
            </a:r>
            <a:r>
              <a:rPr lang="cs-CZ" sz="2400" b="1" dirty="0">
                <a:solidFill>
                  <a:srgbClr val="002060"/>
                </a:solidFill>
              </a:rPr>
              <a:t>nejsou tvořena příslušným </a:t>
            </a:r>
            <a:r>
              <a:rPr lang="cs-CZ" sz="2400" dirty="0" err="1">
                <a:solidFill>
                  <a:srgbClr val="002060"/>
                </a:solidFill>
              </a:rPr>
              <a:t>cirkumfixem</a:t>
            </a:r>
            <a:r>
              <a:rPr lang="cs-CZ" sz="2400" dirty="0">
                <a:solidFill>
                  <a:srgbClr val="002060"/>
                </a:solidFill>
              </a:rPr>
              <a:t>. Jsou to a) </a:t>
            </a:r>
            <a:r>
              <a:rPr lang="cs-CZ" sz="2400" b="1" dirty="0">
                <a:solidFill>
                  <a:srgbClr val="002060"/>
                </a:solidFill>
              </a:rPr>
              <a:t>dějová jména </a:t>
            </a:r>
            <a:r>
              <a:rPr lang="cs-CZ" sz="2400" dirty="0">
                <a:solidFill>
                  <a:srgbClr val="002060"/>
                </a:solidFill>
              </a:rPr>
              <a:t>od sloves s prefixem/počátečním řetězcem </a:t>
            </a:r>
            <a:r>
              <a:rPr lang="cs-CZ" sz="2400" i="1" dirty="0" err="1">
                <a:solidFill>
                  <a:srgbClr val="002060"/>
                </a:solidFill>
              </a:rPr>
              <a:t>sou</a:t>
            </a:r>
            <a:r>
              <a:rPr lang="cs-CZ" sz="2400" i="1" dirty="0">
                <a:solidFill>
                  <a:srgbClr val="002060"/>
                </a:solidFill>
              </a:rPr>
              <a:t>, </a:t>
            </a:r>
            <a:r>
              <a:rPr lang="cs-CZ" sz="2400" dirty="0">
                <a:solidFill>
                  <a:srgbClr val="002060"/>
                </a:solidFill>
              </a:rPr>
              <a:t>např. </a:t>
            </a:r>
            <a:r>
              <a:rPr lang="cs-CZ" sz="2400" i="1" dirty="0">
                <a:solidFill>
                  <a:srgbClr val="002060"/>
                </a:solidFill>
              </a:rPr>
              <a:t>soustředění, soužití, soutěžení</a:t>
            </a:r>
            <a:r>
              <a:rPr lang="cs-CZ" sz="2400" dirty="0">
                <a:solidFill>
                  <a:srgbClr val="002060"/>
                </a:solidFill>
              </a:rPr>
              <a:t>; b) deriváty jmen na </a:t>
            </a:r>
            <a:r>
              <a:rPr lang="cs-CZ" sz="2400" b="1" dirty="0">
                <a:solidFill>
                  <a:srgbClr val="002060"/>
                </a:solidFill>
              </a:rPr>
              <a:t>-</a:t>
            </a:r>
            <a:r>
              <a:rPr lang="cs-CZ" sz="2400" b="1" i="1" dirty="0" err="1">
                <a:solidFill>
                  <a:srgbClr val="002060"/>
                </a:solidFill>
              </a:rPr>
              <a:t>ství</a:t>
            </a:r>
            <a:r>
              <a:rPr lang="cs-CZ" sz="2400" b="1" i="1" dirty="0">
                <a:solidFill>
                  <a:srgbClr val="002060"/>
                </a:solidFill>
              </a:rPr>
              <a:t>/-</a:t>
            </a:r>
            <a:r>
              <a:rPr lang="cs-CZ" sz="2400" b="1" i="1" dirty="0" err="1">
                <a:solidFill>
                  <a:srgbClr val="002060"/>
                </a:solidFill>
              </a:rPr>
              <a:t>ctví</a:t>
            </a:r>
            <a:r>
              <a:rPr lang="cs-CZ" sz="2400" b="1" i="1" dirty="0">
                <a:solidFill>
                  <a:srgbClr val="002060"/>
                </a:solidFill>
              </a:rPr>
              <a:t> </a:t>
            </a:r>
            <a:r>
              <a:rPr lang="cs-CZ" sz="2400" dirty="0">
                <a:solidFill>
                  <a:srgbClr val="002060"/>
                </a:solidFill>
              </a:rPr>
              <a:t>s počátečním řetězcem/prefixem </a:t>
            </a:r>
            <a:r>
              <a:rPr lang="cs-CZ" sz="2400" i="1" dirty="0" err="1">
                <a:solidFill>
                  <a:srgbClr val="002060"/>
                </a:solidFill>
              </a:rPr>
              <a:t>sou</a:t>
            </a:r>
            <a:r>
              <a:rPr lang="cs-CZ" sz="2400" i="1" dirty="0">
                <a:solidFill>
                  <a:srgbClr val="002060"/>
                </a:solidFill>
              </a:rPr>
              <a:t>-</a:t>
            </a:r>
            <a:r>
              <a:rPr lang="cs-CZ" sz="2400" dirty="0">
                <a:solidFill>
                  <a:srgbClr val="002060"/>
                </a:solidFill>
              </a:rPr>
              <a:t>, např. </a:t>
            </a:r>
            <a:r>
              <a:rPr lang="cs-CZ" sz="2400" i="1" dirty="0">
                <a:solidFill>
                  <a:srgbClr val="002060"/>
                </a:solidFill>
              </a:rPr>
              <a:t>sousedství, souručenství</a:t>
            </a:r>
            <a:r>
              <a:rPr lang="cs-CZ" sz="2400" dirty="0">
                <a:solidFill>
                  <a:srgbClr val="002060"/>
                </a:solidFill>
              </a:rPr>
              <a:t>; c) substantivum </a:t>
            </a:r>
            <a:r>
              <a:rPr lang="cs-CZ" sz="2400" b="1" i="1" dirty="0">
                <a:solidFill>
                  <a:srgbClr val="002060"/>
                </a:solidFill>
              </a:rPr>
              <a:t>soukromí</a:t>
            </a:r>
            <a:r>
              <a:rPr lang="cs-CZ" sz="2400" dirty="0">
                <a:solidFill>
                  <a:srgbClr val="002060"/>
                </a:solidFill>
              </a:rPr>
              <a:t>, utvořené od adjektiva/adverbia</a:t>
            </a:r>
            <a:r>
              <a:rPr lang="cs-CZ" sz="2400" i="1" dirty="0">
                <a:solidFill>
                  <a:srgbClr val="002060"/>
                </a:solidFill>
              </a:rPr>
              <a:t>.</a:t>
            </a:r>
            <a:r>
              <a:rPr lang="cs-CZ" sz="2400" dirty="0">
                <a:solidFill>
                  <a:srgbClr val="002060"/>
                </a:solidFill>
              </a:rPr>
              <a:t> V korpusu SYN2010 je jich celkem 28.“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DCAD-E39D-468F-A33A-6D35C090FE8B}" type="datetime1">
              <a:rPr lang="cs-CZ" smtClean="0"/>
              <a:t>13.9.2021</a:t>
            </a:fld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95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i="1" dirty="0"/>
              <a:t>Šimandl , J. (</a:t>
            </a:r>
            <a:r>
              <a:rPr lang="cs-CZ" b="1" i="1" dirty="0" err="1"/>
              <a:t>ed</a:t>
            </a:r>
            <a:r>
              <a:rPr lang="cs-CZ" b="1" i="1" dirty="0"/>
              <a:t>.). Slovník afixů užívaných v češtině, Praha : Karolinum. 2016.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1C40-5EC8-418E-82C8-5BCAD8707A54}" type="datetime1">
              <a:rPr lang="cs-CZ" smtClean="0"/>
              <a:t>13.9.2021</a:t>
            </a:fld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2</a:t>
            </a:fld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508" y="1746738"/>
            <a:ext cx="4522055" cy="486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5475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Závěr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 </a:t>
            </a:r>
            <a:r>
              <a:rPr lang="cs-CZ" b="1" dirty="0">
                <a:solidFill>
                  <a:srgbClr val="FF0000"/>
                </a:solidFill>
              </a:rPr>
              <a:t>limity automatické analýzy </a:t>
            </a:r>
            <a:r>
              <a:rPr lang="cs-CZ" dirty="0"/>
              <a:t>počítáme a snažili jsme se na ně upozorňovat uživatele v takovém rozsahu, aby nebyl uveden v omyl.</a:t>
            </a:r>
          </a:p>
          <a:p>
            <a:r>
              <a:rPr lang="cs-CZ" dirty="0"/>
              <a:t>Veškeré údaje (pokud není uveden opak) odkazující na korpus jsou vzaty z referenčního korpusu (SYN2010) a způsob jejich zjištění je dostatečně popsán. Každý uživatel slovníku má tudíž možnost uvedený postup </a:t>
            </a:r>
            <a:r>
              <a:rPr lang="cs-CZ" b="1" dirty="0">
                <a:solidFill>
                  <a:srgbClr val="FF0000"/>
                </a:solidFill>
              </a:rPr>
              <a:t>zopakovat i s použitím jiných dat </a:t>
            </a:r>
            <a:r>
              <a:rPr lang="cs-CZ" dirty="0"/>
              <a:t>(jiných korpusů) (požadavek empirické testovatelnosti výsledků).</a:t>
            </a:r>
          </a:p>
          <a:p>
            <a:r>
              <a:rPr lang="cs-CZ" b="1" dirty="0">
                <a:solidFill>
                  <a:srgbClr val="FF0000"/>
                </a:solidFill>
              </a:rPr>
              <a:t>Bez využití výsledků automatické morfologické analýzy </a:t>
            </a:r>
            <a:r>
              <a:rPr lang="cs-CZ" dirty="0"/>
              <a:t>by vznik slovníku (psaní hesel) byl a) nesrovnatelně </a:t>
            </a:r>
            <a:r>
              <a:rPr lang="cs-CZ" b="1" dirty="0">
                <a:solidFill>
                  <a:srgbClr val="FF0000"/>
                </a:solidFill>
              </a:rPr>
              <a:t>časově náročnější</a:t>
            </a:r>
            <a:r>
              <a:rPr lang="cs-CZ" dirty="0">
                <a:solidFill>
                  <a:schemeClr val="tx1"/>
                </a:solidFill>
              </a:rPr>
              <a:t>, b) podstatně </a:t>
            </a:r>
            <a:r>
              <a:rPr lang="cs-CZ" b="1" dirty="0">
                <a:solidFill>
                  <a:srgbClr val="FF0000"/>
                </a:solidFill>
              </a:rPr>
              <a:t>nákladnější</a:t>
            </a:r>
            <a:r>
              <a:rPr lang="cs-CZ" dirty="0">
                <a:solidFill>
                  <a:schemeClr val="tx1"/>
                </a:solidFill>
              </a:rPr>
              <a:t> a</a:t>
            </a:r>
            <a:r>
              <a:rPr lang="cs-CZ" dirty="0"/>
              <a:t> ve svém výsledku c) </a:t>
            </a:r>
            <a:r>
              <a:rPr lang="cs-CZ" b="1" dirty="0">
                <a:solidFill>
                  <a:srgbClr val="FF0000"/>
                </a:solidFill>
              </a:rPr>
              <a:t>méně objektivní</a:t>
            </a:r>
            <a:r>
              <a:rPr lang="cs-CZ" dirty="0"/>
              <a:t>.</a:t>
            </a:r>
            <a:endParaRPr lang="en-GB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4B83-82FD-42B7-9847-F301815EEBF3}" type="datetime1">
              <a:rPr lang="cs-CZ" smtClean="0"/>
              <a:t>13.9.2021</a:t>
            </a:fld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687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DĚKUJI VÁM ZA POZORNOST!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b="1" dirty="0"/>
              <a:t>Více </a:t>
            </a:r>
            <a:r>
              <a:rPr lang="cs-CZ" sz="5400" b="1" i="1" dirty="0"/>
              <a:t>soch</a:t>
            </a:r>
            <a:r>
              <a:rPr lang="cs-CZ" sz="5400" b="1" dirty="0"/>
              <a:t> je </a:t>
            </a:r>
            <a:r>
              <a:rPr lang="cs-CZ" sz="5400" b="1" i="1" u="sng" dirty="0" err="1">
                <a:solidFill>
                  <a:srgbClr val="00B050"/>
                </a:solidFill>
              </a:rPr>
              <a:t>sou-</a:t>
            </a:r>
            <a:r>
              <a:rPr lang="cs-CZ" sz="5400" b="1" i="1" dirty="0" err="1">
                <a:solidFill>
                  <a:srgbClr val="00B050"/>
                </a:solidFill>
              </a:rPr>
              <a:t>soš</a:t>
            </a:r>
            <a:r>
              <a:rPr lang="cs-CZ" sz="5400" b="1" i="1" u="sng" dirty="0" err="1">
                <a:solidFill>
                  <a:srgbClr val="00B050"/>
                </a:solidFill>
              </a:rPr>
              <a:t>-í</a:t>
            </a:r>
            <a:r>
              <a:rPr lang="cs-CZ" sz="5400" b="1" dirty="0"/>
              <a:t>, více </a:t>
            </a:r>
            <a:r>
              <a:rPr lang="cs-CZ" sz="5400" b="1" i="1" dirty="0"/>
              <a:t>žen</a:t>
            </a:r>
            <a:r>
              <a:rPr lang="cs-CZ" sz="5400" b="1" dirty="0"/>
              <a:t> je </a:t>
            </a:r>
            <a:r>
              <a:rPr lang="cs-CZ" sz="5400" b="1" i="1" dirty="0">
                <a:solidFill>
                  <a:srgbClr val="00B050"/>
                </a:solidFill>
              </a:rPr>
              <a:t>s-</a:t>
            </a:r>
            <a:r>
              <a:rPr lang="cs-CZ" sz="5400" b="1" i="1" dirty="0" err="1">
                <a:solidFill>
                  <a:srgbClr val="00B050"/>
                </a:solidFill>
              </a:rPr>
              <a:t>ouž</a:t>
            </a:r>
            <a:r>
              <a:rPr lang="cs-CZ" sz="5400" b="1" i="1" dirty="0">
                <a:solidFill>
                  <a:srgbClr val="00B050"/>
                </a:solidFill>
              </a:rPr>
              <a:t>-en</a:t>
            </a:r>
            <a:r>
              <a:rPr lang="cs-CZ" sz="5400" b="1" i="1" u="sng" dirty="0">
                <a:solidFill>
                  <a:srgbClr val="00B050"/>
                </a:solidFill>
              </a:rPr>
              <a:t>-í</a:t>
            </a:r>
            <a:r>
              <a:rPr lang="cs-CZ" sz="5400" b="1" dirty="0"/>
              <a:t> nikoli</a:t>
            </a:r>
            <a:r>
              <a:rPr lang="cs-CZ" sz="5400" b="1" i="1" dirty="0"/>
              <a:t> </a:t>
            </a:r>
            <a:r>
              <a:rPr lang="cs-CZ" sz="5400" b="1" i="1" u="sng" strike="sngStrike" dirty="0" err="1">
                <a:solidFill>
                  <a:srgbClr val="FF0000"/>
                </a:solidFill>
              </a:rPr>
              <a:t>sou-</a:t>
            </a:r>
            <a:r>
              <a:rPr lang="cs-CZ" sz="5400" b="1" i="1" strike="sngStrike" dirty="0" err="1">
                <a:solidFill>
                  <a:srgbClr val="FF0000"/>
                </a:solidFill>
              </a:rPr>
              <a:t>žen</a:t>
            </a:r>
            <a:r>
              <a:rPr lang="cs-CZ" sz="5400" b="1" i="1" u="sng" strike="sngStrike" dirty="0" err="1">
                <a:solidFill>
                  <a:srgbClr val="FF0000"/>
                </a:solidFill>
              </a:rPr>
              <a:t>-í</a:t>
            </a:r>
            <a:r>
              <a:rPr lang="cs-CZ" sz="5400" b="1" dirty="0"/>
              <a:t>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3DADD-F5C6-4C86-909F-20379465B0D1}" type="datetime1">
              <a:rPr lang="cs-CZ" smtClean="0"/>
              <a:t>13.9.2021</a:t>
            </a:fld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092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Dú</a:t>
            </a:r>
            <a:r>
              <a:rPr lang="cs-CZ" dirty="0"/>
              <a:t> na </a:t>
            </a:r>
            <a:r>
              <a:rPr lang="cs-CZ" dirty="0" smtClean="0"/>
              <a:t>22</a:t>
            </a:r>
            <a:r>
              <a:rPr lang="cs-CZ" dirty="0" smtClean="0"/>
              <a:t>. 9. </a:t>
            </a:r>
            <a:r>
              <a:rPr lang="cs-CZ" smtClean="0"/>
              <a:t>2021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Který derivační afix jste v SAUČ nenašli a jak byste hledali data pro jeho charakteristiku v korpusu?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38B28-EDA1-4784-B72F-82F5B58ACBB6}" type="datetime1">
              <a:rPr lang="cs-CZ" smtClean="0"/>
              <a:t>13.9.2021</a:t>
            </a:fld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832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SAUČ je jako samostatné heslo afix –</a:t>
            </a:r>
            <a:r>
              <a:rPr lang="cs-CZ" dirty="0" err="1"/>
              <a:t>il</a:t>
            </a:r>
            <a:r>
              <a:rPr lang="cs-CZ" dirty="0"/>
              <a:t> (zastoupeno např. slovem čum-</a:t>
            </a:r>
            <a:r>
              <a:rPr lang="cs-CZ" dirty="0" err="1"/>
              <a:t>il</a:t>
            </a:r>
            <a:r>
              <a:rPr lang="cs-CZ" dirty="0"/>
              <a:t>, které je zdůvodněno tak, že nejde i typ derivátu od kmene minulého, neboť kmenotvorné –ě- není součástí derivace na rozdíl od případů jako např. </a:t>
            </a:r>
            <a:r>
              <a:rPr lang="cs-CZ" dirty="0" err="1"/>
              <a:t>Skác</a:t>
            </a:r>
            <a:r>
              <a:rPr lang="cs-CZ" dirty="0"/>
              <a:t>-e-t → </a:t>
            </a:r>
            <a:r>
              <a:rPr lang="cs-CZ" dirty="0" err="1"/>
              <a:t>Skác</a:t>
            </a:r>
            <a:r>
              <a:rPr lang="cs-CZ" dirty="0"/>
              <a:t>-el, - kut-i-t → kut-i-l, tlach-a-t → tlach-a-l, Krý-0-t → Kry-0-l).</a:t>
            </a:r>
          </a:p>
          <a:p>
            <a:r>
              <a:rPr lang="cs-CZ" dirty="0"/>
              <a:t>V SAUČ ovšem chybí sufix –l</a:t>
            </a:r>
          </a:p>
          <a:p>
            <a:r>
              <a:rPr lang="cs-CZ" dirty="0"/>
              <a:t>K tomuto </a:t>
            </a:r>
            <a:r>
              <a:rPr lang="cs-CZ"/>
              <a:t>tématu viz OSOLSOBĚ, Klára. Využití corpus driven metod při corpus based výzkumu. In Děngeová, Zuzana; Vališová, Pavlína. </a:t>
            </a:r>
            <a:r>
              <a:rPr lang="cs-CZ" i="1"/>
              <a:t>Proměna jazyka a jeho výzkumu v době nových médií a technologií</a:t>
            </a:r>
            <a:r>
              <a:rPr lang="cs-CZ"/>
              <a:t>. 1. vyd. Praha: Ústav pro jazyk český AV ČR, 2015. s. 3-12, 10 s. ISBN 978-80-86496-87-0.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38B28-EDA1-4784-B72F-82F5B58ACBB6}" type="datetime1">
              <a:rPr lang="cs-CZ" smtClean="0"/>
              <a:t>13.9.2021</a:t>
            </a:fld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003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http://www.ujc.cas.cz/eletronicke-slovniky-a-zdroje/Slovnik-afixu-html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58FC-44D2-458C-B82E-673B70BF8B1E}" type="datetime1">
              <a:rPr lang="cs-CZ" smtClean="0"/>
              <a:t>13.9.2021</a:t>
            </a:fld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3</a:t>
            </a:fld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954" y="1758462"/>
            <a:ext cx="8302217" cy="440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73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v něm lze najít?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C00000"/>
                </a:solidFill>
              </a:rPr>
              <a:t>Česká utvořená slovní zásoba</a:t>
            </a:r>
          </a:p>
          <a:p>
            <a:pPr marL="0" indent="0">
              <a:buNone/>
            </a:pPr>
            <a:endParaRPr lang="cs-CZ" sz="3600" dirty="0"/>
          </a:p>
          <a:p>
            <a:r>
              <a:rPr lang="cs-CZ" sz="3600" b="1" dirty="0">
                <a:solidFill>
                  <a:srgbClr val="C00000"/>
                </a:solidFill>
              </a:rPr>
              <a:t>Slovní zásoba se zřetelnou morfologickou stavbou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7A60-C8E1-471E-832D-409CDC387765}" type="datetime1">
              <a:rPr lang="cs-CZ" smtClean="0"/>
              <a:t>13.9.2021</a:t>
            </a:fld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820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Sufix </a:t>
            </a:r>
            <a:r>
              <a:rPr lang="cs-CZ" b="1" i="1" dirty="0"/>
              <a:t>-</a:t>
            </a:r>
            <a:r>
              <a:rPr lang="cs-CZ" b="1" i="1" dirty="0" err="1"/>
              <a:t>ouš</a:t>
            </a:r>
            <a:endParaRPr lang="cs-CZ" b="1" i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899D-4EFC-44DB-BD27-EB68431D581B}" type="datetime1">
              <a:rPr lang="cs-CZ" smtClean="0"/>
              <a:t>13.9.2021</a:t>
            </a:fld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5</a:t>
            </a:fld>
            <a:endParaRPr lang="en-GB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647" y="1289538"/>
            <a:ext cx="8393722" cy="49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213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Stavební prvek </a:t>
            </a:r>
            <a:r>
              <a:rPr lang="cs-CZ" b="1" i="1" dirty="0"/>
              <a:t>-</a:t>
            </a:r>
            <a:r>
              <a:rPr lang="cs-CZ" b="1" i="1" dirty="0" err="1"/>
              <a:t>hypno</a:t>
            </a:r>
            <a:endParaRPr lang="cs-CZ" b="1" i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84F75-974F-4FBD-8C18-39011E4336C2}" type="datetime1">
              <a:rPr lang="cs-CZ" smtClean="0"/>
              <a:t>13.9.2021</a:t>
            </a:fld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6</a:t>
            </a:fld>
            <a:endParaRPr lang="en-GB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92" y="2016369"/>
            <a:ext cx="11078308" cy="330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66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Frekvenční zpráva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Korpus SYN2010</a:t>
            </a:r>
          </a:p>
          <a:p>
            <a:r>
              <a:rPr lang="cs-CZ" sz="4000" dirty="0"/>
              <a:t>Korpus SYN (v3)</a:t>
            </a:r>
          </a:p>
          <a:p>
            <a:r>
              <a:rPr lang="cs-CZ" sz="4000" dirty="0"/>
              <a:t>Automatická morfologická analýza jako: prostředek a past při práci s korpusovými daty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9E52-C8D3-4D41-8BF6-9BD94CDA8743}" type="datetime1">
              <a:rPr lang="cs-CZ" smtClean="0"/>
              <a:t>13.9.2021</a:t>
            </a:fld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40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41717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Obsah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 err="1"/>
              <a:t>Tokenizace</a:t>
            </a:r>
            <a:endParaRPr lang="cs-CZ" sz="3600" dirty="0"/>
          </a:p>
          <a:p>
            <a:r>
              <a:rPr lang="cs-CZ" sz="3600" dirty="0"/>
              <a:t>Nejednoznačná automatická analýza (</a:t>
            </a:r>
            <a:r>
              <a:rPr lang="cs-CZ" sz="3600" dirty="0" err="1"/>
              <a:t>lemma+tag</a:t>
            </a:r>
            <a:r>
              <a:rPr lang="cs-CZ" sz="3600" dirty="0"/>
              <a:t>): slovník</a:t>
            </a:r>
          </a:p>
          <a:p>
            <a:r>
              <a:rPr lang="cs-CZ" sz="3600" dirty="0"/>
              <a:t>Desambiguace</a:t>
            </a:r>
          </a:p>
          <a:p>
            <a:r>
              <a:rPr lang="cs-CZ" sz="3600" dirty="0"/>
              <a:t>Závěr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1D2B-CD59-4000-B7F5-03F7A5512079}" type="datetime1">
              <a:rPr lang="cs-CZ" smtClean="0"/>
              <a:t>13.9.2021</a:t>
            </a:fld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246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t="-64000" b="-6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Hesla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b="1" i="1" dirty="0">
                <a:solidFill>
                  <a:srgbClr val="FF0000"/>
                </a:solidFill>
              </a:rPr>
              <a:t>na- -o </a:t>
            </a:r>
            <a:r>
              <a:rPr lang="cs-CZ" sz="2200" b="1" dirty="0"/>
              <a:t>(</a:t>
            </a:r>
            <a:r>
              <a:rPr lang="cs-CZ" sz="2200" b="1" dirty="0">
                <a:hlinkClick r:id="rId3"/>
              </a:rPr>
              <a:t>http://www.slovnikafixu.cz/</a:t>
            </a:r>
            <a:r>
              <a:rPr lang="cs-CZ" sz="2200" b="1" dirty="0" err="1">
                <a:hlinkClick r:id="rId3"/>
              </a:rPr>
              <a:t>heslar</a:t>
            </a:r>
            <a:r>
              <a:rPr lang="cs-CZ" sz="2200" b="1" dirty="0">
                <a:hlinkClick r:id="rId3"/>
              </a:rPr>
              <a:t>/na-%20-o</a:t>
            </a:r>
            <a:r>
              <a:rPr lang="cs-CZ" sz="2200" b="1" dirty="0"/>
              <a:t>)  VV</a:t>
            </a:r>
          </a:p>
          <a:p>
            <a:r>
              <a:rPr lang="cs-CZ" sz="2200" b="1" i="1" dirty="0">
                <a:solidFill>
                  <a:srgbClr val="FF0000"/>
                </a:solidFill>
              </a:rPr>
              <a:t>za- se </a:t>
            </a:r>
            <a:r>
              <a:rPr lang="cs-CZ" sz="2200" b="1" dirty="0"/>
              <a:t>(</a:t>
            </a:r>
            <a:r>
              <a:rPr lang="cs-CZ" sz="2200" b="1" dirty="0">
                <a:hlinkClick r:id="rId4"/>
              </a:rPr>
              <a:t>http://www.slovnikafixu.cz/</a:t>
            </a:r>
            <a:r>
              <a:rPr lang="cs-CZ" sz="2200" b="1" dirty="0" err="1">
                <a:hlinkClick r:id="rId4"/>
              </a:rPr>
              <a:t>heslar</a:t>
            </a:r>
            <a:r>
              <a:rPr lang="cs-CZ" sz="2200" b="1" dirty="0">
                <a:hlinkClick r:id="rId4"/>
              </a:rPr>
              <a:t>/za-%20se</a:t>
            </a:r>
            <a:r>
              <a:rPr lang="cs-CZ" sz="2200" b="1" dirty="0"/>
              <a:t>)  KO</a:t>
            </a:r>
          </a:p>
          <a:p>
            <a:r>
              <a:rPr lang="cs-CZ" sz="2200" b="1" i="1" dirty="0">
                <a:solidFill>
                  <a:srgbClr val="FF0000"/>
                </a:solidFill>
              </a:rPr>
              <a:t>-</a:t>
            </a:r>
            <a:r>
              <a:rPr lang="cs-CZ" sz="2200" b="1" i="1" dirty="0" err="1">
                <a:solidFill>
                  <a:srgbClr val="FF0000"/>
                </a:solidFill>
              </a:rPr>
              <a:t>oš</a:t>
            </a:r>
            <a:r>
              <a:rPr lang="cs-CZ" sz="2200" b="1" i="1" dirty="0">
                <a:solidFill>
                  <a:srgbClr val="FF0000"/>
                </a:solidFill>
              </a:rPr>
              <a:t> </a:t>
            </a:r>
            <a:r>
              <a:rPr lang="cs-CZ" sz="2200" b="1" dirty="0"/>
              <a:t>(</a:t>
            </a:r>
            <a:r>
              <a:rPr lang="cs-CZ" sz="2200" b="1" dirty="0">
                <a:hlinkClick r:id="rId5"/>
              </a:rPr>
              <a:t>http://www.slovnikafixu.cz/</a:t>
            </a:r>
            <a:r>
              <a:rPr lang="cs-CZ" sz="2200" b="1" dirty="0" err="1">
                <a:hlinkClick r:id="rId5"/>
              </a:rPr>
              <a:t>heslar</a:t>
            </a:r>
            <a:r>
              <a:rPr lang="cs-CZ" sz="2200" b="1" dirty="0">
                <a:hlinkClick r:id="rId5"/>
              </a:rPr>
              <a:t>/-o%C5%A1</a:t>
            </a:r>
            <a:r>
              <a:rPr lang="cs-CZ" sz="2200" b="1" dirty="0"/>
              <a:t>)  KO</a:t>
            </a:r>
          </a:p>
          <a:p>
            <a:r>
              <a:rPr lang="cs-CZ" sz="2200" b="1" i="1" dirty="0">
                <a:solidFill>
                  <a:srgbClr val="FF0000"/>
                </a:solidFill>
              </a:rPr>
              <a:t>-</a:t>
            </a:r>
            <a:r>
              <a:rPr lang="cs-CZ" sz="2200" b="1" i="1" dirty="0" err="1">
                <a:solidFill>
                  <a:srgbClr val="FF0000"/>
                </a:solidFill>
              </a:rPr>
              <a:t>cí</a:t>
            </a:r>
            <a:r>
              <a:rPr lang="cs-CZ" sz="2200" b="1" i="1" dirty="0">
                <a:solidFill>
                  <a:srgbClr val="FF0000"/>
                </a:solidFill>
              </a:rPr>
              <a:t> </a:t>
            </a:r>
            <a:r>
              <a:rPr lang="cs-CZ" sz="2200" b="1" dirty="0"/>
              <a:t>(</a:t>
            </a:r>
            <a:r>
              <a:rPr lang="cs-CZ" sz="2200" b="1" dirty="0">
                <a:hlinkClick r:id="rId6"/>
              </a:rPr>
              <a:t>http://www.slovnikafixu.cz/</a:t>
            </a:r>
            <a:r>
              <a:rPr lang="cs-CZ" sz="2200" b="1" dirty="0" err="1">
                <a:hlinkClick r:id="rId6"/>
              </a:rPr>
              <a:t>heslar</a:t>
            </a:r>
            <a:r>
              <a:rPr lang="cs-CZ" sz="2200" b="1" dirty="0">
                <a:hlinkClick r:id="rId6"/>
              </a:rPr>
              <a:t>/-c%C3%AD</a:t>
            </a:r>
            <a:r>
              <a:rPr lang="cs-CZ" sz="2200" b="1" dirty="0"/>
              <a:t>) KO, JŠ</a:t>
            </a:r>
          </a:p>
          <a:p>
            <a:r>
              <a:rPr lang="cs-CZ" sz="2200" b="1" i="1" dirty="0">
                <a:solidFill>
                  <a:srgbClr val="FF0000"/>
                </a:solidFill>
              </a:rPr>
              <a:t>-í </a:t>
            </a:r>
            <a:r>
              <a:rPr lang="cs-CZ" sz="2200" b="1" dirty="0">
                <a:solidFill>
                  <a:schemeClr val="tx1"/>
                </a:solidFill>
              </a:rPr>
              <a:t>(</a:t>
            </a:r>
            <a:r>
              <a:rPr lang="cs-CZ" sz="2200" b="1" dirty="0">
                <a:solidFill>
                  <a:schemeClr val="tx1"/>
                </a:solidFill>
                <a:hlinkClick r:id="rId7"/>
              </a:rPr>
              <a:t>http://www.slovnikafixu.cz/</a:t>
            </a:r>
            <a:r>
              <a:rPr lang="cs-CZ" sz="2200" b="1" dirty="0" err="1">
                <a:solidFill>
                  <a:schemeClr val="tx1"/>
                </a:solidFill>
                <a:hlinkClick r:id="rId7"/>
              </a:rPr>
              <a:t>heslar</a:t>
            </a:r>
            <a:r>
              <a:rPr lang="cs-CZ" sz="2200" b="1" dirty="0">
                <a:solidFill>
                  <a:schemeClr val="tx1"/>
                </a:solidFill>
                <a:hlinkClick r:id="rId7"/>
              </a:rPr>
              <a:t>/-%C3%AD</a:t>
            </a:r>
            <a:r>
              <a:rPr lang="cs-CZ" sz="2200" b="1" dirty="0">
                <a:solidFill>
                  <a:schemeClr val="tx1"/>
                </a:solidFill>
              </a:rPr>
              <a:t>)  KO</a:t>
            </a:r>
          </a:p>
          <a:p>
            <a:r>
              <a:rPr lang="cs-CZ" sz="2200" b="1" i="1" dirty="0" err="1">
                <a:solidFill>
                  <a:srgbClr val="FF0000"/>
                </a:solidFill>
              </a:rPr>
              <a:t>sou</a:t>
            </a:r>
            <a:r>
              <a:rPr lang="cs-CZ" sz="2200" b="1" i="1" dirty="0">
                <a:solidFill>
                  <a:srgbClr val="FF0000"/>
                </a:solidFill>
              </a:rPr>
              <a:t>- -í</a:t>
            </a:r>
            <a:r>
              <a:rPr lang="cs-CZ" sz="2200" b="1" i="1" dirty="0"/>
              <a:t> </a:t>
            </a:r>
            <a:r>
              <a:rPr lang="cs-CZ" sz="2200" b="1" dirty="0"/>
              <a:t>(</a:t>
            </a:r>
            <a:r>
              <a:rPr lang="cs-CZ" sz="2200" b="1" dirty="0">
                <a:hlinkClick r:id="rId8"/>
              </a:rPr>
              <a:t>http://www.slovnikafixu.cz/</a:t>
            </a:r>
            <a:r>
              <a:rPr lang="cs-CZ" sz="2200" b="1" dirty="0" err="1">
                <a:hlinkClick r:id="rId8"/>
              </a:rPr>
              <a:t>heslar</a:t>
            </a:r>
            <a:r>
              <a:rPr lang="cs-CZ" sz="2200" b="1" dirty="0">
                <a:hlinkClick r:id="rId8"/>
              </a:rPr>
              <a:t>/</a:t>
            </a:r>
            <a:r>
              <a:rPr lang="cs-CZ" sz="2200" b="1" dirty="0" err="1">
                <a:hlinkClick r:id="rId8"/>
              </a:rPr>
              <a:t>sou</a:t>
            </a:r>
            <a:r>
              <a:rPr lang="cs-CZ" sz="2200" b="1" dirty="0">
                <a:hlinkClick r:id="rId8"/>
              </a:rPr>
              <a:t>-%20-%C3%AD</a:t>
            </a:r>
            <a:r>
              <a:rPr lang="cs-CZ" sz="2200" b="1" dirty="0"/>
              <a:t>) KO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0A82-5668-4EED-B719-53F51E9A6B72}" type="datetime1">
              <a:rPr lang="cs-CZ" smtClean="0"/>
              <a:t>13.9.2021</a:t>
            </a:fld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FA94-1E28-4F90-8989-D2F178FFE52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562140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</TotalTime>
  <Words>792</Words>
  <Application>Microsoft Office PowerPoint</Application>
  <PresentationFormat>Širokoúhlá obrazovka</PresentationFormat>
  <Paragraphs>120</Paragraphs>
  <Slides>23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9" baseType="lpstr">
      <vt:lpstr>Arial</vt:lpstr>
      <vt:lpstr>Calibri</vt:lpstr>
      <vt:lpstr>Century Gothic</vt:lpstr>
      <vt:lpstr>Times New Roman</vt:lpstr>
      <vt:lpstr>Wingdings 3</vt:lpstr>
      <vt:lpstr>Stébla</vt:lpstr>
      <vt:lpstr>Nová příručka o tvoření slov: Slovník afixů užívaných v češtině (automatická morfologická analýza: prostředek a past při práci s korpusovými daty)</vt:lpstr>
      <vt:lpstr>Šimandl , J. (ed.). Slovník afixů užívaných v češtině, Praha : Karolinum. 2016.</vt:lpstr>
      <vt:lpstr>http://www.ujc.cas.cz/eletronicke-slovniky-a-zdroje/Slovnik-afixu-html</vt:lpstr>
      <vt:lpstr>Co v něm lze najít?</vt:lpstr>
      <vt:lpstr>Sufix -ouš</vt:lpstr>
      <vt:lpstr>Stavební prvek -hypno</vt:lpstr>
      <vt:lpstr>Frekvenční zpráva</vt:lpstr>
      <vt:lpstr>Obsah</vt:lpstr>
      <vt:lpstr>Hesla</vt:lpstr>
      <vt:lpstr>Tokenizace</vt:lpstr>
      <vt:lpstr>Tokenizace: na- -o na-tvrd-o × na tvrd-o</vt:lpstr>
      <vt:lpstr>Tokenizace: za- se za-bouchnout se × za-bouchnul prý se × za-bouchly (se) dveře</vt:lpstr>
      <vt:lpstr>Nejednoznačná automatická morfologická analýza (lemma+tag na základě porovnání se slovníkem)</vt:lpstr>
      <vt:lpstr>Neúplný slovník: na- -o na-prav-o, na-lev-o × na-těsn-o, na-kratičk-o</vt:lpstr>
      <vt:lpstr>Neúplný slovník: -oš Mil-oš, Jug-oš × Káj-oš, Tal-oš</vt:lpstr>
      <vt:lpstr>Desambiguace </vt:lpstr>
      <vt:lpstr>Desambiguace: -cí vedou-cí</vt:lpstr>
      <vt:lpstr>Chyby v desambiguaci: cestují-cí</vt:lpstr>
      <vt:lpstr>Desambiguace: sou- -í soutěžení, souručenství, soukromí </vt:lpstr>
      <vt:lpstr>Závěr</vt:lpstr>
      <vt:lpstr>DĚKUJI VÁM ZA POZORNOST!</vt:lpstr>
      <vt:lpstr>Dú na 22. 9. 2021</vt:lpstr>
      <vt:lpstr>Příklad</vt:lpstr>
    </vt:vector>
  </TitlesOfParts>
  <Company>FFMU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Několik slov k využití stávající lemmatizace a tagování v projektu SASČ</dc:title>
  <dc:creator>petr</dc:creator>
  <cp:lastModifiedBy>petr</cp:lastModifiedBy>
  <cp:revision>85</cp:revision>
  <cp:lastPrinted>2017-03-06T09:44:19Z</cp:lastPrinted>
  <dcterms:created xsi:type="dcterms:W3CDTF">2017-02-24T10:29:14Z</dcterms:created>
  <dcterms:modified xsi:type="dcterms:W3CDTF">2021-09-13T07:50:16Z</dcterms:modified>
</cp:coreProperties>
</file>