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72" r:id="rId8"/>
    <p:sldId id="262" r:id="rId9"/>
    <p:sldId id="271" r:id="rId10"/>
    <p:sldId id="263" r:id="rId11"/>
    <p:sldId id="264" r:id="rId12"/>
    <p:sldId id="269" r:id="rId13"/>
    <p:sldId id="265" r:id="rId14"/>
    <p:sldId id="266" r:id="rId15"/>
    <p:sldId id="267" r:id="rId16"/>
    <p:sldId id="273" r:id="rId17"/>
    <p:sldId id="268" r:id="rId1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14" d="100"/>
          <a:sy n="114" d="100"/>
        </p:scale>
        <p:origin x="474"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C8512C-0811-46CA-88B2-EDCB731464E1}"/>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CF6226AC-8006-4B65-8800-0D123AC23B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393FD382-0325-421B-8D3B-57140BCE463F}"/>
              </a:ext>
            </a:extLst>
          </p:cNvPr>
          <p:cNvSpPr>
            <a:spLocks noGrp="1"/>
          </p:cNvSpPr>
          <p:nvPr>
            <p:ph type="dt" sz="half" idx="10"/>
          </p:nvPr>
        </p:nvSpPr>
        <p:spPr/>
        <p:txBody>
          <a:bodyPr/>
          <a:lstStyle/>
          <a:p>
            <a:fld id="{6AEAFC92-9AA3-4F04-AA77-12E96969FD1A}" type="datetimeFigureOut">
              <a:rPr lang="cs-CZ" smtClean="0"/>
              <a:t>01.10.2021</a:t>
            </a:fld>
            <a:endParaRPr lang="cs-CZ"/>
          </a:p>
        </p:txBody>
      </p:sp>
      <p:sp>
        <p:nvSpPr>
          <p:cNvPr id="5" name="Zástupný symbol pro zápatí 4">
            <a:extLst>
              <a:ext uri="{FF2B5EF4-FFF2-40B4-BE49-F238E27FC236}">
                <a16:creationId xmlns:a16="http://schemas.microsoft.com/office/drawing/2014/main" id="{D283D5DB-7D4F-4673-B42E-E2C36F66D18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9947A06-67B1-404F-98B3-2AFFAA833DB4}"/>
              </a:ext>
            </a:extLst>
          </p:cNvPr>
          <p:cNvSpPr>
            <a:spLocks noGrp="1"/>
          </p:cNvSpPr>
          <p:nvPr>
            <p:ph type="sldNum" sz="quarter" idx="12"/>
          </p:nvPr>
        </p:nvSpPr>
        <p:spPr/>
        <p:txBody>
          <a:bodyPr/>
          <a:lstStyle/>
          <a:p>
            <a:fld id="{87597E90-9F93-4E11-87C0-00A4C3547FA9}" type="slidenum">
              <a:rPr lang="cs-CZ" smtClean="0"/>
              <a:t>‹#›</a:t>
            </a:fld>
            <a:endParaRPr lang="cs-CZ"/>
          </a:p>
        </p:txBody>
      </p:sp>
    </p:spTree>
    <p:extLst>
      <p:ext uri="{BB962C8B-B14F-4D97-AF65-F5344CB8AC3E}">
        <p14:creationId xmlns:p14="http://schemas.microsoft.com/office/powerpoint/2010/main" val="1240981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F43D7E-ECF1-426B-8D6A-56DB62A98337}"/>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C861C611-349C-4971-8C15-9B167D92A763}"/>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60B1100-3A71-45DC-BA32-9B01D60D4AB2}"/>
              </a:ext>
            </a:extLst>
          </p:cNvPr>
          <p:cNvSpPr>
            <a:spLocks noGrp="1"/>
          </p:cNvSpPr>
          <p:nvPr>
            <p:ph type="dt" sz="half" idx="10"/>
          </p:nvPr>
        </p:nvSpPr>
        <p:spPr/>
        <p:txBody>
          <a:bodyPr/>
          <a:lstStyle/>
          <a:p>
            <a:fld id="{6AEAFC92-9AA3-4F04-AA77-12E96969FD1A}" type="datetimeFigureOut">
              <a:rPr lang="cs-CZ" smtClean="0"/>
              <a:t>01.10.2021</a:t>
            </a:fld>
            <a:endParaRPr lang="cs-CZ"/>
          </a:p>
        </p:txBody>
      </p:sp>
      <p:sp>
        <p:nvSpPr>
          <p:cNvPr id="5" name="Zástupný symbol pro zápatí 4">
            <a:extLst>
              <a:ext uri="{FF2B5EF4-FFF2-40B4-BE49-F238E27FC236}">
                <a16:creationId xmlns:a16="http://schemas.microsoft.com/office/drawing/2014/main" id="{D778961F-7D5B-48AB-8B77-8CAAF8C0321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E4632EC-30CA-4FA7-80F3-69813D6E2CF4}"/>
              </a:ext>
            </a:extLst>
          </p:cNvPr>
          <p:cNvSpPr>
            <a:spLocks noGrp="1"/>
          </p:cNvSpPr>
          <p:nvPr>
            <p:ph type="sldNum" sz="quarter" idx="12"/>
          </p:nvPr>
        </p:nvSpPr>
        <p:spPr/>
        <p:txBody>
          <a:bodyPr/>
          <a:lstStyle/>
          <a:p>
            <a:fld id="{87597E90-9F93-4E11-87C0-00A4C3547FA9}" type="slidenum">
              <a:rPr lang="cs-CZ" smtClean="0"/>
              <a:t>‹#›</a:t>
            </a:fld>
            <a:endParaRPr lang="cs-CZ"/>
          </a:p>
        </p:txBody>
      </p:sp>
    </p:spTree>
    <p:extLst>
      <p:ext uri="{BB962C8B-B14F-4D97-AF65-F5344CB8AC3E}">
        <p14:creationId xmlns:p14="http://schemas.microsoft.com/office/powerpoint/2010/main" val="2529005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F55F28AB-3D89-479A-B24A-99055C2B7B9D}"/>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6FC05F50-0259-48D5-A8D6-92DA10228DC2}"/>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8B15874-76C4-4518-A579-8B45F07CDA2B}"/>
              </a:ext>
            </a:extLst>
          </p:cNvPr>
          <p:cNvSpPr>
            <a:spLocks noGrp="1"/>
          </p:cNvSpPr>
          <p:nvPr>
            <p:ph type="dt" sz="half" idx="10"/>
          </p:nvPr>
        </p:nvSpPr>
        <p:spPr/>
        <p:txBody>
          <a:bodyPr/>
          <a:lstStyle/>
          <a:p>
            <a:fld id="{6AEAFC92-9AA3-4F04-AA77-12E96969FD1A}" type="datetimeFigureOut">
              <a:rPr lang="cs-CZ" smtClean="0"/>
              <a:t>01.10.2021</a:t>
            </a:fld>
            <a:endParaRPr lang="cs-CZ"/>
          </a:p>
        </p:txBody>
      </p:sp>
      <p:sp>
        <p:nvSpPr>
          <p:cNvPr id="5" name="Zástupný symbol pro zápatí 4">
            <a:extLst>
              <a:ext uri="{FF2B5EF4-FFF2-40B4-BE49-F238E27FC236}">
                <a16:creationId xmlns:a16="http://schemas.microsoft.com/office/drawing/2014/main" id="{AEDA1364-BDAC-489D-8456-535DD353734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62C65DC-8D14-440D-A5E5-A5E1B5E703B4}"/>
              </a:ext>
            </a:extLst>
          </p:cNvPr>
          <p:cNvSpPr>
            <a:spLocks noGrp="1"/>
          </p:cNvSpPr>
          <p:nvPr>
            <p:ph type="sldNum" sz="quarter" idx="12"/>
          </p:nvPr>
        </p:nvSpPr>
        <p:spPr/>
        <p:txBody>
          <a:bodyPr/>
          <a:lstStyle/>
          <a:p>
            <a:fld id="{87597E90-9F93-4E11-87C0-00A4C3547FA9}" type="slidenum">
              <a:rPr lang="cs-CZ" smtClean="0"/>
              <a:t>‹#›</a:t>
            </a:fld>
            <a:endParaRPr lang="cs-CZ"/>
          </a:p>
        </p:txBody>
      </p:sp>
    </p:spTree>
    <p:extLst>
      <p:ext uri="{BB962C8B-B14F-4D97-AF65-F5344CB8AC3E}">
        <p14:creationId xmlns:p14="http://schemas.microsoft.com/office/powerpoint/2010/main" val="322885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BEE626-DE53-480D-8233-3FAB9101C34B}"/>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7C1480E2-ED6B-4F82-8F0E-15DB414C713E}"/>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606095F-1526-4743-A90F-3479A3FB69F9}"/>
              </a:ext>
            </a:extLst>
          </p:cNvPr>
          <p:cNvSpPr>
            <a:spLocks noGrp="1"/>
          </p:cNvSpPr>
          <p:nvPr>
            <p:ph type="dt" sz="half" idx="10"/>
          </p:nvPr>
        </p:nvSpPr>
        <p:spPr/>
        <p:txBody>
          <a:bodyPr/>
          <a:lstStyle/>
          <a:p>
            <a:fld id="{6AEAFC92-9AA3-4F04-AA77-12E96969FD1A}" type="datetimeFigureOut">
              <a:rPr lang="cs-CZ" smtClean="0"/>
              <a:t>01.10.2021</a:t>
            </a:fld>
            <a:endParaRPr lang="cs-CZ"/>
          </a:p>
        </p:txBody>
      </p:sp>
      <p:sp>
        <p:nvSpPr>
          <p:cNvPr id="5" name="Zástupný symbol pro zápatí 4">
            <a:extLst>
              <a:ext uri="{FF2B5EF4-FFF2-40B4-BE49-F238E27FC236}">
                <a16:creationId xmlns:a16="http://schemas.microsoft.com/office/drawing/2014/main" id="{64620444-9F2E-4449-A4AF-1670FEAB5EC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38DFEF8-4891-49EB-B7DD-77A24F0C3042}"/>
              </a:ext>
            </a:extLst>
          </p:cNvPr>
          <p:cNvSpPr>
            <a:spLocks noGrp="1"/>
          </p:cNvSpPr>
          <p:nvPr>
            <p:ph type="sldNum" sz="quarter" idx="12"/>
          </p:nvPr>
        </p:nvSpPr>
        <p:spPr/>
        <p:txBody>
          <a:bodyPr/>
          <a:lstStyle/>
          <a:p>
            <a:fld id="{87597E90-9F93-4E11-87C0-00A4C3547FA9}" type="slidenum">
              <a:rPr lang="cs-CZ" smtClean="0"/>
              <a:t>‹#›</a:t>
            </a:fld>
            <a:endParaRPr lang="cs-CZ"/>
          </a:p>
        </p:txBody>
      </p:sp>
    </p:spTree>
    <p:extLst>
      <p:ext uri="{BB962C8B-B14F-4D97-AF65-F5344CB8AC3E}">
        <p14:creationId xmlns:p14="http://schemas.microsoft.com/office/powerpoint/2010/main" val="253625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03335C-5DFB-4A62-8F23-ADEFA32770DB}"/>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13D8BAD0-FEA2-4509-B17C-94AB14A6E1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1D8A8C7D-C3C0-4F2B-A30E-6B134E7B412F}"/>
              </a:ext>
            </a:extLst>
          </p:cNvPr>
          <p:cNvSpPr>
            <a:spLocks noGrp="1"/>
          </p:cNvSpPr>
          <p:nvPr>
            <p:ph type="dt" sz="half" idx="10"/>
          </p:nvPr>
        </p:nvSpPr>
        <p:spPr/>
        <p:txBody>
          <a:bodyPr/>
          <a:lstStyle/>
          <a:p>
            <a:fld id="{6AEAFC92-9AA3-4F04-AA77-12E96969FD1A}" type="datetimeFigureOut">
              <a:rPr lang="cs-CZ" smtClean="0"/>
              <a:t>01.10.2021</a:t>
            </a:fld>
            <a:endParaRPr lang="cs-CZ"/>
          </a:p>
        </p:txBody>
      </p:sp>
      <p:sp>
        <p:nvSpPr>
          <p:cNvPr id="5" name="Zástupný symbol pro zápatí 4">
            <a:extLst>
              <a:ext uri="{FF2B5EF4-FFF2-40B4-BE49-F238E27FC236}">
                <a16:creationId xmlns:a16="http://schemas.microsoft.com/office/drawing/2014/main" id="{D47B4AF5-A399-4D71-9CF5-03B437B0A30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7273AD3-70D2-4096-AB7A-5D724A057E37}"/>
              </a:ext>
            </a:extLst>
          </p:cNvPr>
          <p:cNvSpPr>
            <a:spLocks noGrp="1"/>
          </p:cNvSpPr>
          <p:nvPr>
            <p:ph type="sldNum" sz="quarter" idx="12"/>
          </p:nvPr>
        </p:nvSpPr>
        <p:spPr/>
        <p:txBody>
          <a:bodyPr/>
          <a:lstStyle/>
          <a:p>
            <a:fld id="{87597E90-9F93-4E11-87C0-00A4C3547FA9}" type="slidenum">
              <a:rPr lang="cs-CZ" smtClean="0"/>
              <a:t>‹#›</a:t>
            </a:fld>
            <a:endParaRPr lang="cs-CZ"/>
          </a:p>
        </p:txBody>
      </p:sp>
    </p:spTree>
    <p:extLst>
      <p:ext uri="{BB962C8B-B14F-4D97-AF65-F5344CB8AC3E}">
        <p14:creationId xmlns:p14="http://schemas.microsoft.com/office/powerpoint/2010/main" val="104766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425BBE-1685-4D22-8E4B-E8EDF23BCCF2}"/>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CB013C0A-24FC-4672-BC5D-ACF52FCB2F6C}"/>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8370417F-9600-4F99-8420-7996D260DFF4}"/>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B6FF957B-201D-44E4-A19E-40B93F4BB39C}"/>
              </a:ext>
            </a:extLst>
          </p:cNvPr>
          <p:cNvSpPr>
            <a:spLocks noGrp="1"/>
          </p:cNvSpPr>
          <p:nvPr>
            <p:ph type="dt" sz="half" idx="10"/>
          </p:nvPr>
        </p:nvSpPr>
        <p:spPr/>
        <p:txBody>
          <a:bodyPr/>
          <a:lstStyle/>
          <a:p>
            <a:fld id="{6AEAFC92-9AA3-4F04-AA77-12E96969FD1A}" type="datetimeFigureOut">
              <a:rPr lang="cs-CZ" smtClean="0"/>
              <a:t>01.10.2021</a:t>
            </a:fld>
            <a:endParaRPr lang="cs-CZ"/>
          </a:p>
        </p:txBody>
      </p:sp>
      <p:sp>
        <p:nvSpPr>
          <p:cNvPr id="6" name="Zástupný symbol pro zápatí 5">
            <a:extLst>
              <a:ext uri="{FF2B5EF4-FFF2-40B4-BE49-F238E27FC236}">
                <a16:creationId xmlns:a16="http://schemas.microsoft.com/office/drawing/2014/main" id="{05C8B648-F23A-4656-A1BA-86B1C346D16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094A0BE-0977-4BC4-A832-997106D24610}"/>
              </a:ext>
            </a:extLst>
          </p:cNvPr>
          <p:cNvSpPr>
            <a:spLocks noGrp="1"/>
          </p:cNvSpPr>
          <p:nvPr>
            <p:ph type="sldNum" sz="quarter" idx="12"/>
          </p:nvPr>
        </p:nvSpPr>
        <p:spPr/>
        <p:txBody>
          <a:bodyPr/>
          <a:lstStyle/>
          <a:p>
            <a:fld id="{87597E90-9F93-4E11-87C0-00A4C3547FA9}" type="slidenum">
              <a:rPr lang="cs-CZ" smtClean="0"/>
              <a:t>‹#›</a:t>
            </a:fld>
            <a:endParaRPr lang="cs-CZ"/>
          </a:p>
        </p:txBody>
      </p:sp>
    </p:spTree>
    <p:extLst>
      <p:ext uri="{BB962C8B-B14F-4D97-AF65-F5344CB8AC3E}">
        <p14:creationId xmlns:p14="http://schemas.microsoft.com/office/powerpoint/2010/main" val="54282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9398F4-4ADC-4F9A-A5B9-AEF205FC2E5F}"/>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C0C3B5FF-12AA-4662-9180-573013AA1F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5F1EE3CF-8B8C-41DB-B7C7-C795DC677AD7}"/>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6A474D9C-C871-4BC6-A8F7-6B458366D0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60D6DDCA-D452-4681-AC61-C929B288E81D}"/>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48A534C9-C9ED-4D04-A048-A1399B3C886C}"/>
              </a:ext>
            </a:extLst>
          </p:cNvPr>
          <p:cNvSpPr>
            <a:spLocks noGrp="1"/>
          </p:cNvSpPr>
          <p:nvPr>
            <p:ph type="dt" sz="half" idx="10"/>
          </p:nvPr>
        </p:nvSpPr>
        <p:spPr/>
        <p:txBody>
          <a:bodyPr/>
          <a:lstStyle/>
          <a:p>
            <a:fld id="{6AEAFC92-9AA3-4F04-AA77-12E96969FD1A}" type="datetimeFigureOut">
              <a:rPr lang="cs-CZ" smtClean="0"/>
              <a:t>01.10.2021</a:t>
            </a:fld>
            <a:endParaRPr lang="cs-CZ"/>
          </a:p>
        </p:txBody>
      </p:sp>
      <p:sp>
        <p:nvSpPr>
          <p:cNvPr id="8" name="Zástupný symbol pro zápatí 7">
            <a:extLst>
              <a:ext uri="{FF2B5EF4-FFF2-40B4-BE49-F238E27FC236}">
                <a16:creationId xmlns:a16="http://schemas.microsoft.com/office/drawing/2014/main" id="{C68A4E76-1A62-4D43-B530-E035259ABC0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7E4858C9-6C08-480A-9C72-6EE6A75506BD}"/>
              </a:ext>
            </a:extLst>
          </p:cNvPr>
          <p:cNvSpPr>
            <a:spLocks noGrp="1"/>
          </p:cNvSpPr>
          <p:nvPr>
            <p:ph type="sldNum" sz="quarter" idx="12"/>
          </p:nvPr>
        </p:nvSpPr>
        <p:spPr/>
        <p:txBody>
          <a:bodyPr/>
          <a:lstStyle/>
          <a:p>
            <a:fld id="{87597E90-9F93-4E11-87C0-00A4C3547FA9}" type="slidenum">
              <a:rPr lang="cs-CZ" smtClean="0"/>
              <a:t>‹#›</a:t>
            </a:fld>
            <a:endParaRPr lang="cs-CZ"/>
          </a:p>
        </p:txBody>
      </p:sp>
    </p:spTree>
    <p:extLst>
      <p:ext uri="{BB962C8B-B14F-4D97-AF65-F5344CB8AC3E}">
        <p14:creationId xmlns:p14="http://schemas.microsoft.com/office/powerpoint/2010/main" val="1878388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7AE16D-ACDB-4348-BFF0-5E4C56355C41}"/>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1DD718C1-BCC6-4E59-B409-E3FD9F899EA7}"/>
              </a:ext>
            </a:extLst>
          </p:cNvPr>
          <p:cNvSpPr>
            <a:spLocks noGrp="1"/>
          </p:cNvSpPr>
          <p:nvPr>
            <p:ph type="dt" sz="half" idx="10"/>
          </p:nvPr>
        </p:nvSpPr>
        <p:spPr/>
        <p:txBody>
          <a:bodyPr/>
          <a:lstStyle/>
          <a:p>
            <a:fld id="{6AEAFC92-9AA3-4F04-AA77-12E96969FD1A}" type="datetimeFigureOut">
              <a:rPr lang="cs-CZ" smtClean="0"/>
              <a:t>01.10.2021</a:t>
            </a:fld>
            <a:endParaRPr lang="cs-CZ"/>
          </a:p>
        </p:txBody>
      </p:sp>
      <p:sp>
        <p:nvSpPr>
          <p:cNvPr id="4" name="Zástupný symbol pro zápatí 3">
            <a:extLst>
              <a:ext uri="{FF2B5EF4-FFF2-40B4-BE49-F238E27FC236}">
                <a16:creationId xmlns:a16="http://schemas.microsoft.com/office/drawing/2014/main" id="{D0B3A154-7448-4E2E-BFE5-0DEBA1EABC3E}"/>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7D7B32A2-4D82-496F-8DA6-284DC6D72D9D}"/>
              </a:ext>
            </a:extLst>
          </p:cNvPr>
          <p:cNvSpPr>
            <a:spLocks noGrp="1"/>
          </p:cNvSpPr>
          <p:nvPr>
            <p:ph type="sldNum" sz="quarter" idx="12"/>
          </p:nvPr>
        </p:nvSpPr>
        <p:spPr/>
        <p:txBody>
          <a:bodyPr/>
          <a:lstStyle/>
          <a:p>
            <a:fld id="{87597E90-9F93-4E11-87C0-00A4C3547FA9}" type="slidenum">
              <a:rPr lang="cs-CZ" smtClean="0"/>
              <a:t>‹#›</a:t>
            </a:fld>
            <a:endParaRPr lang="cs-CZ"/>
          </a:p>
        </p:txBody>
      </p:sp>
    </p:spTree>
    <p:extLst>
      <p:ext uri="{BB962C8B-B14F-4D97-AF65-F5344CB8AC3E}">
        <p14:creationId xmlns:p14="http://schemas.microsoft.com/office/powerpoint/2010/main" val="445662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76B94D48-4456-4762-BBB4-4399C58EFB60}"/>
              </a:ext>
            </a:extLst>
          </p:cNvPr>
          <p:cNvSpPr>
            <a:spLocks noGrp="1"/>
          </p:cNvSpPr>
          <p:nvPr>
            <p:ph type="dt" sz="half" idx="10"/>
          </p:nvPr>
        </p:nvSpPr>
        <p:spPr/>
        <p:txBody>
          <a:bodyPr/>
          <a:lstStyle/>
          <a:p>
            <a:fld id="{6AEAFC92-9AA3-4F04-AA77-12E96969FD1A}" type="datetimeFigureOut">
              <a:rPr lang="cs-CZ" smtClean="0"/>
              <a:t>01.10.2021</a:t>
            </a:fld>
            <a:endParaRPr lang="cs-CZ"/>
          </a:p>
        </p:txBody>
      </p:sp>
      <p:sp>
        <p:nvSpPr>
          <p:cNvPr id="3" name="Zástupný symbol pro zápatí 2">
            <a:extLst>
              <a:ext uri="{FF2B5EF4-FFF2-40B4-BE49-F238E27FC236}">
                <a16:creationId xmlns:a16="http://schemas.microsoft.com/office/drawing/2014/main" id="{0987525D-3C09-4930-8A68-224ED49CF205}"/>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C81DBEF9-5A56-4D29-9EF9-A17A1380A094}"/>
              </a:ext>
            </a:extLst>
          </p:cNvPr>
          <p:cNvSpPr>
            <a:spLocks noGrp="1"/>
          </p:cNvSpPr>
          <p:nvPr>
            <p:ph type="sldNum" sz="quarter" idx="12"/>
          </p:nvPr>
        </p:nvSpPr>
        <p:spPr/>
        <p:txBody>
          <a:bodyPr/>
          <a:lstStyle/>
          <a:p>
            <a:fld id="{87597E90-9F93-4E11-87C0-00A4C3547FA9}" type="slidenum">
              <a:rPr lang="cs-CZ" smtClean="0"/>
              <a:t>‹#›</a:t>
            </a:fld>
            <a:endParaRPr lang="cs-CZ"/>
          </a:p>
        </p:txBody>
      </p:sp>
    </p:spTree>
    <p:extLst>
      <p:ext uri="{BB962C8B-B14F-4D97-AF65-F5344CB8AC3E}">
        <p14:creationId xmlns:p14="http://schemas.microsoft.com/office/powerpoint/2010/main" val="1262364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215E87-1AE3-4ABB-9D80-FA1EA164B369}"/>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222360C7-FA38-4C2E-8948-356F5978A08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6DEDF36E-AD92-45E5-A27A-B84EBDA2CB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BD7C055A-BDE2-48EB-977A-25B56CEE6535}"/>
              </a:ext>
            </a:extLst>
          </p:cNvPr>
          <p:cNvSpPr>
            <a:spLocks noGrp="1"/>
          </p:cNvSpPr>
          <p:nvPr>
            <p:ph type="dt" sz="half" idx="10"/>
          </p:nvPr>
        </p:nvSpPr>
        <p:spPr/>
        <p:txBody>
          <a:bodyPr/>
          <a:lstStyle/>
          <a:p>
            <a:fld id="{6AEAFC92-9AA3-4F04-AA77-12E96969FD1A}" type="datetimeFigureOut">
              <a:rPr lang="cs-CZ" smtClean="0"/>
              <a:t>01.10.2021</a:t>
            </a:fld>
            <a:endParaRPr lang="cs-CZ"/>
          </a:p>
        </p:txBody>
      </p:sp>
      <p:sp>
        <p:nvSpPr>
          <p:cNvPr id="6" name="Zástupný symbol pro zápatí 5">
            <a:extLst>
              <a:ext uri="{FF2B5EF4-FFF2-40B4-BE49-F238E27FC236}">
                <a16:creationId xmlns:a16="http://schemas.microsoft.com/office/drawing/2014/main" id="{22888D1C-7AD4-4101-A176-65014E42762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79540DC-F0DD-4024-96EF-94A708389F9A}"/>
              </a:ext>
            </a:extLst>
          </p:cNvPr>
          <p:cNvSpPr>
            <a:spLocks noGrp="1"/>
          </p:cNvSpPr>
          <p:nvPr>
            <p:ph type="sldNum" sz="quarter" idx="12"/>
          </p:nvPr>
        </p:nvSpPr>
        <p:spPr/>
        <p:txBody>
          <a:bodyPr/>
          <a:lstStyle/>
          <a:p>
            <a:fld id="{87597E90-9F93-4E11-87C0-00A4C3547FA9}" type="slidenum">
              <a:rPr lang="cs-CZ" smtClean="0"/>
              <a:t>‹#›</a:t>
            </a:fld>
            <a:endParaRPr lang="cs-CZ"/>
          </a:p>
        </p:txBody>
      </p:sp>
    </p:spTree>
    <p:extLst>
      <p:ext uri="{BB962C8B-B14F-4D97-AF65-F5344CB8AC3E}">
        <p14:creationId xmlns:p14="http://schemas.microsoft.com/office/powerpoint/2010/main" val="1605921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C55E9F-0A0E-4E0B-92C2-293AA9212F8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09603BDD-A6D1-4AD6-945F-81F2E4BA67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02BC8CE9-FD56-41D3-88B8-A3D381E7F3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FA21FE68-4B07-4899-8E29-0A8BC8DDA47D}"/>
              </a:ext>
            </a:extLst>
          </p:cNvPr>
          <p:cNvSpPr>
            <a:spLocks noGrp="1"/>
          </p:cNvSpPr>
          <p:nvPr>
            <p:ph type="dt" sz="half" idx="10"/>
          </p:nvPr>
        </p:nvSpPr>
        <p:spPr/>
        <p:txBody>
          <a:bodyPr/>
          <a:lstStyle/>
          <a:p>
            <a:fld id="{6AEAFC92-9AA3-4F04-AA77-12E96969FD1A}" type="datetimeFigureOut">
              <a:rPr lang="cs-CZ" smtClean="0"/>
              <a:t>01.10.2021</a:t>
            </a:fld>
            <a:endParaRPr lang="cs-CZ"/>
          </a:p>
        </p:txBody>
      </p:sp>
      <p:sp>
        <p:nvSpPr>
          <p:cNvPr id="6" name="Zástupný symbol pro zápatí 5">
            <a:extLst>
              <a:ext uri="{FF2B5EF4-FFF2-40B4-BE49-F238E27FC236}">
                <a16:creationId xmlns:a16="http://schemas.microsoft.com/office/drawing/2014/main" id="{783EFFFF-CA1B-4EA7-9155-C996859B133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17C107F-9D9D-4BCA-ABC6-592B93D50D05}"/>
              </a:ext>
            </a:extLst>
          </p:cNvPr>
          <p:cNvSpPr>
            <a:spLocks noGrp="1"/>
          </p:cNvSpPr>
          <p:nvPr>
            <p:ph type="sldNum" sz="quarter" idx="12"/>
          </p:nvPr>
        </p:nvSpPr>
        <p:spPr/>
        <p:txBody>
          <a:bodyPr/>
          <a:lstStyle/>
          <a:p>
            <a:fld id="{87597E90-9F93-4E11-87C0-00A4C3547FA9}" type="slidenum">
              <a:rPr lang="cs-CZ" smtClean="0"/>
              <a:t>‹#›</a:t>
            </a:fld>
            <a:endParaRPr lang="cs-CZ"/>
          </a:p>
        </p:txBody>
      </p:sp>
    </p:spTree>
    <p:extLst>
      <p:ext uri="{BB962C8B-B14F-4D97-AF65-F5344CB8AC3E}">
        <p14:creationId xmlns:p14="http://schemas.microsoft.com/office/powerpoint/2010/main" val="2648212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3A4557A3-D7ED-4A63-BDDD-D260A24D0A2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051EDEEB-E292-4C88-9305-592FF9D6C07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A6D4AA5-7807-4355-A863-DC8F3072F46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EAFC92-9AA3-4F04-AA77-12E96969FD1A}" type="datetimeFigureOut">
              <a:rPr lang="cs-CZ" smtClean="0"/>
              <a:t>01.10.2021</a:t>
            </a:fld>
            <a:endParaRPr lang="cs-CZ"/>
          </a:p>
        </p:txBody>
      </p:sp>
      <p:sp>
        <p:nvSpPr>
          <p:cNvPr id="5" name="Zástupný symbol pro zápatí 4">
            <a:extLst>
              <a:ext uri="{FF2B5EF4-FFF2-40B4-BE49-F238E27FC236}">
                <a16:creationId xmlns:a16="http://schemas.microsoft.com/office/drawing/2014/main" id="{1B793AB0-F419-4F56-A491-0E46B1DA5B3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AAC098EE-D599-49CA-9425-465850F28E7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597E90-9F93-4E11-87C0-00A4C3547FA9}" type="slidenum">
              <a:rPr lang="cs-CZ" smtClean="0"/>
              <a:t>‹#›</a:t>
            </a:fld>
            <a:endParaRPr lang="cs-CZ"/>
          </a:p>
        </p:txBody>
      </p:sp>
    </p:spTree>
    <p:extLst>
      <p:ext uri="{BB962C8B-B14F-4D97-AF65-F5344CB8AC3E}">
        <p14:creationId xmlns:p14="http://schemas.microsoft.com/office/powerpoint/2010/main" val="2376419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gi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4.xml"/><Relationship Id="rId5" Type="http://schemas.openxmlformats.org/officeDocument/2006/relationships/image" Target="../media/image6.jpg"/><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B3B9DBC-97CC-4A18-B4A6-66E2402922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4492644-1D84-449E-94E4-5FC5C873D3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227"/>
            <a:ext cx="12188952" cy="455189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4057272D-2156-464B-90AF-118374E79566}"/>
              </a:ext>
            </a:extLst>
          </p:cNvPr>
          <p:cNvSpPr>
            <a:spLocks noGrp="1"/>
          </p:cNvSpPr>
          <p:nvPr>
            <p:ph type="ctrTitle"/>
          </p:nvPr>
        </p:nvSpPr>
        <p:spPr>
          <a:xfrm>
            <a:off x="795342" y="637953"/>
            <a:ext cx="8272458" cy="3189507"/>
          </a:xfrm>
        </p:spPr>
        <p:txBody>
          <a:bodyPr>
            <a:normAutofit/>
          </a:bodyPr>
          <a:lstStyle/>
          <a:p>
            <a:pPr algn="l"/>
            <a:r>
              <a:rPr lang="cs-CZ" sz="7400" dirty="0">
                <a:solidFill>
                  <a:srgbClr val="FFFFFF"/>
                </a:solidFill>
              </a:rPr>
              <a:t>QUINHENTISMO</a:t>
            </a:r>
            <a:br>
              <a:rPr lang="cs-CZ" sz="7400" dirty="0">
                <a:solidFill>
                  <a:srgbClr val="FFFFFF"/>
                </a:solidFill>
              </a:rPr>
            </a:br>
            <a:endParaRPr lang="cs-CZ" sz="7400" dirty="0">
              <a:solidFill>
                <a:srgbClr val="FFFFFF"/>
              </a:solidFill>
            </a:endParaRPr>
          </a:p>
        </p:txBody>
      </p:sp>
      <p:sp>
        <p:nvSpPr>
          <p:cNvPr id="12" name="Freeform 6">
            <a:extLst>
              <a:ext uri="{FF2B5EF4-FFF2-40B4-BE49-F238E27FC236}">
                <a16:creationId xmlns:a16="http://schemas.microsoft.com/office/drawing/2014/main" id="{94EE1A74-DEBF-434E-8B5E-7AB296ECBE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727747" y="4208147"/>
            <a:ext cx="339126" cy="1938528"/>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8C7C4D4B-92D9-4FA4-A294-749E8574FF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728739" y="4098333"/>
            <a:ext cx="201857" cy="1874520"/>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8">
            <a:extLst>
              <a:ext uri="{FF2B5EF4-FFF2-40B4-BE49-F238E27FC236}">
                <a16:creationId xmlns:a16="http://schemas.microsoft.com/office/drawing/2014/main" id="{BADA3358-2A3F-41B0-A458-6FD1DB3AF9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48" y="4098334"/>
            <a:ext cx="8933019" cy="177393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Podnadpis 2">
            <a:extLst>
              <a:ext uri="{FF2B5EF4-FFF2-40B4-BE49-F238E27FC236}">
                <a16:creationId xmlns:a16="http://schemas.microsoft.com/office/drawing/2014/main" id="{4B31DDDB-F8FD-4E75-AE6F-AE9EEF5B7EA5}"/>
              </a:ext>
            </a:extLst>
          </p:cNvPr>
          <p:cNvSpPr>
            <a:spLocks noGrp="1"/>
          </p:cNvSpPr>
          <p:nvPr>
            <p:ph type="subTitle" idx="1"/>
          </p:nvPr>
        </p:nvSpPr>
        <p:spPr>
          <a:xfrm>
            <a:off x="795342" y="4377268"/>
            <a:ext cx="7970903" cy="1280582"/>
          </a:xfrm>
        </p:spPr>
        <p:txBody>
          <a:bodyPr anchor="t">
            <a:normAutofit/>
          </a:bodyPr>
          <a:lstStyle/>
          <a:p>
            <a:pPr algn="l"/>
            <a:r>
              <a:rPr lang="cs-CZ" sz="3200" dirty="0">
                <a:solidFill>
                  <a:srgbClr val="FEFFFF"/>
                </a:solidFill>
              </a:rPr>
              <a:t>Literatura 16. století</a:t>
            </a:r>
          </a:p>
        </p:txBody>
      </p:sp>
      <p:sp>
        <p:nvSpPr>
          <p:cNvPr id="18" name="Rectangle 8">
            <a:extLst>
              <a:ext uri="{FF2B5EF4-FFF2-40B4-BE49-F238E27FC236}">
                <a16:creationId xmlns:a16="http://schemas.microsoft.com/office/drawing/2014/main" id="{E4737216-37B2-43AD-AB08-05BFCCEFC9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066873" y="4377267"/>
            <a:ext cx="3122079" cy="177393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759366776"/>
      </p:ext>
    </p:extLst>
  </p:cSld>
  <p:clrMapOvr>
    <a:masterClrMapping/>
  </p:clrMapOvr>
  <mc:AlternateContent xmlns:mc="http://schemas.openxmlformats.org/markup-compatibility/2006" xmlns:p14="http://schemas.microsoft.com/office/powerpoint/2010/main">
    <mc:Choice Requires="p14">
      <p:transition spd="slow" p14:dur="2000" advTm="24531"/>
    </mc:Choice>
    <mc:Fallback xmlns="">
      <p:transition spd="slow" advTm="24531"/>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Nadpis 1">
            <a:extLst>
              <a:ext uri="{FF2B5EF4-FFF2-40B4-BE49-F238E27FC236}">
                <a16:creationId xmlns:a16="http://schemas.microsoft.com/office/drawing/2014/main" id="{4A5B9C67-B776-451B-B354-CA70C8454610}"/>
              </a:ext>
            </a:extLst>
          </p:cNvPr>
          <p:cNvSpPr>
            <a:spLocks noGrp="1"/>
          </p:cNvSpPr>
          <p:nvPr>
            <p:ph type="title"/>
          </p:nvPr>
        </p:nvSpPr>
        <p:spPr>
          <a:xfrm>
            <a:off x="958506" y="800392"/>
            <a:ext cx="10264697" cy="1212102"/>
          </a:xfrm>
        </p:spPr>
        <p:txBody>
          <a:bodyPr>
            <a:normAutofit/>
          </a:bodyPr>
          <a:lstStyle/>
          <a:p>
            <a:endParaRPr lang="cs-CZ" sz="4000" dirty="0">
              <a:solidFill>
                <a:srgbClr val="FFFFFF"/>
              </a:solidFill>
            </a:endParaRPr>
          </a:p>
        </p:txBody>
      </p:sp>
      <p:sp>
        <p:nvSpPr>
          <p:cNvPr id="3" name="Zástupný obsah 2">
            <a:extLst>
              <a:ext uri="{FF2B5EF4-FFF2-40B4-BE49-F238E27FC236}">
                <a16:creationId xmlns:a16="http://schemas.microsoft.com/office/drawing/2014/main" id="{A7955FAE-D3F3-4E5F-9C70-B402EA5CAD01}"/>
              </a:ext>
            </a:extLst>
          </p:cNvPr>
          <p:cNvSpPr>
            <a:spLocks noGrp="1"/>
          </p:cNvSpPr>
          <p:nvPr>
            <p:ph idx="1"/>
          </p:nvPr>
        </p:nvSpPr>
        <p:spPr>
          <a:xfrm>
            <a:off x="1367624" y="2490436"/>
            <a:ext cx="9708995" cy="3567173"/>
          </a:xfrm>
        </p:spPr>
        <p:txBody>
          <a:bodyPr anchor="ctr">
            <a:normAutofit/>
          </a:bodyPr>
          <a:lstStyle/>
          <a:p>
            <a:pPr marL="0" indent="0">
              <a:buNone/>
            </a:pPr>
            <a:r>
              <a:rPr lang="cs-CZ" sz="1700" i="1"/>
              <a:t>Umění mluvnice nejužívanějšího jazyka na pobřeží brazilském</a:t>
            </a:r>
            <a:r>
              <a:rPr lang="cs-CZ" sz="1700"/>
              <a:t>, 1595</a:t>
            </a:r>
          </a:p>
          <a:p>
            <a:pPr marL="0" indent="0">
              <a:buNone/>
            </a:pPr>
            <a:r>
              <a:rPr lang="cs-CZ" sz="1700"/>
              <a:t>      do mluvnických schémat jezuitské latiny vsadil domorodé jazyky</a:t>
            </a:r>
          </a:p>
          <a:p>
            <a:pPr marL="0" indent="0">
              <a:buNone/>
            </a:pPr>
            <a:r>
              <a:rPr lang="cs-CZ" sz="1700"/>
              <a:t>      synkreticky spojené do jedné řeči</a:t>
            </a:r>
          </a:p>
          <a:p>
            <a:pPr marL="0" indent="0">
              <a:buNone/>
            </a:pPr>
            <a:endParaRPr lang="cs-CZ" sz="1700"/>
          </a:p>
          <a:p>
            <a:pPr marL="0" indent="0">
              <a:buNone/>
            </a:pPr>
            <a:r>
              <a:rPr lang="cs-CZ" sz="1700"/>
              <a:t>Píše divadelní hry v „língua geral“, v portugalštině, španělštině i</a:t>
            </a:r>
          </a:p>
          <a:p>
            <a:pPr marL="0" indent="0">
              <a:buNone/>
            </a:pPr>
            <a:r>
              <a:rPr lang="cs-CZ" sz="1700"/>
              <a:t>                                  vícejazyčné, zapojuje do nich indiány jako herce </a:t>
            </a:r>
          </a:p>
          <a:p>
            <a:pPr marL="0" indent="0">
              <a:buNone/>
            </a:pPr>
            <a:r>
              <a:rPr lang="cs-CZ" sz="1700" i="1"/>
              <a:t>Na Svatého Vavřince</a:t>
            </a:r>
            <a:r>
              <a:rPr lang="cs-CZ" sz="1700"/>
              <a:t>, 1853 – jeho nejproslulejší hra</a:t>
            </a:r>
          </a:p>
          <a:p>
            <a:pPr marL="0" indent="0">
              <a:buNone/>
            </a:pPr>
            <a:r>
              <a:rPr lang="cs-CZ" sz="1700"/>
              <a:t>        napsána ve třech jazycích (portugalština, španělština, lingua geral)</a:t>
            </a:r>
          </a:p>
          <a:p>
            <a:pPr marL="0" indent="0">
              <a:buNone/>
            </a:pPr>
            <a:r>
              <a:rPr lang="cs-CZ" sz="1700"/>
              <a:t>        střídání stylů, od recitace ke zpěvu a tanci</a:t>
            </a:r>
          </a:p>
          <a:p>
            <a:pPr marL="0" indent="0">
              <a:buNone/>
            </a:pPr>
            <a:r>
              <a:rPr lang="cs-CZ" sz="1700"/>
              <a:t>     </a:t>
            </a:r>
          </a:p>
        </p:txBody>
      </p:sp>
    </p:spTree>
    <p:extLst>
      <p:ext uri="{BB962C8B-B14F-4D97-AF65-F5344CB8AC3E}">
        <p14:creationId xmlns:p14="http://schemas.microsoft.com/office/powerpoint/2010/main" val="1345075973"/>
      </p:ext>
    </p:extLst>
  </p:cSld>
  <p:clrMapOvr>
    <a:masterClrMapping/>
  </p:clrMapOvr>
  <mc:AlternateContent xmlns:mc="http://schemas.openxmlformats.org/markup-compatibility/2006" xmlns:p14="http://schemas.microsoft.com/office/powerpoint/2010/main">
    <mc:Choice Requires="p14">
      <p:transition spd="slow" p14:dur="2000" advTm="79807"/>
    </mc:Choice>
    <mc:Fallback xmlns="">
      <p:transition spd="slow" advTm="79807"/>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Nadpis 1">
            <a:extLst>
              <a:ext uri="{FF2B5EF4-FFF2-40B4-BE49-F238E27FC236}">
                <a16:creationId xmlns:a16="http://schemas.microsoft.com/office/drawing/2014/main" id="{85E65FB5-26E1-4986-A1A8-12CDEF85B7CD}"/>
              </a:ext>
            </a:extLst>
          </p:cNvPr>
          <p:cNvSpPr>
            <a:spLocks noGrp="1"/>
          </p:cNvSpPr>
          <p:nvPr>
            <p:ph type="title"/>
          </p:nvPr>
        </p:nvSpPr>
        <p:spPr>
          <a:xfrm>
            <a:off x="958506" y="800392"/>
            <a:ext cx="10264697" cy="1212102"/>
          </a:xfrm>
        </p:spPr>
        <p:txBody>
          <a:bodyPr>
            <a:normAutofit/>
          </a:bodyPr>
          <a:lstStyle/>
          <a:p>
            <a:endParaRPr lang="cs-CZ" sz="4000">
              <a:solidFill>
                <a:srgbClr val="FFFFFF"/>
              </a:solidFill>
            </a:endParaRPr>
          </a:p>
        </p:txBody>
      </p:sp>
      <p:sp>
        <p:nvSpPr>
          <p:cNvPr id="3" name="Zástupný obsah 2">
            <a:extLst>
              <a:ext uri="{FF2B5EF4-FFF2-40B4-BE49-F238E27FC236}">
                <a16:creationId xmlns:a16="http://schemas.microsoft.com/office/drawing/2014/main" id="{602FCCB2-EEB7-4A21-AAA4-B5E0F4F5C3DE}"/>
              </a:ext>
            </a:extLst>
          </p:cNvPr>
          <p:cNvSpPr>
            <a:spLocks noGrp="1"/>
          </p:cNvSpPr>
          <p:nvPr>
            <p:ph idx="1"/>
          </p:nvPr>
        </p:nvSpPr>
        <p:spPr>
          <a:xfrm>
            <a:off x="1367624" y="2812886"/>
            <a:ext cx="9708995" cy="3830981"/>
          </a:xfrm>
        </p:spPr>
        <p:txBody>
          <a:bodyPr anchor="ctr">
            <a:normAutofit/>
          </a:bodyPr>
          <a:lstStyle/>
          <a:p>
            <a:pPr marL="0" indent="0">
              <a:buNone/>
            </a:pPr>
            <a:r>
              <a:rPr lang="cs-CZ" sz="1900" dirty="0"/>
              <a:t>Ceněné jsou i </a:t>
            </a:r>
            <a:r>
              <a:rPr lang="cs-CZ" sz="1900" dirty="0" err="1"/>
              <a:t>Anchietovy</a:t>
            </a:r>
            <a:r>
              <a:rPr lang="cs-CZ" sz="1900" dirty="0"/>
              <a:t> informativní dopisy – zprávy o fauně a flóře,</a:t>
            </a:r>
          </a:p>
          <a:p>
            <a:pPr marL="0" indent="0">
              <a:buNone/>
            </a:pPr>
            <a:r>
              <a:rPr lang="cs-CZ" sz="1900" dirty="0"/>
              <a:t>   informace antropologické, o kultuře a společenském soužití</a:t>
            </a:r>
          </a:p>
          <a:p>
            <a:pPr marL="0" indent="0">
              <a:buNone/>
            </a:pPr>
            <a:r>
              <a:rPr lang="cs-CZ" sz="1900" dirty="0"/>
              <a:t>   domorodců</a:t>
            </a:r>
          </a:p>
          <a:p>
            <a:pPr marL="0" indent="0">
              <a:buNone/>
            </a:pPr>
            <a:r>
              <a:rPr lang="cs-CZ" sz="1900" i="1" dirty="0"/>
              <a:t>            Co nejvíce přírodních věcí</a:t>
            </a:r>
            <a:r>
              <a:rPr lang="cs-CZ" sz="1900" dirty="0"/>
              <a:t>, 1560</a:t>
            </a:r>
          </a:p>
          <a:p>
            <a:pPr marL="0" indent="0">
              <a:buNone/>
            </a:pPr>
            <a:endParaRPr lang="cs-CZ" sz="1900" dirty="0"/>
          </a:p>
          <a:p>
            <a:pPr marL="0" indent="0">
              <a:buNone/>
            </a:pPr>
            <a:r>
              <a:rPr lang="cs-CZ" sz="1900" dirty="0"/>
              <a:t>Věnuje se mj. historickým esejům, životopisům spolubratrů misionářů, atd.</a:t>
            </a:r>
          </a:p>
          <a:p>
            <a:pPr marL="0" indent="0">
              <a:buNone/>
            </a:pPr>
            <a:endParaRPr lang="cs-CZ" sz="1900" dirty="0"/>
          </a:p>
          <a:p>
            <a:pPr marL="0" indent="0">
              <a:buNone/>
            </a:pPr>
            <a:r>
              <a:rPr lang="cs-CZ" sz="1900" dirty="0"/>
              <a:t>Píše rovněž básně a to jak tradiční, tak vícejazyčné, ve kterých využívá</a:t>
            </a:r>
          </a:p>
          <a:p>
            <a:pPr marL="0" indent="0">
              <a:buNone/>
            </a:pPr>
            <a:r>
              <a:rPr lang="cs-CZ" sz="1900" dirty="0"/>
              <a:t>       jazyka tupí</a:t>
            </a:r>
          </a:p>
          <a:p>
            <a:pPr marL="0" indent="0">
              <a:buNone/>
            </a:pPr>
            <a:endParaRPr lang="cs-CZ" sz="1900" dirty="0"/>
          </a:p>
        </p:txBody>
      </p:sp>
    </p:spTree>
    <p:extLst>
      <p:ext uri="{BB962C8B-B14F-4D97-AF65-F5344CB8AC3E}">
        <p14:creationId xmlns:p14="http://schemas.microsoft.com/office/powerpoint/2010/main" val="1254698705"/>
      </p:ext>
    </p:extLst>
  </p:cSld>
  <p:clrMapOvr>
    <a:masterClrMapping/>
  </p:clrMapOvr>
  <mc:AlternateContent xmlns:mc="http://schemas.openxmlformats.org/markup-compatibility/2006" xmlns:p14="http://schemas.microsoft.com/office/powerpoint/2010/main">
    <mc:Choice Requires="p14">
      <p:transition spd="slow" p14:dur="2000" advTm="69806"/>
    </mc:Choice>
    <mc:Fallback xmlns="">
      <p:transition spd="slow" advTm="69806"/>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26AC1E04-6BE1-4EC3-9A49-E3A437EB7148}"/>
              </a:ext>
            </a:extLst>
          </p:cNvPr>
          <p:cNvSpPr txBox="1"/>
          <p:nvPr/>
        </p:nvSpPr>
        <p:spPr>
          <a:xfrm>
            <a:off x="1174459" y="238877"/>
            <a:ext cx="8925886" cy="5343129"/>
          </a:xfrm>
          <a:prstGeom prst="rect">
            <a:avLst/>
          </a:prstGeom>
          <a:noFill/>
        </p:spPr>
        <p:txBody>
          <a:bodyPr wrap="square">
            <a:spAutoFit/>
          </a:bodyPr>
          <a:lstStyle/>
          <a:p>
            <a:pPr>
              <a:lnSpc>
                <a:spcPct val="150000"/>
              </a:lnSpc>
              <a:spcAft>
                <a:spcPts val="800"/>
              </a:spcAft>
            </a:pPr>
            <a:r>
              <a:rPr lang="cs-CZ" sz="1800" b="1" dirty="0">
                <a:effectLst/>
                <a:latin typeface="Calibri" panose="020F0502020204030204" pitchFamily="34" charset="0"/>
                <a:ea typeface="Calibri" panose="020F0502020204030204" pitchFamily="34" charset="0"/>
                <a:cs typeface="Times New Roman" panose="02020603050405020304" pitchFamily="18" charset="0"/>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cs-CZ" sz="1800" b="1" i="1" dirty="0">
                <a:effectLst/>
                <a:latin typeface="Calibri" panose="020F0502020204030204" pitchFamily="34" charset="0"/>
                <a:ea typeface="Calibri" panose="020F0502020204030204" pitchFamily="34" charset="0"/>
                <a:cs typeface="Times New Roman" panose="02020603050405020304" pitchFamily="18" charset="0"/>
              </a:rPr>
              <a:t>„…</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estes</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entre</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os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quais</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vivemos</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estão</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espalhados</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300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milhas</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segundo</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nos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parece</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pelo</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sertão</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todos</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eles</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se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alimentam</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de carne humana e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andam</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nus</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moram</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em</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casas</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feitas</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de madeira e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barro</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cobertas</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de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palhas</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ou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com</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cortiças</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de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árvores</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não</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são</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sujeitos</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nenhum</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rei</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ou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capitão</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só</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têm</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em</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alguma</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conta</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os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que</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alguma</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façanha</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fizeram</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digna</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do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homem</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valente</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e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por</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isso</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comumente</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recalcitram</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porque</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não</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há</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quem</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os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obrigue</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obedecer</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os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filhos</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dão</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obediência</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aos</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pais</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quando</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lhes</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parece</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finalmente</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cada</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um é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rei</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em</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sua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casa</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e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vive</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como</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quer</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pelo</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que</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nenhum</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ou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certamente</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muito</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pouco</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fruto</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se pode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colher</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deles</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se a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força</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e o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auxilio</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do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braço</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secular</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não</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acudirem</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para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domá</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-los e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submetêlos</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ao</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jugo da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obediência</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 e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não</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moderam</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insaciável</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raiva</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nem</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com</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o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sentimento</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do </a:t>
            </a:r>
            <a:r>
              <a:rPr lang="cs-CZ" sz="1800" b="1" i="1" dirty="0" err="1">
                <a:effectLst/>
                <a:latin typeface="Calibri" panose="020F0502020204030204" pitchFamily="34" charset="0"/>
                <a:ea typeface="Calibri" panose="020F0502020204030204" pitchFamily="34" charset="0"/>
                <a:cs typeface="Times New Roman" panose="02020603050405020304" pitchFamily="18" charset="0"/>
              </a:rPr>
              <a:t>parentesco</a:t>
            </a:r>
            <a:r>
              <a:rPr lang="cs-CZ" sz="1800" b="1" i="1"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50000"/>
              </a:lnSpc>
              <a:spcAft>
                <a:spcPts val="800"/>
              </a:spcAft>
            </a:pPr>
            <a:endParaRPr lang="cs-CZ" sz="1800" b="1" i="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cs-CZ" dirty="0">
                <a:latin typeface="Calibri" panose="020F0502020204030204" pitchFamily="34" charset="0"/>
                <a:ea typeface="Calibri" panose="020F0502020204030204" pitchFamily="34" charset="0"/>
                <a:cs typeface="Times New Roman" panose="02020603050405020304" pitchFamily="18" charset="0"/>
              </a:rPr>
              <a:t>                                                                       (José de </a:t>
            </a:r>
            <a:r>
              <a:rPr lang="cs-CZ" dirty="0" err="1">
                <a:latin typeface="Calibri" panose="020F0502020204030204" pitchFamily="34" charset="0"/>
                <a:ea typeface="Calibri" panose="020F0502020204030204" pitchFamily="34" charset="0"/>
                <a:cs typeface="Times New Roman" panose="02020603050405020304" pitchFamily="18" charset="0"/>
              </a:rPr>
              <a:t>Anchieta</a:t>
            </a:r>
            <a:r>
              <a:rPr lang="cs-CZ" dirty="0">
                <a:latin typeface="Calibri" panose="020F0502020204030204" pitchFamily="34" charset="0"/>
                <a:ea typeface="Calibri" panose="020F0502020204030204" pitchFamily="34" charset="0"/>
                <a:cs typeface="Times New Roman" panose="02020603050405020304" pitchFamily="18" charset="0"/>
              </a:rPr>
              <a:t>, </a:t>
            </a:r>
            <a:r>
              <a:rPr lang="cs-CZ" dirty="0" err="1">
                <a:latin typeface="Calibri" panose="020F0502020204030204" pitchFamily="34" charset="0"/>
                <a:ea typeface="Calibri" panose="020F0502020204030204" pitchFamily="34" charset="0"/>
                <a:cs typeface="Times New Roman" panose="02020603050405020304" pitchFamily="18" charset="0"/>
              </a:rPr>
              <a:t>uma</a:t>
            </a:r>
            <a:r>
              <a:rPr lang="cs-CZ" dirty="0">
                <a:latin typeface="Calibri" panose="020F0502020204030204" pitchFamily="34" charset="0"/>
                <a:ea typeface="Calibri" panose="020F0502020204030204" pitchFamily="34" charset="0"/>
                <a:cs typeface="Times New Roman" panose="02020603050405020304" pitchFamily="18" charset="0"/>
              </a:rPr>
              <a:t> </a:t>
            </a:r>
            <a:r>
              <a:rPr lang="cs-CZ" dirty="0" err="1">
                <a:latin typeface="Calibri" panose="020F0502020204030204" pitchFamily="34" charset="0"/>
                <a:ea typeface="Calibri" panose="020F0502020204030204" pitchFamily="34" charset="0"/>
                <a:cs typeface="Times New Roman" panose="02020603050405020304" pitchFamily="18" charset="0"/>
              </a:rPr>
              <a:t>carta</a:t>
            </a:r>
            <a:r>
              <a:rPr lang="cs-CZ" dirty="0">
                <a:latin typeface="Calibri" panose="020F0502020204030204" pitchFamily="34" charset="0"/>
                <a:ea typeface="Calibri" panose="020F0502020204030204" pitchFamily="34" charset="0"/>
                <a:cs typeface="Times New Roman" panose="02020603050405020304" pitchFamily="18" charset="0"/>
              </a:rPr>
              <a:t> de </a:t>
            </a:r>
            <a:r>
              <a:rPr lang="cs-CZ" dirty="0" err="1">
                <a:latin typeface="Calibri" panose="020F0502020204030204" pitchFamily="34" charset="0"/>
                <a:ea typeface="Calibri" panose="020F0502020204030204" pitchFamily="34" charset="0"/>
                <a:cs typeface="Times New Roman" panose="02020603050405020304" pitchFamily="18" charset="0"/>
              </a:rPr>
              <a:t>setembro</a:t>
            </a:r>
            <a:r>
              <a:rPr lang="cs-CZ" dirty="0">
                <a:latin typeface="Calibri" panose="020F0502020204030204" pitchFamily="34" charset="0"/>
                <a:ea typeface="Calibri" panose="020F0502020204030204" pitchFamily="34" charset="0"/>
                <a:cs typeface="Times New Roman" panose="02020603050405020304" pitchFamily="18" charset="0"/>
              </a:rPr>
              <a:t> de 1554)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633365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Nadpis 1">
            <a:extLst>
              <a:ext uri="{FF2B5EF4-FFF2-40B4-BE49-F238E27FC236}">
                <a16:creationId xmlns:a16="http://schemas.microsoft.com/office/drawing/2014/main" id="{2DF70830-CE8B-4D8C-90F0-669AF7675F75}"/>
              </a:ext>
            </a:extLst>
          </p:cNvPr>
          <p:cNvSpPr>
            <a:spLocks noGrp="1"/>
          </p:cNvSpPr>
          <p:nvPr>
            <p:ph type="title"/>
          </p:nvPr>
        </p:nvSpPr>
        <p:spPr>
          <a:xfrm>
            <a:off x="958506" y="800392"/>
            <a:ext cx="10264697" cy="1212102"/>
          </a:xfrm>
        </p:spPr>
        <p:txBody>
          <a:bodyPr>
            <a:normAutofit/>
          </a:bodyPr>
          <a:lstStyle/>
          <a:p>
            <a:r>
              <a:rPr lang="cs-CZ" sz="4000">
                <a:solidFill>
                  <a:srgbClr val="FFFFFF"/>
                </a:solidFill>
              </a:rPr>
              <a:t>Další jezuitští otcové</a:t>
            </a:r>
          </a:p>
        </p:txBody>
      </p:sp>
      <p:sp>
        <p:nvSpPr>
          <p:cNvPr id="3" name="Zástupný obsah 2">
            <a:extLst>
              <a:ext uri="{FF2B5EF4-FFF2-40B4-BE49-F238E27FC236}">
                <a16:creationId xmlns:a16="http://schemas.microsoft.com/office/drawing/2014/main" id="{FF585D87-DD65-4CD2-8EB3-151451C41187}"/>
              </a:ext>
            </a:extLst>
          </p:cNvPr>
          <p:cNvSpPr>
            <a:spLocks noGrp="1"/>
          </p:cNvSpPr>
          <p:nvPr>
            <p:ph idx="1"/>
          </p:nvPr>
        </p:nvSpPr>
        <p:spPr>
          <a:xfrm>
            <a:off x="1367624" y="2490436"/>
            <a:ext cx="9708995" cy="3567173"/>
          </a:xfrm>
        </p:spPr>
        <p:txBody>
          <a:bodyPr anchor="ctr">
            <a:normAutofit/>
          </a:bodyPr>
          <a:lstStyle/>
          <a:p>
            <a:pPr marL="0" indent="0">
              <a:buNone/>
            </a:pPr>
            <a:r>
              <a:rPr lang="cs-CZ" sz="2400" dirty="0"/>
              <a:t>FERNÃO CARDIM</a:t>
            </a:r>
          </a:p>
          <a:p>
            <a:pPr marL="0" indent="0">
              <a:buNone/>
            </a:pPr>
            <a:r>
              <a:rPr lang="cs-CZ" sz="2400" dirty="0"/>
              <a:t>   </a:t>
            </a:r>
            <a:r>
              <a:rPr lang="cs-CZ" sz="2400" i="1" dirty="0"/>
              <a:t>Sepsání o zemi a lidu brazilském</a:t>
            </a:r>
          </a:p>
          <a:p>
            <a:pPr marL="0" indent="0">
              <a:buNone/>
            </a:pPr>
            <a:r>
              <a:rPr lang="cs-CZ" sz="2400" dirty="0"/>
              <a:t>     souhrn jeho textů se zprávami z prostředí – popisuje </a:t>
            </a:r>
            <a:r>
              <a:rPr lang="cs-CZ" sz="2400" dirty="0" err="1"/>
              <a:t>Pernambuco</a:t>
            </a:r>
            <a:r>
              <a:rPr lang="cs-CZ" sz="2400" dirty="0"/>
              <a:t> jako</a:t>
            </a:r>
          </a:p>
          <a:p>
            <a:pPr marL="0" indent="0">
              <a:buNone/>
            </a:pPr>
            <a:r>
              <a:rPr lang="cs-CZ" sz="2400" dirty="0"/>
              <a:t>     místo rozmařilosti, zábavy a povrchního soupeření</a:t>
            </a:r>
          </a:p>
          <a:p>
            <a:endParaRPr lang="cs-CZ" sz="2400" dirty="0"/>
          </a:p>
          <a:p>
            <a:pPr marL="0" indent="0">
              <a:buNone/>
            </a:pPr>
            <a:r>
              <a:rPr lang="cs-CZ" sz="2400" dirty="0"/>
              <a:t>SIMÃO DE VASCONSELHOS</a:t>
            </a:r>
          </a:p>
          <a:p>
            <a:pPr marL="0" indent="0">
              <a:buNone/>
            </a:pPr>
            <a:r>
              <a:rPr lang="cs-CZ" sz="2400" i="1" dirty="0"/>
              <a:t>   Zajímavé a nepostradatelné zprávy o věcech brazilských</a:t>
            </a:r>
          </a:p>
        </p:txBody>
      </p:sp>
    </p:spTree>
    <p:extLst>
      <p:ext uri="{BB962C8B-B14F-4D97-AF65-F5344CB8AC3E}">
        <p14:creationId xmlns:p14="http://schemas.microsoft.com/office/powerpoint/2010/main" val="497663548"/>
      </p:ext>
    </p:extLst>
  </p:cSld>
  <p:clrMapOvr>
    <a:masterClrMapping/>
  </p:clrMapOvr>
  <mc:AlternateContent xmlns:mc="http://schemas.openxmlformats.org/markup-compatibility/2006" xmlns:p14="http://schemas.microsoft.com/office/powerpoint/2010/main">
    <mc:Choice Requires="p14">
      <p:transition spd="slow" p14:dur="2000" advTm="34457"/>
    </mc:Choice>
    <mc:Fallback xmlns="">
      <p:transition spd="slow" advTm="34457"/>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45C02CB9-1A9A-4FCC-8897-CF8961019351}"/>
              </a:ext>
            </a:extLst>
          </p:cNvPr>
          <p:cNvSpPr>
            <a:spLocks noGrp="1"/>
          </p:cNvSpPr>
          <p:nvPr>
            <p:ph type="title"/>
          </p:nvPr>
        </p:nvSpPr>
        <p:spPr>
          <a:xfrm>
            <a:off x="934872" y="982272"/>
            <a:ext cx="3388419" cy="4560970"/>
          </a:xfrm>
        </p:spPr>
        <p:txBody>
          <a:bodyPr>
            <a:normAutofit/>
          </a:bodyPr>
          <a:lstStyle/>
          <a:p>
            <a:r>
              <a:rPr lang="cs-CZ" sz="4000">
                <a:solidFill>
                  <a:srgbClr val="FFFFFF"/>
                </a:solidFill>
              </a:rPr>
              <a:t>Kroniky, dějiny a etnografické popisy</a:t>
            </a:r>
          </a:p>
        </p:txBody>
      </p:sp>
      <p:sp>
        <p:nvSpPr>
          <p:cNvPr id="24"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Zástupný obsah 2">
            <a:extLst>
              <a:ext uri="{FF2B5EF4-FFF2-40B4-BE49-F238E27FC236}">
                <a16:creationId xmlns:a16="http://schemas.microsoft.com/office/drawing/2014/main" id="{B77630CF-2FAF-4F96-90D6-1E31C738495E}"/>
              </a:ext>
            </a:extLst>
          </p:cNvPr>
          <p:cNvSpPr>
            <a:spLocks noGrp="1"/>
          </p:cNvSpPr>
          <p:nvPr>
            <p:ph idx="1"/>
          </p:nvPr>
        </p:nvSpPr>
        <p:spPr>
          <a:xfrm>
            <a:off x="5221862" y="1719618"/>
            <a:ext cx="5948831" cy="4334629"/>
          </a:xfrm>
        </p:spPr>
        <p:txBody>
          <a:bodyPr anchor="ctr">
            <a:normAutofit/>
          </a:bodyPr>
          <a:lstStyle/>
          <a:p>
            <a:pPr marL="0" indent="0">
              <a:buNone/>
            </a:pPr>
            <a:r>
              <a:rPr lang="cs-CZ" sz="2400" dirty="0">
                <a:solidFill>
                  <a:srgbClr val="FEFFFF"/>
                </a:solidFill>
              </a:rPr>
              <a:t>PERO MAGALHÃES GÂNDAVO</a:t>
            </a:r>
          </a:p>
          <a:p>
            <a:pPr marL="0" indent="0">
              <a:buNone/>
            </a:pPr>
            <a:r>
              <a:rPr lang="cs-CZ" sz="2400" dirty="0">
                <a:solidFill>
                  <a:srgbClr val="FEFFFF"/>
                </a:solidFill>
              </a:rPr>
              <a:t>   </a:t>
            </a:r>
            <a:r>
              <a:rPr lang="cs-CZ" sz="2400" i="1" dirty="0">
                <a:solidFill>
                  <a:srgbClr val="FEFFFF"/>
                </a:solidFill>
              </a:rPr>
              <a:t>Dějiny provincie Svatého kříže, obecně též 	Brazílií zvané</a:t>
            </a:r>
            <a:r>
              <a:rPr lang="cs-CZ" sz="2400" dirty="0">
                <a:solidFill>
                  <a:srgbClr val="FEFFFF"/>
                </a:solidFill>
              </a:rPr>
              <a:t>, 1576</a:t>
            </a:r>
          </a:p>
          <a:p>
            <a:pPr marL="0" indent="0">
              <a:buNone/>
            </a:pPr>
            <a:r>
              <a:rPr lang="cs-CZ" sz="2400" dirty="0">
                <a:solidFill>
                  <a:srgbClr val="FEFFFF"/>
                </a:solidFill>
              </a:rPr>
              <a:t>   </a:t>
            </a:r>
          </a:p>
          <a:p>
            <a:pPr marL="0" indent="0">
              <a:buNone/>
            </a:pPr>
            <a:r>
              <a:rPr lang="cs-CZ" sz="2400" dirty="0">
                <a:solidFill>
                  <a:srgbClr val="FEFFFF"/>
                </a:solidFill>
              </a:rPr>
              <a:t>GABRIEL SOARES DE SOUSA</a:t>
            </a:r>
          </a:p>
          <a:p>
            <a:pPr marL="0" indent="0">
              <a:buNone/>
            </a:pPr>
            <a:r>
              <a:rPr lang="cs-CZ" sz="2400" dirty="0">
                <a:solidFill>
                  <a:srgbClr val="FEFFFF"/>
                </a:solidFill>
              </a:rPr>
              <a:t>   </a:t>
            </a:r>
            <a:r>
              <a:rPr lang="cs-CZ" sz="2400" i="1" dirty="0">
                <a:solidFill>
                  <a:srgbClr val="FEFFFF"/>
                </a:solidFill>
              </a:rPr>
              <a:t>Popisné pojednání o Brazílii</a:t>
            </a:r>
            <a:r>
              <a:rPr lang="cs-CZ" sz="2400" dirty="0">
                <a:solidFill>
                  <a:srgbClr val="FEFFFF"/>
                </a:solidFill>
              </a:rPr>
              <a:t>, 1587</a:t>
            </a:r>
          </a:p>
        </p:txBody>
      </p:sp>
    </p:spTree>
    <p:extLst>
      <p:ext uri="{BB962C8B-B14F-4D97-AF65-F5344CB8AC3E}">
        <p14:creationId xmlns:p14="http://schemas.microsoft.com/office/powerpoint/2010/main" val="3599705343"/>
      </p:ext>
    </p:extLst>
  </p:cSld>
  <p:clrMapOvr>
    <a:masterClrMapping/>
  </p:clrMapOvr>
  <mc:AlternateContent xmlns:mc="http://schemas.openxmlformats.org/markup-compatibility/2006" xmlns:p14="http://schemas.microsoft.com/office/powerpoint/2010/main">
    <mc:Choice Requires="p14">
      <p:transition spd="slow" p14:dur="2000" advTm="86955"/>
    </mc:Choice>
    <mc:Fallback xmlns="">
      <p:transition spd="slow" advTm="86955"/>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Nadpis 1">
            <a:extLst>
              <a:ext uri="{FF2B5EF4-FFF2-40B4-BE49-F238E27FC236}">
                <a16:creationId xmlns:a16="http://schemas.microsoft.com/office/drawing/2014/main" id="{351BD853-0134-4E58-A085-3F3759D9C436}"/>
              </a:ext>
            </a:extLst>
          </p:cNvPr>
          <p:cNvSpPr>
            <a:spLocks noGrp="1"/>
          </p:cNvSpPr>
          <p:nvPr>
            <p:ph type="title"/>
          </p:nvPr>
        </p:nvSpPr>
        <p:spPr>
          <a:xfrm>
            <a:off x="958506" y="800392"/>
            <a:ext cx="10264697" cy="1212102"/>
          </a:xfrm>
        </p:spPr>
        <p:txBody>
          <a:bodyPr>
            <a:normAutofit/>
          </a:bodyPr>
          <a:lstStyle/>
          <a:p>
            <a:r>
              <a:rPr lang="cs-CZ" sz="4000" dirty="0">
                <a:solidFill>
                  <a:srgbClr val="FFFFFF"/>
                </a:solidFill>
              </a:rPr>
              <a:t>Počátky barokní literatury</a:t>
            </a:r>
          </a:p>
        </p:txBody>
      </p:sp>
      <p:sp>
        <p:nvSpPr>
          <p:cNvPr id="3" name="Zástupný obsah 2">
            <a:extLst>
              <a:ext uri="{FF2B5EF4-FFF2-40B4-BE49-F238E27FC236}">
                <a16:creationId xmlns:a16="http://schemas.microsoft.com/office/drawing/2014/main" id="{0FB96DB0-1AAD-4DDF-8C47-DC9F1A6E4D0E}"/>
              </a:ext>
            </a:extLst>
          </p:cNvPr>
          <p:cNvSpPr>
            <a:spLocks noGrp="1"/>
          </p:cNvSpPr>
          <p:nvPr>
            <p:ph idx="1"/>
          </p:nvPr>
        </p:nvSpPr>
        <p:spPr>
          <a:xfrm>
            <a:off x="1367624" y="2490436"/>
            <a:ext cx="9708995" cy="3567173"/>
          </a:xfrm>
        </p:spPr>
        <p:txBody>
          <a:bodyPr anchor="ctr">
            <a:normAutofit fontScale="92500" lnSpcReduction="10000"/>
          </a:bodyPr>
          <a:lstStyle/>
          <a:p>
            <a:pPr marL="0" indent="0">
              <a:buNone/>
            </a:pPr>
            <a:endParaRPr lang="cs-CZ" sz="2200" dirty="0"/>
          </a:p>
          <a:p>
            <a:pPr marL="0" indent="0">
              <a:buNone/>
            </a:pPr>
            <a:r>
              <a:rPr lang="cs-CZ" sz="2200" dirty="0"/>
              <a:t>BENTO TEIXEIRA - první brazilský básník, jsou s ním spojené počátky barokní literatury</a:t>
            </a:r>
          </a:p>
          <a:p>
            <a:pPr marL="0" indent="0">
              <a:buNone/>
            </a:pPr>
            <a:r>
              <a:rPr lang="cs-CZ" sz="2200" i="1" dirty="0"/>
              <a:t>            </a:t>
            </a:r>
            <a:r>
              <a:rPr lang="cs-CZ" sz="2200" i="1" dirty="0" err="1"/>
              <a:t>Prosopopéia</a:t>
            </a:r>
            <a:r>
              <a:rPr lang="cs-CZ" sz="2200" i="1" dirty="0"/>
              <a:t> </a:t>
            </a:r>
            <a:r>
              <a:rPr lang="cs-CZ" sz="2200" dirty="0"/>
              <a:t>(1601) – dějiny Brazílie ve verších</a:t>
            </a:r>
          </a:p>
          <a:p>
            <a:pPr marL="0" indent="0">
              <a:buNone/>
            </a:pPr>
            <a:r>
              <a:rPr lang="cs-CZ" sz="2200" dirty="0"/>
              <a:t>VICENTE DE SALVADOR - první skutečný brazilský prozaik   </a:t>
            </a:r>
          </a:p>
          <a:p>
            <a:pPr marL="0" indent="0">
              <a:buNone/>
            </a:pPr>
            <a:r>
              <a:rPr lang="cs-CZ" sz="2200" dirty="0"/>
              <a:t>             </a:t>
            </a:r>
            <a:r>
              <a:rPr lang="cs-CZ" sz="2200" i="1" dirty="0"/>
              <a:t>Dějiny Brazílie (</a:t>
            </a:r>
            <a:r>
              <a:rPr lang="cs-CZ" sz="2200" dirty="0"/>
              <a:t>1627</a:t>
            </a:r>
            <a:r>
              <a:rPr lang="cs-CZ" sz="2200" i="1" dirty="0"/>
              <a:t>)</a:t>
            </a:r>
            <a:endParaRPr lang="cs-CZ" sz="2200" dirty="0"/>
          </a:p>
          <a:p>
            <a:pPr marL="0" indent="0">
              <a:buNone/>
            </a:pPr>
            <a:r>
              <a:rPr lang="cs-CZ" sz="2200" dirty="0"/>
              <a:t>AMBRÓSIO FERNANDES BRANDÃO</a:t>
            </a:r>
          </a:p>
          <a:p>
            <a:pPr marL="0" indent="0">
              <a:buNone/>
            </a:pPr>
            <a:r>
              <a:rPr lang="cs-CZ" sz="2200" dirty="0"/>
              <a:t>           </a:t>
            </a:r>
            <a:r>
              <a:rPr lang="cs-CZ" sz="2200" i="1" dirty="0"/>
              <a:t>Rozhovory o krásách Brazílie </a:t>
            </a:r>
            <a:r>
              <a:rPr lang="cs-CZ" sz="2200" dirty="0"/>
              <a:t>(1618) – žánr chvály (</a:t>
            </a:r>
            <a:r>
              <a:rPr lang="cs-CZ" sz="2200" dirty="0" err="1"/>
              <a:t>ufanismus</a:t>
            </a:r>
            <a:r>
              <a:rPr lang="cs-CZ" sz="2200" dirty="0"/>
              <a:t>)</a:t>
            </a:r>
          </a:p>
          <a:p>
            <a:pPr marL="0" indent="0">
              <a:buNone/>
            </a:pPr>
            <a:r>
              <a:rPr lang="cs-CZ" sz="2200" dirty="0"/>
              <a:t>ANDRÉ JOÃO ANTONIL</a:t>
            </a:r>
          </a:p>
          <a:p>
            <a:pPr marL="0" indent="0">
              <a:buNone/>
            </a:pPr>
            <a:r>
              <a:rPr lang="cs-CZ" sz="2200" dirty="0"/>
              <a:t>          </a:t>
            </a:r>
            <a:r>
              <a:rPr lang="cs-CZ" sz="2200" i="1" dirty="0"/>
              <a:t>O hojnosti brazilského rostlinstva a nerostů (1711)</a:t>
            </a:r>
          </a:p>
          <a:p>
            <a:pPr marL="0" indent="0">
              <a:buNone/>
            </a:pPr>
            <a:endParaRPr lang="cs-CZ" sz="2200" dirty="0"/>
          </a:p>
          <a:p>
            <a:pPr marL="0" indent="0">
              <a:buNone/>
            </a:pPr>
            <a:endParaRPr lang="cs-CZ" sz="2200" dirty="0"/>
          </a:p>
        </p:txBody>
      </p:sp>
    </p:spTree>
    <p:extLst>
      <p:ext uri="{BB962C8B-B14F-4D97-AF65-F5344CB8AC3E}">
        <p14:creationId xmlns:p14="http://schemas.microsoft.com/office/powerpoint/2010/main" val="162823328"/>
      </p:ext>
    </p:extLst>
  </p:cSld>
  <p:clrMapOvr>
    <a:masterClrMapping/>
  </p:clrMapOvr>
  <mc:AlternateContent xmlns:mc="http://schemas.openxmlformats.org/markup-compatibility/2006" xmlns:p14="http://schemas.microsoft.com/office/powerpoint/2010/main">
    <mc:Choice Requires="p14">
      <p:transition spd="slow" p14:dur="2000" advTm="111222"/>
    </mc:Choice>
    <mc:Fallback xmlns="">
      <p:transition spd="slow" advTm="111222"/>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48290105-2725-4B49-86B0-0768797F8B81}"/>
              </a:ext>
            </a:extLst>
          </p:cNvPr>
          <p:cNvSpPr txBox="1"/>
          <p:nvPr/>
        </p:nvSpPr>
        <p:spPr>
          <a:xfrm>
            <a:off x="587228" y="-493054"/>
            <a:ext cx="11367083" cy="6463308"/>
          </a:xfrm>
          <a:prstGeom prst="rect">
            <a:avLst/>
          </a:prstGeom>
          <a:noFill/>
        </p:spPr>
        <p:txBody>
          <a:bodyPr wrap="square">
            <a:spAutoFit/>
          </a:bodyPr>
          <a:lstStyle/>
          <a:p>
            <a:endParaRPr lang="cs-CZ" dirty="0"/>
          </a:p>
          <a:p>
            <a:endParaRPr lang="cs-CZ" dirty="0"/>
          </a:p>
          <a:p>
            <a:pPr algn="ctr"/>
            <a:endParaRPr lang="cs-CZ" b="1" dirty="0"/>
          </a:p>
          <a:p>
            <a:pPr algn="ctr"/>
            <a:r>
              <a:rPr lang="cs-CZ" b="1" dirty="0"/>
              <a:t>AMRÓSIO FERNANDES BRANDÃO: Rozhovory o krásách Brazílie</a:t>
            </a:r>
          </a:p>
          <a:p>
            <a:endParaRPr lang="cs-CZ" dirty="0"/>
          </a:p>
          <a:p>
            <a:r>
              <a:rPr lang="pt-BR" b="1" dirty="0"/>
              <a:t>BRANDÔNIO</a:t>
            </a:r>
            <a:r>
              <a:rPr lang="cs-CZ" b="1" dirty="0"/>
              <a:t>:</a:t>
            </a:r>
            <a:r>
              <a:rPr lang="pt-BR" dirty="0"/>
              <a:t> Pois assim vos enganais: porque a terra é disposta para se haver de fazer nela todas as agriculturas do mundo pela sua muita fertilidade, excelente clima, bons céus, disposição do seu temperamento, salutíferos ares, e outros mil atributos que se lhe ajuntam. </a:t>
            </a:r>
            <a:endParaRPr lang="cs-CZ" dirty="0"/>
          </a:p>
          <a:p>
            <a:endParaRPr lang="cs-CZ" dirty="0"/>
          </a:p>
          <a:p>
            <a:r>
              <a:rPr lang="pt-BR" b="1" dirty="0"/>
              <a:t>ALVIANO</a:t>
            </a:r>
            <a:r>
              <a:rPr lang="cs-CZ" b="1" dirty="0"/>
              <a:t>:</a:t>
            </a:r>
            <a:r>
              <a:rPr lang="pt-BR" dirty="0"/>
              <a:t> Quando os tivera, creio eu que em tanto tempo, quanto há que é povoado de gente portuguesa, já tiveram descobertos esses segredos, que até agora não acharam pelos não haver. </a:t>
            </a:r>
            <a:endParaRPr lang="cs-CZ" dirty="0"/>
          </a:p>
          <a:p>
            <a:endParaRPr lang="cs-CZ" dirty="0"/>
          </a:p>
          <a:p>
            <a:r>
              <a:rPr lang="pt-BR" b="1" dirty="0"/>
              <a:t>BRANDÔNIO</a:t>
            </a:r>
            <a:r>
              <a:rPr lang="cs-CZ" b="1" dirty="0"/>
              <a:t>:</a:t>
            </a:r>
            <a:r>
              <a:rPr lang="pt-BR" dirty="0"/>
              <a:t> Já me há de ser forçado fazer-vos retratar dessa errônea em que estais. Não vedes vós que o Brasil produz tanta quantidade de carnes domésticas e selváticas, que abunda de tantas aves mansas, que se criam em casa, de toda sorte; e outras infinitas, que se acham pelos campos; tão grande abundância de pescado excelentíssimo, e de diferentes castas e nomes; tantos mariscos e </a:t>
            </a:r>
            <a:r>
              <a:rPr lang="pt-BR" dirty="0" err="1"/>
              <a:t>ca</a:t>
            </a:r>
            <a:r>
              <a:rPr lang="cs-CZ" dirty="0" err="1"/>
              <a:t>ranguejos</a:t>
            </a:r>
            <a:r>
              <a:rPr lang="pt-BR" dirty="0"/>
              <a:t> que se colhem e tomam à custa de pouco trabalho; tanto leite que se tira dos gados; tanto mel que se acha nas árvores agrestes; ovos sem conto, frutas maravilhosas, cultivadas com pouco trabalho, e outras sem nenhum que os campos e matos dão liberalmente; tantos legumes de diversas castas, tanto mantimento de mandioca e arroz, com outras infinidades de cousas salutíferas e de muito nutrimento para a natureza humana, que ainda espero de </a:t>
            </a:r>
            <a:r>
              <a:rPr lang="pt-BR" dirty="0" err="1"/>
              <a:t>vo-las</a:t>
            </a:r>
            <a:r>
              <a:rPr lang="pt-BR" dirty="0"/>
              <a:t> relatar mais em particular. Pois à terra que abunda de todas estas cousas como se lhe pode atribuir falta delas? Porque certamente que não vejo eu nenhuma província ou reino, dos que há na Europa, Ásia ou África, que seja tão abundante de todas elas, pois sabemos bem que, se tem umas lhes faltam outras; e assim errais sumamente na opinião que tendes</a:t>
            </a:r>
            <a:r>
              <a:rPr lang="cs-CZ" dirty="0"/>
              <a:t>.</a:t>
            </a:r>
          </a:p>
        </p:txBody>
      </p:sp>
    </p:spTree>
    <p:extLst>
      <p:ext uri="{BB962C8B-B14F-4D97-AF65-F5344CB8AC3E}">
        <p14:creationId xmlns:p14="http://schemas.microsoft.com/office/powerpoint/2010/main" val="5993601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50E86765-E82C-436B-80F2-FC6CACAF50CA}"/>
              </a:ext>
            </a:extLst>
          </p:cNvPr>
          <p:cNvSpPr txBox="1"/>
          <p:nvPr/>
        </p:nvSpPr>
        <p:spPr>
          <a:xfrm>
            <a:off x="3047036" y="1118279"/>
            <a:ext cx="6094070" cy="5128776"/>
          </a:xfrm>
          <a:prstGeom prst="rect">
            <a:avLst/>
          </a:prstGeom>
          <a:noFill/>
        </p:spPr>
        <p:txBody>
          <a:bodyPr wrap="square">
            <a:spAutoFit/>
          </a:bodyPr>
          <a:lstStyle/>
          <a:p>
            <a:pPr>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VICENTE DO SALVADOR: Dějiny Brazílie</a:t>
            </a:r>
          </a:p>
          <a:p>
            <a:pPr>
              <a:lnSpc>
                <a:spcPct val="107000"/>
              </a:lnSpc>
              <a:spcAft>
                <a:spcPts val="800"/>
              </a:spcAft>
            </a:pPr>
            <a:r>
              <a:rPr lang="cs-CZ" dirty="0">
                <a:latin typeface="Calibri" panose="020F0502020204030204" pitchFamily="34" charset="0"/>
                <a:ea typeface="Calibri" panose="020F0502020204030204" pitchFamily="34" charset="0"/>
                <a:cs typeface="Times New Roman" panose="02020603050405020304" pitchFamily="18" charset="0"/>
              </a:rPr>
              <a:t>-</a:t>
            </a:r>
            <a:r>
              <a:rPr lang="cs-CZ" sz="1800" dirty="0">
                <a:effectLst/>
                <a:latin typeface="Calibri" panose="020F0502020204030204" pitchFamily="34" charset="0"/>
                <a:ea typeface="Calibri" panose="020F0502020204030204" pitchFamily="34" charset="0"/>
                <a:cs typeface="Times New Roman" panose="02020603050405020304" pitchFamily="18" charset="0"/>
              </a:rPr>
              <a:t> rozhořčení nad názvem země: </a:t>
            </a:r>
          </a:p>
          <a:p>
            <a:pPr>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i="1" dirty="0">
                <a:effectLst/>
                <a:latin typeface="Calibri" panose="020F0502020204030204" pitchFamily="34" charset="0"/>
                <a:ea typeface="Calibri" panose="020F0502020204030204" pitchFamily="34" charset="0"/>
                <a:cs typeface="Times New Roman" panose="02020603050405020304" pitchFamily="18" charset="0"/>
              </a:rPr>
              <a:t>„Kapitán Pedro </a:t>
            </a:r>
            <a:r>
              <a:rPr lang="cs-CZ" sz="1800" i="1" dirty="0" err="1">
                <a:effectLst/>
                <a:latin typeface="Calibri" panose="020F0502020204030204" pitchFamily="34" charset="0"/>
                <a:ea typeface="Calibri" panose="020F0502020204030204" pitchFamily="34" charset="0"/>
                <a:cs typeface="Times New Roman" panose="02020603050405020304" pitchFamily="18" charset="0"/>
              </a:rPr>
              <a:t>Álvares</a:t>
            </a:r>
            <a:r>
              <a:rPr lang="cs-CZ" sz="1800" i="1" dirty="0">
                <a:effectLst/>
                <a:latin typeface="Calibri" panose="020F0502020204030204" pitchFamily="34" charset="0"/>
                <a:ea typeface="Calibri" panose="020F0502020204030204" pitchFamily="34" charset="0"/>
                <a:cs typeface="Times New Roman" panose="02020603050405020304" pitchFamily="18" charset="0"/>
              </a:rPr>
              <a:t> de </a:t>
            </a:r>
            <a:r>
              <a:rPr lang="cs-CZ" sz="1800" i="1" dirty="0" err="1">
                <a:effectLst/>
                <a:latin typeface="Calibri" panose="020F0502020204030204" pitchFamily="34" charset="0"/>
                <a:ea typeface="Calibri" panose="020F0502020204030204" pitchFamily="34" charset="0"/>
                <a:cs typeface="Times New Roman" panose="02020603050405020304" pitchFamily="18" charset="0"/>
              </a:rPr>
              <a:t>Cabral</a:t>
            </a:r>
            <a:r>
              <a:rPr lang="cs-CZ" sz="1800" i="1" dirty="0">
                <a:effectLst/>
                <a:latin typeface="Calibri" panose="020F0502020204030204" pitchFamily="34" charset="0"/>
                <a:ea typeface="Calibri" panose="020F0502020204030204" pitchFamily="34" charset="0"/>
                <a:cs typeface="Times New Roman" panose="02020603050405020304" pitchFamily="18" charset="0"/>
              </a:rPr>
              <a:t> vztyčil kříž </a:t>
            </a:r>
            <a:r>
              <a:rPr lang="cs-CZ" sz="1800" i="1" dirty="0">
                <a:effectLst/>
                <a:latin typeface="Calibri" panose="020F0502020204030204" pitchFamily="34" charset="0"/>
                <a:ea typeface="Calibri" panose="020F0502020204030204" pitchFamily="34" charset="0"/>
                <a:cs typeface="Calibri" panose="020F0502020204030204" pitchFamily="34" charset="0"/>
              </a:rPr>
              <a:t>[…]</a:t>
            </a:r>
            <a:r>
              <a:rPr lang="cs-CZ" sz="1800" i="1" dirty="0">
                <a:effectLst/>
                <a:latin typeface="Calibri" panose="020F0502020204030204" pitchFamily="34" charset="0"/>
                <a:ea typeface="Calibri" panose="020F0502020204030204" pitchFamily="34" charset="0"/>
                <a:cs typeface="Times New Roman" panose="02020603050405020304" pitchFamily="18" charset="0"/>
              </a:rPr>
              <a:t> 3. května, v den, kdy se slaví nalezení Svatého Kříže, na němž za nás zemřel Kristus Vykupitel, a proto zemi, již objevil, nazval zemí ´Svatého Kříže´ a tímto jménem slula po mnoho let. Leč ďábel, který pro znamení kříže ztratil všechno panství nad lidmi, se bál, že přijde i o bohatství, jež měl v lidu této země, pročež se přičinil, aby první jméno upadlo v zapomnění a zachovalo se jméno „</a:t>
            </a:r>
            <a:r>
              <a:rPr lang="cs-CZ" sz="1800" i="1" dirty="0" err="1">
                <a:effectLst/>
                <a:latin typeface="Calibri" panose="020F0502020204030204" pitchFamily="34" charset="0"/>
                <a:ea typeface="Calibri" panose="020F0502020204030204" pitchFamily="34" charset="0"/>
                <a:cs typeface="Times New Roman" panose="02020603050405020304" pitchFamily="18" charset="0"/>
              </a:rPr>
              <a:t>Brasil</a:t>
            </a:r>
            <a:r>
              <a:rPr lang="cs-CZ" sz="1800" i="1" dirty="0">
                <a:effectLst/>
                <a:latin typeface="Calibri" panose="020F0502020204030204" pitchFamily="34" charset="0"/>
                <a:ea typeface="Calibri" panose="020F0502020204030204" pitchFamily="34" charset="0"/>
                <a:cs typeface="Times New Roman" panose="02020603050405020304" pitchFamily="18" charset="0"/>
              </a:rPr>
              <a:t>“, podle stejně nazývaného dřeva barvy řeřavých uhlíků, kterým se barví látky na rudo a jímž tato země oplývá. Jako by jméno jakéhosi dřeva k barvení sukna vážilo víc než jméno onoho dřeva božského, kteréž dalo barvu a moc všem církevním svátostem a na němž byla tato církev postavena, takže nabyla síly a pevnosti, jež jsou nám známy.“ </a:t>
            </a:r>
          </a:p>
        </p:txBody>
      </p:sp>
    </p:spTree>
    <p:extLst>
      <p:ext uri="{BB962C8B-B14F-4D97-AF65-F5344CB8AC3E}">
        <p14:creationId xmlns:p14="http://schemas.microsoft.com/office/powerpoint/2010/main" val="2431064199"/>
      </p:ext>
    </p:extLst>
  </p:cSld>
  <p:clrMapOvr>
    <a:masterClrMapping/>
  </p:clrMapOvr>
  <mc:AlternateContent xmlns:mc="http://schemas.openxmlformats.org/markup-compatibility/2006" xmlns:p14="http://schemas.microsoft.com/office/powerpoint/2010/main">
    <mc:Choice Requires="p14">
      <p:transition spd="slow" p14:dur="2000" advTm="83547"/>
    </mc:Choice>
    <mc:Fallback xmlns="">
      <p:transition spd="slow" advTm="83547"/>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1F2DF728-55C6-4282-8070-819A3411E7D4}"/>
              </a:ext>
            </a:extLst>
          </p:cNvPr>
          <p:cNvSpPr>
            <a:spLocks noGrp="1"/>
          </p:cNvSpPr>
          <p:nvPr>
            <p:ph type="title"/>
          </p:nvPr>
        </p:nvSpPr>
        <p:spPr>
          <a:xfrm>
            <a:off x="934872" y="982272"/>
            <a:ext cx="3388419" cy="4560970"/>
          </a:xfrm>
        </p:spPr>
        <p:txBody>
          <a:bodyPr>
            <a:normAutofit/>
          </a:bodyPr>
          <a:lstStyle/>
          <a:p>
            <a:r>
              <a:rPr lang="cs-CZ" sz="4000">
                <a:solidFill>
                  <a:srgbClr val="FFFFFF"/>
                </a:solidFill>
              </a:rPr>
              <a:t>Cestovatelská literatura</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Zástupný obsah 2">
            <a:extLst>
              <a:ext uri="{FF2B5EF4-FFF2-40B4-BE49-F238E27FC236}">
                <a16:creationId xmlns:a16="http://schemas.microsoft.com/office/drawing/2014/main" id="{A82839E8-EB17-464A-8163-FFC0EEED0CD1}"/>
              </a:ext>
            </a:extLst>
          </p:cNvPr>
          <p:cNvSpPr>
            <a:spLocks noGrp="1"/>
          </p:cNvSpPr>
          <p:nvPr>
            <p:ph idx="1"/>
          </p:nvPr>
        </p:nvSpPr>
        <p:spPr>
          <a:xfrm>
            <a:off x="5221862" y="2361235"/>
            <a:ext cx="5948831" cy="4250544"/>
          </a:xfrm>
        </p:spPr>
        <p:txBody>
          <a:bodyPr anchor="ctr">
            <a:normAutofit fontScale="92500"/>
          </a:bodyPr>
          <a:lstStyle/>
          <a:p>
            <a:pPr marL="0" indent="0">
              <a:buNone/>
            </a:pPr>
            <a:r>
              <a:rPr lang="cs-CZ" sz="2400" dirty="0">
                <a:solidFill>
                  <a:srgbClr val="FEFFFF"/>
                </a:solidFill>
              </a:rPr>
              <a:t>PERO VAZ DE CAMINHA (1450-1500)</a:t>
            </a:r>
          </a:p>
          <a:p>
            <a:pPr marL="0" indent="0">
              <a:buNone/>
            </a:pPr>
            <a:endParaRPr lang="cs-CZ" sz="2400" dirty="0">
              <a:solidFill>
                <a:srgbClr val="FEFFFF"/>
              </a:solidFill>
            </a:endParaRPr>
          </a:p>
          <a:p>
            <a:pPr marL="0" indent="0">
              <a:buNone/>
            </a:pPr>
            <a:r>
              <a:rPr lang="cs-CZ" sz="2400" i="1" dirty="0">
                <a:solidFill>
                  <a:srgbClr val="FEFFFF"/>
                </a:solidFill>
              </a:rPr>
              <a:t>List o nalezení Brazílie</a:t>
            </a:r>
            <a:r>
              <a:rPr lang="cs-CZ" sz="2400" dirty="0">
                <a:solidFill>
                  <a:srgbClr val="FEFFFF"/>
                </a:solidFill>
              </a:rPr>
              <a:t> (A </a:t>
            </a:r>
            <a:r>
              <a:rPr lang="cs-CZ" sz="2400" dirty="0" err="1">
                <a:solidFill>
                  <a:srgbClr val="FEFFFF"/>
                </a:solidFill>
              </a:rPr>
              <a:t>Carta</a:t>
            </a:r>
            <a:r>
              <a:rPr lang="cs-CZ" sz="2400" dirty="0">
                <a:solidFill>
                  <a:srgbClr val="FEFFFF"/>
                </a:solidFill>
              </a:rPr>
              <a:t> de Pero Vaz de </a:t>
            </a:r>
            <a:r>
              <a:rPr lang="cs-CZ" sz="2400" dirty="0" err="1">
                <a:solidFill>
                  <a:srgbClr val="FEFFFF"/>
                </a:solidFill>
              </a:rPr>
              <a:t>Caminha</a:t>
            </a:r>
            <a:r>
              <a:rPr lang="cs-CZ" sz="2400" dirty="0">
                <a:solidFill>
                  <a:srgbClr val="FEFFFF"/>
                </a:solidFill>
              </a:rPr>
              <a:t> / A </a:t>
            </a:r>
            <a:r>
              <a:rPr lang="cs-CZ" sz="2400" dirty="0" err="1">
                <a:solidFill>
                  <a:srgbClr val="FEFFFF"/>
                </a:solidFill>
              </a:rPr>
              <a:t>Carta</a:t>
            </a:r>
            <a:r>
              <a:rPr lang="cs-CZ" sz="2400" dirty="0">
                <a:solidFill>
                  <a:srgbClr val="FEFFFF"/>
                </a:solidFill>
              </a:rPr>
              <a:t> do </a:t>
            </a:r>
            <a:r>
              <a:rPr lang="cs-CZ" sz="2400" dirty="0" err="1">
                <a:solidFill>
                  <a:srgbClr val="FEFFFF"/>
                </a:solidFill>
              </a:rPr>
              <a:t>Achamento</a:t>
            </a:r>
            <a:r>
              <a:rPr lang="cs-CZ" sz="2400" dirty="0">
                <a:solidFill>
                  <a:srgbClr val="FEFFFF"/>
                </a:solidFill>
              </a:rPr>
              <a:t> do </a:t>
            </a:r>
            <a:r>
              <a:rPr lang="cs-CZ" sz="2400" dirty="0" err="1">
                <a:solidFill>
                  <a:srgbClr val="FEFFFF"/>
                </a:solidFill>
              </a:rPr>
              <a:t>Brasil</a:t>
            </a:r>
            <a:r>
              <a:rPr lang="cs-CZ" sz="2400" dirty="0">
                <a:solidFill>
                  <a:srgbClr val="FEFFFF"/>
                </a:solidFill>
              </a:rPr>
              <a:t>), 1.5.1500.</a:t>
            </a:r>
          </a:p>
          <a:p>
            <a:pPr marL="0" indent="0">
              <a:buNone/>
            </a:pPr>
            <a:r>
              <a:rPr lang="cs-CZ" sz="2400" dirty="0">
                <a:solidFill>
                  <a:srgbClr val="FEFFFF"/>
                </a:solidFill>
              </a:rPr>
              <a:t>Žánrově se jedná o zprávu z cest deníkovou formou.</a:t>
            </a:r>
          </a:p>
          <a:p>
            <a:pPr marL="0" indent="0">
              <a:buNone/>
            </a:pPr>
            <a:r>
              <a:rPr lang="cs-CZ" sz="2400" dirty="0">
                <a:solidFill>
                  <a:srgbClr val="FEFFFF"/>
                </a:solidFill>
              </a:rPr>
              <a:t>V textu se vymezují motivy, které budou typické pro brazilskou literaturu – vidina ráje, velkolepá příroda, papoušci, mýtus dobrého divocha, mýtus nevinné a svůdné ženskosti, mýtus katecheze, která ospravedlňuje dobývání nových území.</a:t>
            </a:r>
          </a:p>
          <a:p>
            <a:pPr marL="0" indent="0">
              <a:buNone/>
            </a:pPr>
            <a:endParaRPr lang="cs-CZ" sz="2400" dirty="0">
              <a:solidFill>
                <a:srgbClr val="FEFFFF"/>
              </a:solidFill>
            </a:endParaRPr>
          </a:p>
          <a:p>
            <a:endParaRPr lang="cs-CZ" sz="2400" dirty="0">
              <a:solidFill>
                <a:srgbClr val="FEFFFF"/>
              </a:solidFill>
            </a:endParaRPr>
          </a:p>
          <a:p>
            <a:endParaRPr lang="cs-CZ" sz="2400" dirty="0">
              <a:solidFill>
                <a:srgbClr val="FEFFFF"/>
              </a:solidFill>
            </a:endParaRPr>
          </a:p>
        </p:txBody>
      </p:sp>
    </p:spTree>
    <p:extLst>
      <p:ext uri="{BB962C8B-B14F-4D97-AF65-F5344CB8AC3E}">
        <p14:creationId xmlns:p14="http://schemas.microsoft.com/office/powerpoint/2010/main" val="2079019777"/>
      </p:ext>
    </p:extLst>
  </p:cSld>
  <p:clrMapOvr>
    <a:masterClrMapping/>
  </p:clrMapOvr>
  <mc:AlternateContent xmlns:mc="http://schemas.openxmlformats.org/markup-compatibility/2006" xmlns:p14="http://schemas.microsoft.com/office/powerpoint/2010/main">
    <mc:Choice Requires="p14">
      <p:transition spd="slow" p14:dur="2000" advTm="142968"/>
    </mc:Choice>
    <mc:Fallback xmlns="">
      <p:transition spd="slow" advTm="142968"/>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Nadpis 1">
            <a:extLst>
              <a:ext uri="{FF2B5EF4-FFF2-40B4-BE49-F238E27FC236}">
                <a16:creationId xmlns:a16="http://schemas.microsoft.com/office/drawing/2014/main" id="{4A6BE659-3745-4F1F-A28A-022283387AF5}"/>
              </a:ext>
            </a:extLst>
          </p:cNvPr>
          <p:cNvSpPr>
            <a:spLocks noGrp="1"/>
          </p:cNvSpPr>
          <p:nvPr>
            <p:ph type="title"/>
          </p:nvPr>
        </p:nvSpPr>
        <p:spPr>
          <a:xfrm>
            <a:off x="958506" y="800392"/>
            <a:ext cx="10264697" cy="1212102"/>
          </a:xfrm>
        </p:spPr>
        <p:txBody>
          <a:bodyPr>
            <a:normAutofit/>
          </a:bodyPr>
          <a:lstStyle/>
          <a:p>
            <a:endParaRPr lang="cs-CZ" sz="4000" dirty="0">
              <a:solidFill>
                <a:srgbClr val="FFFFFF"/>
              </a:solidFill>
            </a:endParaRPr>
          </a:p>
        </p:txBody>
      </p:sp>
      <p:sp>
        <p:nvSpPr>
          <p:cNvPr id="3" name="Zástupný obsah 2">
            <a:extLst>
              <a:ext uri="{FF2B5EF4-FFF2-40B4-BE49-F238E27FC236}">
                <a16:creationId xmlns:a16="http://schemas.microsoft.com/office/drawing/2014/main" id="{75C5911D-DA15-4B61-87E5-91AAE7B7D0A1}"/>
              </a:ext>
            </a:extLst>
          </p:cNvPr>
          <p:cNvSpPr>
            <a:spLocks noGrp="1"/>
          </p:cNvSpPr>
          <p:nvPr>
            <p:ph idx="1"/>
          </p:nvPr>
        </p:nvSpPr>
        <p:spPr>
          <a:xfrm>
            <a:off x="1367624" y="2490436"/>
            <a:ext cx="9708995" cy="3567173"/>
          </a:xfrm>
        </p:spPr>
        <p:txBody>
          <a:bodyPr anchor="ctr">
            <a:normAutofit/>
          </a:bodyPr>
          <a:lstStyle/>
          <a:p>
            <a:pPr marL="0" indent="0">
              <a:buNone/>
            </a:pPr>
            <a:r>
              <a:rPr lang="cs-CZ" sz="2400" dirty="0"/>
              <a:t>PEDRO LOPES DE SOUSA (1501-1542)</a:t>
            </a:r>
          </a:p>
          <a:p>
            <a:pPr marL="0" indent="0">
              <a:buNone/>
            </a:pPr>
            <a:endParaRPr lang="cs-CZ" sz="2400" dirty="0"/>
          </a:p>
          <a:p>
            <a:pPr marL="0" indent="0">
              <a:buNone/>
            </a:pPr>
            <a:r>
              <a:rPr lang="cs-CZ" sz="2400" i="1" dirty="0"/>
              <a:t>Plavební deník </a:t>
            </a:r>
            <a:r>
              <a:rPr lang="cs-CZ" sz="2400" dirty="0"/>
              <a:t>loďstva, které se plavilo do Brazílie roku 1530 </a:t>
            </a:r>
          </a:p>
          <a:p>
            <a:pPr marL="0" indent="0">
              <a:buNone/>
            </a:pPr>
            <a:r>
              <a:rPr lang="cs-CZ" sz="2400" dirty="0"/>
              <a:t>                                          (uveřejněn až v roce 1830);</a:t>
            </a:r>
          </a:p>
          <a:p>
            <a:pPr marL="0" indent="0">
              <a:buNone/>
            </a:pPr>
            <a:r>
              <a:rPr lang="cs-CZ" sz="2400" dirty="0"/>
              <a:t>     cestopisná kronika, která zachycuje zároveň prostředí a zvyky</a:t>
            </a:r>
          </a:p>
          <a:p>
            <a:pPr marL="0" indent="0">
              <a:buNone/>
            </a:pPr>
            <a:r>
              <a:rPr lang="cs-CZ" sz="2400" dirty="0"/>
              <a:t>     domorodého obyvatelstva a opěvuje Evropany, kteří do Brazílie přišli za</a:t>
            </a:r>
          </a:p>
          <a:p>
            <a:pPr marL="0" indent="0">
              <a:buNone/>
            </a:pPr>
            <a:r>
              <a:rPr lang="cs-CZ" sz="2400" dirty="0"/>
              <a:t>     dobrodružstvím.  </a:t>
            </a:r>
          </a:p>
        </p:txBody>
      </p:sp>
    </p:spTree>
    <p:extLst>
      <p:ext uri="{BB962C8B-B14F-4D97-AF65-F5344CB8AC3E}">
        <p14:creationId xmlns:p14="http://schemas.microsoft.com/office/powerpoint/2010/main" val="9783456"/>
      </p:ext>
    </p:extLst>
  </p:cSld>
  <p:clrMapOvr>
    <a:masterClrMapping/>
  </p:clrMapOvr>
  <mc:AlternateContent xmlns:mc="http://schemas.openxmlformats.org/markup-compatibility/2006" xmlns:p14="http://schemas.microsoft.com/office/powerpoint/2010/main">
    <mc:Choice Requires="p14">
      <p:transition spd="slow" p14:dur="2000" advTm="41846"/>
    </mc:Choice>
    <mc:Fallback xmlns="">
      <p:transition spd="slow" advTm="41846"/>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1" name="Rectangle 30">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Nadpis 1">
            <a:extLst>
              <a:ext uri="{FF2B5EF4-FFF2-40B4-BE49-F238E27FC236}">
                <a16:creationId xmlns:a16="http://schemas.microsoft.com/office/drawing/2014/main" id="{54D793A6-58FF-46E2-A30D-B05E1C3A51C4}"/>
              </a:ext>
            </a:extLst>
          </p:cNvPr>
          <p:cNvSpPr>
            <a:spLocks noGrp="1"/>
          </p:cNvSpPr>
          <p:nvPr>
            <p:ph type="title"/>
          </p:nvPr>
        </p:nvSpPr>
        <p:spPr>
          <a:xfrm>
            <a:off x="958506" y="800392"/>
            <a:ext cx="10264697" cy="1212102"/>
          </a:xfrm>
        </p:spPr>
        <p:txBody>
          <a:bodyPr>
            <a:normAutofit/>
          </a:bodyPr>
          <a:lstStyle/>
          <a:p>
            <a:r>
              <a:rPr lang="cs-CZ" sz="4000">
                <a:solidFill>
                  <a:srgbClr val="FFFFFF"/>
                </a:solidFill>
              </a:rPr>
              <a:t>Cestovatelé z jiných zemí </a:t>
            </a:r>
          </a:p>
        </p:txBody>
      </p:sp>
      <p:sp>
        <p:nvSpPr>
          <p:cNvPr id="3" name="Zástupný obsah 2">
            <a:extLst>
              <a:ext uri="{FF2B5EF4-FFF2-40B4-BE49-F238E27FC236}">
                <a16:creationId xmlns:a16="http://schemas.microsoft.com/office/drawing/2014/main" id="{8B161DC9-B259-42CC-AE88-1876EC0A828C}"/>
              </a:ext>
            </a:extLst>
          </p:cNvPr>
          <p:cNvSpPr>
            <a:spLocks noGrp="1"/>
          </p:cNvSpPr>
          <p:nvPr>
            <p:ph idx="1"/>
          </p:nvPr>
        </p:nvSpPr>
        <p:spPr>
          <a:xfrm>
            <a:off x="1367624" y="2490436"/>
            <a:ext cx="9708995" cy="3567173"/>
          </a:xfrm>
        </p:spPr>
        <p:txBody>
          <a:bodyPr anchor="ctr">
            <a:normAutofit fontScale="77500" lnSpcReduction="20000"/>
          </a:bodyPr>
          <a:lstStyle/>
          <a:p>
            <a:pPr marL="0" indent="0">
              <a:buNone/>
            </a:pPr>
            <a:endParaRPr lang="cs-CZ" sz="2400" dirty="0"/>
          </a:p>
          <a:p>
            <a:pPr marL="0" indent="0">
              <a:buNone/>
            </a:pPr>
            <a:r>
              <a:rPr lang="cs-CZ" sz="2400" dirty="0"/>
              <a:t>HANS STADEN (1525-1576) – </a:t>
            </a:r>
            <a:r>
              <a:rPr lang="cs-CZ" sz="2400" i="1" dirty="0"/>
              <a:t>Dvě cesty do Brazílie</a:t>
            </a:r>
            <a:r>
              <a:rPr lang="cs-CZ" sz="2400" dirty="0"/>
              <a:t> (1557)</a:t>
            </a:r>
          </a:p>
          <a:p>
            <a:pPr marL="0" indent="0">
              <a:buNone/>
            </a:pPr>
            <a:r>
              <a:rPr lang="cs-CZ" sz="2400" dirty="0"/>
              <a:t>    německý voják a dobrodruh (strávil 9 měsíců v zajetí </a:t>
            </a:r>
            <a:r>
              <a:rPr lang="cs-CZ" sz="2400" dirty="0" err="1"/>
              <a:t>Tupinambás</a:t>
            </a:r>
            <a:r>
              <a:rPr lang="cs-CZ" sz="2400" dirty="0"/>
              <a:t>)</a:t>
            </a:r>
          </a:p>
          <a:p>
            <a:pPr marL="0" indent="0">
              <a:buNone/>
            </a:pPr>
            <a:r>
              <a:rPr lang="cs-CZ" sz="2400" dirty="0"/>
              <a:t>    dopodrobna popsal např. rodinné struktury a dynamiku rodinného a</a:t>
            </a:r>
          </a:p>
          <a:p>
            <a:pPr marL="0" indent="0">
              <a:buNone/>
            </a:pPr>
            <a:r>
              <a:rPr lang="cs-CZ" sz="2400" dirty="0"/>
              <a:t>    společenského soužití domorodého obyvatelstva </a:t>
            </a:r>
          </a:p>
          <a:p>
            <a:pPr marL="0" indent="0">
              <a:buNone/>
            </a:pPr>
            <a:endParaRPr lang="cs-CZ" sz="2400" dirty="0"/>
          </a:p>
          <a:p>
            <a:pPr marL="0" indent="0">
              <a:buNone/>
            </a:pPr>
            <a:r>
              <a:rPr lang="cs-CZ" sz="2400" dirty="0"/>
              <a:t>JEAN DE LÉRY (1534-1611) – </a:t>
            </a:r>
            <a:r>
              <a:rPr lang="cs-CZ" sz="2400" i="1" dirty="0"/>
              <a:t>Vagem à </a:t>
            </a:r>
            <a:r>
              <a:rPr lang="cs-CZ" sz="2400" i="1" dirty="0" err="1"/>
              <a:t>terra</a:t>
            </a:r>
            <a:r>
              <a:rPr lang="cs-CZ" sz="2400" i="1" dirty="0"/>
              <a:t> do </a:t>
            </a:r>
            <a:r>
              <a:rPr lang="cs-CZ" sz="2400" i="1" dirty="0" err="1"/>
              <a:t>Brasil</a:t>
            </a:r>
            <a:r>
              <a:rPr lang="cs-CZ" sz="2400" i="1" dirty="0"/>
              <a:t> </a:t>
            </a:r>
            <a:r>
              <a:rPr lang="cs-CZ" sz="2400" dirty="0"/>
              <a:t>(1578)</a:t>
            </a:r>
          </a:p>
          <a:p>
            <a:pPr marL="0" indent="0">
              <a:buNone/>
            </a:pPr>
            <a:r>
              <a:rPr lang="cs-CZ" sz="2400" dirty="0"/>
              <a:t>   francouzský protestanský misionář (připlul 1556 – strávil několik  měsíců v </a:t>
            </a:r>
            <a:r>
              <a:rPr lang="cs-CZ" sz="2400" dirty="0" err="1"/>
              <a:t>Baía</a:t>
            </a:r>
            <a:r>
              <a:rPr lang="cs-CZ" sz="2400" dirty="0"/>
              <a:t> de </a:t>
            </a:r>
            <a:r>
              <a:rPr lang="cs-CZ" sz="2400" dirty="0" err="1"/>
              <a:t>Guanabara</a:t>
            </a:r>
            <a:r>
              <a:rPr lang="cs-CZ" sz="2400" dirty="0"/>
              <a:t>) </a:t>
            </a:r>
          </a:p>
          <a:p>
            <a:pPr marL="0" indent="0">
              <a:buNone/>
            </a:pPr>
            <a:r>
              <a:rPr lang="cs-CZ" sz="2400" dirty="0"/>
              <a:t>   humanistické vidění indiánů a jejich společenství </a:t>
            </a:r>
          </a:p>
          <a:p>
            <a:pPr marL="0" indent="0">
              <a:buNone/>
            </a:pPr>
            <a:r>
              <a:rPr lang="cs-CZ" sz="2400" dirty="0"/>
              <a:t>   rozlišil antropofagii </a:t>
            </a:r>
            <a:r>
              <a:rPr lang="cs-CZ" sz="2400"/>
              <a:t>od kanibalismu</a:t>
            </a:r>
            <a:endParaRPr lang="cs-CZ" sz="2400" dirty="0"/>
          </a:p>
          <a:p>
            <a:pPr marL="0" indent="0">
              <a:buNone/>
            </a:pPr>
            <a:endParaRPr lang="cs-CZ" sz="2400" dirty="0"/>
          </a:p>
          <a:p>
            <a:pPr marL="0" indent="0">
              <a:buNone/>
            </a:pPr>
            <a:endParaRPr lang="cs-CZ" sz="2400" dirty="0"/>
          </a:p>
        </p:txBody>
      </p:sp>
    </p:spTree>
    <p:extLst>
      <p:ext uri="{BB962C8B-B14F-4D97-AF65-F5344CB8AC3E}">
        <p14:creationId xmlns:p14="http://schemas.microsoft.com/office/powerpoint/2010/main" val="3518362032"/>
      </p:ext>
    </p:extLst>
  </p:cSld>
  <p:clrMapOvr>
    <a:masterClrMapping/>
  </p:clrMapOvr>
  <mc:AlternateContent xmlns:mc="http://schemas.openxmlformats.org/markup-compatibility/2006" xmlns:p14="http://schemas.microsoft.com/office/powerpoint/2010/main">
    <mc:Choice Requires="p14">
      <p:transition spd="slow" p14:dur="2000" advTm="216180"/>
    </mc:Choice>
    <mc:Fallback xmlns="">
      <p:transition spd="slow" advTm="21618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10A6F712-A5FC-4694-B129-D2949FEC350D}"/>
              </a:ext>
            </a:extLst>
          </p:cNvPr>
          <p:cNvSpPr>
            <a:spLocks noGrp="1"/>
          </p:cNvSpPr>
          <p:nvPr>
            <p:ph type="title"/>
          </p:nvPr>
        </p:nvSpPr>
        <p:spPr>
          <a:xfrm>
            <a:off x="934872" y="982272"/>
            <a:ext cx="3388419" cy="4560970"/>
          </a:xfrm>
        </p:spPr>
        <p:txBody>
          <a:bodyPr>
            <a:normAutofit/>
          </a:bodyPr>
          <a:lstStyle/>
          <a:p>
            <a:r>
              <a:rPr lang="cs-CZ" sz="4000">
                <a:solidFill>
                  <a:srgbClr val="FFFFFF"/>
                </a:solidFill>
              </a:rPr>
              <a:t>Jezuitská literatura</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Zástupný obsah 2">
            <a:extLst>
              <a:ext uri="{FF2B5EF4-FFF2-40B4-BE49-F238E27FC236}">
                <a16:creationId xmlns:a16="http://schemas.microsoft.com/office/drawing/2014/main" id="{37D10D82-96AA-4806-87B1-FFF2F06C42A4}"/>
              </a:ext>
            </a:extLst>
          </p:cNvPr>
          <p:cNvSpPr>
            <a:spLocks noGrp="1"/>
          </p:cNvSpPr>
          <p:nvPr>
            <p:ph idx="1"/>
          </p:nvPr>
        </p:nvSpPr>
        <p:spPr>
          <a:xfrm>
            <a:off x="5221862" y="1719618"/>
            <a:ext cx="5948831" cy="4334629"/>
          </a:xfrm>
        </p:spPr>
        <p:txBody>
          <a:bodyPr anchor="ctr">
            <a:normAutofit/>
          </a:bodyPr>
          <a:lstStyle/>
          <a:p>
            <a:r>
              <a:rPr lang="cs-CZ" sz="2400" dirty="0">
                <a:solidFill>
                  <a:srgbClr val="FEFFFF"/>
                </a:solidFill>
              </a:rPr>
              <a:t>Příchod jezuitů do Brazílie – 1549 – vedl je páter Manuel de </a:t>
            </a:r>
            <a:r>
              <a:rPr lang="cs-CZ" sz="2400" dirty="0" err="1">
                <a:solidFill>
                  <a:srgbClr val="FEFFFF"/>
                </a:solidFill>
              </a:rPr>
              <a:t>Nóbrega</a:t>
            </a:r>
            <a:r>
              <a:rPr lang="cs-CZ" sz="2400" dirty="0">
                <a:solidFill>
                  <a:srgbClr val="FEFFFF"/>
                </a:solidFill>
              </a:rPr>
              <a:t>.</a:t>
            </a:r>
          </a:p>
          <a:p>
            <a:r>
              <a:rPr lang="cs-CZ" sz="2400" dirty="0">
                <a:solidFill>
                  <a:srgbClr val="FEFFFF"/>
                </a:solidFill>
              </a:rPr>
              <a:t>Úkol jezuitů byl „vychovat“ domorodce k tomu, aby se dali začlenit do hospodářského systému mateřské země.</a:t>
            </a:r>
          </a:p>
        </p:txBody>
      </p:sp>
    </p:spTree>
    <p:extLst>
      <p:ext uri="{BB962C8B-B14F-4D97-AF65-F5344CB8AC3E}">
        <p14:creationId xmlns:p14="http://schemas.microsoft.com/office/powerpoint/2010/main" val="623470089"/>
      </p:ext>
    </p:extLst>
  </p:cSld>
  <p:clrMapOvr>
    <a:masterClrMapping/>
  </p:clrMapOvr>
  <mc:AlternateContent xmlns:mc="http://schemas.openxmlformats.org/markup-compatibility/2006" xmlns:p14="http://schemas.microsoft.com/office/powerpoint/2010/main">
    <mc:Choice Requires="p14">
      <p:transition spd="slow" p14:dur="2000" advTm="109060"/>
    </mc:Choice>
    <mc:Fallback xmlns="">
      <p:transition spd="slow" advTm="10906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6" name="Rectangle 65">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0"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4"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6" name="Rectangle 75">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Nadpis 1">
            <a:extLst>
              <a:ext uri="{FF2B5EF4-FFF2-40B4-BE49-F238E27FC236}">
                <a16:creationId xmlns:a16="http://schemas.microsoft.com/office/drawing/2014/main" id="{DD99A39C-CAD0-4250-9FC2-560FD5F44E2F}"/>
              </a:ext>
            </a:extLst>
          </p:cNvPr>
          <p:cNvSpPr>
            <a:spLocks noGrp="1"/>
          </p:cNvSpPr>
          <p:nvPr>
            <p:ph type="title"/>
          </p:nvPr>
        </p:nvSpPr>
        <p:spPr>
          <a:xfrm>
            <a:off x="958506" y="800392"/>
            <a:ext cx="10264697" cy="1212102"/>
          </a:xfrm>
        </p:spPr>
        <p:txBody>
          <a:bodyPr>
            <a:normAutofit/>
          </a:bodyPr>
          <a:lstStyle/>
          <a:p>
            <a:r>
              <a:rPr lang="cs-CZ" sz="4000">
                <a:solidFill>
                  <a:srgbClr val="FFFFFF"/>
                </a:solidFill>
              </a:rPr>
              <a:t>MANUEL DE NÓBREGA (1517 – 1570)</a:t>
            </a:r>
          </a:p>
        </p:txBody>
      </p:sp>
      <p:sp>
        <p:nvSpPr>
          <p:cNvPr id="3" name="Zástupný obsah 2">
            <a:extLst>
              <a:ext uri="{FF2B5EF4-FFF2-40B4-BE49-F238E27FC236}">
                <a16:creationId xmlns:a16="http://schemas.microsoft.com/office/drawing/2014/main" id="{8EED7E83-E08F-49CC-9A69-163F12C3E324}"/>
              </a:ext>
            </a:extLst>
          </p:cNvPr>
          <p:cNvSpPr>
            <a:spLocks noGrp="1"/>
          </p:cNvSpPr>
          <p:nvPr>
            <p:ph idx="1"/>
          </p:nvPr>
        </p:nvSpPr>
        <p:spPr>
          <a:xfrm>
            <a:off x="1367624" y="1736204"/>
            <a:ext cx="9708995" cy="6858000"/>
          </a:xfrm>
        </p:spPr>
        <p:txBody>
          <a:bodyPr anchor="ctr">
            <a:normAutofit/>
          </a:bodyPr>
          <a:lstStyle/>
          <a:p>
            <a:pPr marL="0" indent="0">
              <a:buNone/>
            </a:pPr>
            <a:r>
              <a:rPr lang="cs-CZ" sz="1900" i="1" dirty="0"/>
              <a:t>Zpráva o zemích brazilských</a:t>
            </a:r>
            <a:r>
              <a:rPr lang="cs-CZ" sz="1900" dirty="0"/>
              <a:t>, 1551</a:t>
            </a:r>
          </a:p>
          <a:p>
            <a:pPr marL="0" indent="0">
              <a:buNone/>
            </a:pPr>
            <a:r>
              <a:rPr lang="cs-CZ" sz="1900" dirty="0"/>
              <a:t>       význam etnologický a katechetický</a:t>
            </a:r>
          </a:p>
          <a:p>
            <a:pPr marL="0" indent="0">
              <a:buNone/>
            </a:pPr>
            <a:r>
              <a:rPr lang="cs-CZ" sz="1900" i="1" dirty="0"/>
              <a:t>Listy </a:t>
            </a:r>
          </a:p>
          <a:p>
            <a:pPr marL="0" indent="0">
              <a:buNone/>
            </a:pPr>
            <a:r>
              <a:rPr lang="cs-CZ" sz="1900" dirty="0"/>
              <a:t>      psané od roku 1549 v </a:t>
            </a:r>
            <a:r>
              <a:rPr lang="cs-CZ" sz="1900" dirty="0" err="1"/>
              <a:t>Bahii</a:t>
            </a:r>
            <a:r>
              <a:rPr lang="cs-CZ" sz="1900" dirty="0"/>
              <a:t> a </a:t>
            </a:r>
            <a:r>
              <a:rPr lang="cs-CZ" sz="1900" dirty="0" err="1"/>
              <a:t>Pernambucu</a:t>
            </a:r>
            <a:r>
              <a:rPr lang="cs-CZ" sz="1900" dirty="0"/>
              <a:t> bratřím do Lisabonu</a:t>
            </a:r>
          </a:p>
          <a:p>
            <a:pPr marL="0" indent="0">
              <a:buNone/>
            </a:pPr>
            <a:r>
              <a:rPr lang="cs-CZ" sz="1900" dirty="0"/>
              <a:t>      (přeloženy do italštiny – Benátky 1559, 1561, 1570)</a:t>
            </a:r>
          </a:p>
          <a:p>
            <a:pPr marL="0" indent="0">
              <a:buNone/>
            </a:pPr>
            <a:r>
              <a:rPr lang="cs-CZ" sz="1900" i="1" dirty="0"/>
              <a:t>Dialog o obrácení pohanů</a:t>
            </a:r>
            <a:r>
              <a:rPr lang="cs-CZ" sz="1900" dirty="0"/>
              <a:t>, 1557</a:t>
            </a:r>
          </a:p>
          <a:p>
            <a:pPr marL="0" indent="0">
              <a:buNone/>
            </a:pPr>
            <a:r>
              <a:rPr lang="cs-CZ" sz="1900" dirty="0"/>
              <a:t>     rozhovory s místními obyvateli – malomyslnost z mizivých výsledků</a:t>
            </a:r>
          </a:p>
          <a:p>
            <a:pPr marL="0" indent="0">
              <a:buNone/>
            </a:pPr>
            <a:r>
              <a:rPr lang="cs-CZ" sz="1900" dirty="0"/>
              <a:t>     obracení domorodců na pravou víru </a:t>
            </a:r>
          </a:p>
          <a:p>
            <a:pPr marL="0" indent="0">
              <a:buNone/>
            </a:pPr>
            <a:r>
              <a:rPr lang="cs-CZ" sz="1900" dirty="0"/>
              <a:t>    </a:t>
            </a:r>
          </a:p>
          <a:p>
            <a:pPr>
              <a:buFontTx/>
              <a:buChar char="-"/>
            </a:pPr>
            <a:endParaRPr lang="cs-CZ" sz="1900" dirty="0"/>
          </a:p>
          <a:p>
            <a:pPr marL="0" indent="0">
              <a:buNone/>
            </a:pPr>
            <a:endParaRPr lang="cs-CZ" sz="1900" dirty="0"/>
          </a:p>
          <a:p>
            <a:pPr>
              <a:buFontTx/>
              <a:buChar char="-"/>
            </a:pPr>
            <a:endParaRPr lang="cs-CZ" sz="1900" dirty="0"/>
          </a:p>
          <a:p>
            <a:pPr>
              <a:buFontTx/>
              <a:buChar char="-"/>
            </a:pPr>
            <a:endParaRPr lang="cs-CZ" sz="1900" dirty="0"/>
          </a:p>
          <a:p>
            <a:endParaRPr lang="cs-CZ" sz="1900" dirty="0"/>
          </a:p>
        </p:txBody>
      </p:sp>
    </p:spTree>
    <p:extLst>
      <p:ext uri="{BB962C8B-B14F-4D97-AF65-F5344CB8AC3E}">
        <p14:creationId xmlns:p14="http://schemas.microsoft.com/office/powerpoint/2010/main" val="2129028024"/>
      </p:ext>
    </p:extLst>
  </p:cSld>
  <p:clrMapOvr>
    <a:masterClrMapping/>
  </p:clrMapOvr>
  <mc:AlternateContent xmlns:mc="http://schemas.openxmlformats.org/markup-compatibility/2006" xmlns:p14="http://schemas.microsoft.com/office/powerpoint/2010/main">
    <mc:Choice Requires="p14">
      <p:transition spd="slow" p14:dur="2000" advTm="87378"/>
    </mc:Choice>
    <mc:Fallback xmlns="">
      <p:transition spd="slow" advTm="87378"/>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022BDE4A-8A20-4A69-9C5A-581C82036A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Nadpis 5">
            <a:extLst>
              <a:ext uri="{FF2B5EF4-FFF2-40B4-BE49-F238E27FC236}">
                <a16:creationId xmlns:a16="http://schemas.microsoft.com/office/drawing/2014/main" id="{E565E62B-9308-4DFC-9EDC-AFE87406FCC1}"/>
              </a:ext>
            </a:extLst>
          </p:cNvPr>
          <p:cNvSpPr>
            <a:spLocks noGrp="1"/>
          </p:cNvSpPr>
          <p:nvPr>
            <p:ph type="title"/>
          </p:nvPr>
        </p:nvSpPr>
        <p:spPr>
          <a:xfrm>
            <a:off x="1001684" y="170412"/>
            <a:ext cx="10178934" cy="1328730"/>
          </a:xfrm>
        </p:spPr>
        <p:txBody>
          <a:bodyPr vert="horz" lIns="91440" tIns="45720" rIns="91440" bIns="45720" rtlCol="0" anchor="b">
            <a:normAutofit/>
          </a:bodyPr>
          <a:lstStyle/>
          <a:p>
            <a:pPr algn="ctr"/>
            <a:r>
              <a:rPr lang="en-US" kern="1200" dirty="0" err="1">
                <a:solidFill>
                  <a:schemeClr val="tx1"/>
                </a:solidFill>
                <a:latin typeface="+mj-lt"/>
                <a:ea typeface="+mj-ea"/>
                <a:cs typeface="+mj-cs"/>
              </a:rPr>
              <a:t>Rozdělení</a:t>
            </a:r>
            <a:r>
              <a:rPr lang="en-US" kern="1200" dirty="0">
                <a:solidFill>
                  <a:schemeClr val="tx1"/>
                </a:solidFill>
                <a:latin typeface="+mj-lt"/>
                <a:ea typeface="+mj-ea"/>
                <a:cs typeface="+mj-cs"/>
              </a:rPr>
              <a:t> </a:t>
            </a:r>
            <a:r>
              <a:rPr lang="en-US" kern="1200" dirty="0" err="1">
                <a:solidFill>
                  <a:schemeClr val="tx1"/>
                </a:solidFill>
                <a:latin typeface="+mj-lt"/>
                <a:ea typeface="+mj-ea"/>
                <a:cs typeface="+mj-cs"/>
              </a:rPr>
              <a:t>Brazílie</a:t>
            </a:r>
            <a:r>
              <a:rPr lang="en-US" kern="1200" dirty="0">
                <a:solidFill>
                  <a:schemeClr val="tx1"/>
                </a:solidFill>
                <a:latin typeface="+mj-lt"/>
                <a:ea typeface="+mj-ea"/>
                <a:cs typeface="+mj-cs"/>
              </a:rPr>
              <a:t> </a:t>
            </a:r>
            <a:r>
              <a:rPr lang="en-US" kern="1200" dirty="0" err="1">
                <a:solidFill>
                  <a:schemeClr val="tx1"/>
                </a:solidFill>
                <a:latin typeface="+mj-lt"/>
                <a:ea typeface="+mj-ea"/>
                <a:cs typeface="+mj-cs"/>
              </a:rPr>
              <a:t>na</a:t>
            </a:r>
            <a:r>
              <a:rPr lang="en-US" kern="1200" dirty="0">
                <a:solidFill>
                  <a:schemeClr val="tx1"/>
                </a:solidFill>
                <a:latin typeface="+mj-lt"/>
                <a:ea typeface="+mj-ea"/>
                <a:cs typeface="+mj-cs"/>
              </a:rPr>
              <a:t> </a:t>
            </a:r>
            <a:r>
              <a:rPr lang="en-US" kern="1200" dirty="0" err="1">
                <a:solidFill>
                  <a:schemeClr val="tx1"/>
                </a:solidFill>
                <a:latin typeface="+mj-lt"/>
                <a:ea typeface="+mj-ea"/>
                <a:cs typeface="+mj-cs"/>
              </a:rPr>
              <a:t>kapitánie</a:t>
            </a:r>
            <a:r>
              <a:rPr lang="cs-CZ" kern="1200" dirty="0">
                <a:solidFill>
                  <a:schemeClr val="tx1"/>
                </a:solidFill>
                <a:latin typeface="+mj-lt"/>
                <a:ea typeface="+mj-ea"/>
                <a:cs typeface="+mj-cs"/>
              </a:rPr>
              <a:t> (1534)</a:t>
            </a:r>
            <a:r>
              <a:rPr lang="en-US" kern="1200" dirty="0">
                <a:solidFill>
                  <a:schemeClr val="tx1"/>
                </a:solidFill>
                <a:latin typeface="+mj-lt"/>
                <a:ea typeface="+mj-ea"/>
                <a:cs typeface="+mj-cs"/>
              </a:rPr>
              <a:t> a </a:t>
            </a:r>
            <a:r>
              <a:rPr lang="en-US" kern="1200" dirty="0" err="1">
                <a:solidFill>
                  <a:schemeClr val="tx1"/>
                </a:solidFill>
                <a:latin typeface="+mj-lt"/>
                <a:ea typeface="+mj-ea"/>
                <a:cs typeface="+mj-cs"/>
              </a:rPr>
              <a:t>později</a:t>
            </a:r>
            <a:r>
              <a:rPr lang="en-US" kern="1200" dirty="0">
                <a:solidFill>
                  <a:schemeClr val="tx1"/>
                </a:solidFill>
                <a:latin typeface="+mj-lt"/>
                <a:ea typeface="+mj-ea"/>
                <a:cs typeface="+mj-cs"/>
              </a:rPr>
              <a:t> </a:t>
            </a:r>
            <a:r>
              <a:rPr lang="en-US" kern="1200" dirty="0" err="1">
                <a:solidFill>
                  <a:schemeClr val="tx1"/>
                </a:solidFill>
                <a:latin typeface="+mj-lt"/>
                <a:ea typeface="+mj-ea"/>
                <a:cs typeface="+mj-cs"/>
              </a:rPr>
              <a:t>na</a:t>
            </a:r>
            <a:r>
              <a:rPr lang="en-US" kern="1200" dirty="0">
                <a:solidFill>
                  <a:schemeClr val="tx1"/>
                </a:solidFill>
                <a:latin typeface="+mj-lt"/>
                <a:ea typeface="+mj-ea"/>
                <a:cs typeface="+mj-cs"/>
              </a:rPr>
              <a:t> </a:t>
            </a:r>
            <a:r>
              <a:rPr lang="en-US" kern="1200" dirty="0" err="1">
                <a:solidFill>
                  <a:schemeClr val="tx1"/>
                </a:solidFill>
                <a:latin typeface="+mj-lt"/>
                <a:ea typeface="+mj-ea"/>
                <a:cs typeface="+mj-cs"/>
              </a:rPr>
              <a:t>dvě</a:t>
            </a:r>
            <a:r>
              <a:rPr lang="en-US" kern="1200" dirty="0">
                <a:solidFill>
                  <a:schemeClr val="tx1"/>
                </a:solidFill>
                <a:latin typeface="+mj-lt"/>
                <a:ea typeface="+mj-ea"/>
                <a:cs typeface="+mj-cs"/>
              </a:rPr>
              <a:t> </a:t>
            </a:r>
            <a:r>
              <a:rPr lang="en-US" kern="1200" dirty="0" err="1">
                <a:solidFill>
                  <a:schemeClr val="tx1"/>
                </a:solidFill>
                <a:latin typeface="+mj-lt"/>
                <a:ea typeface="+mj-ea"/>
                <a:cs typeface="+mj-cs"/>
              </a:rPr>
              <a:t>centralizované</a:t>
            </a:r>
            <a:r>
              <a:rPr lang="en-US" kern="1200" dirty="0">
                <a:solidFill>
                  <a:schemeClr val="tx1"/>
                </a:solidFill>
                <a:latin typeface="+mj-lt"/>
                <a:ea typeface="+mj-ea"/>
                <a:cs typeface="+mj-cs"/>
              </a:rPr>
              <a:t> </a:t>
            </a:r>
            <a:r>
              <a:rPr lang="en-US" kern="1200" dirty="0" err="1">
                <a:solidFill>
                  <a:schemeClr val="tx1"/>
                </a:solidFill>
                <a:latin typeface="+mj-lt"/>
                <a:ea typeface="+mj-ea"/>
                <a:cs typeface="+mj-cs"/>
              </a:rPr>
              <a:t>části</a:t>
            </a:r>
            <a:r>
              <a:rPr lang="cs-CZ" kern="1200" dirty="0">
                <a:solidFill>
                  <a:schemeClr val="tx1"/>
                </a:solidFill>
                <a:latin typeface="+mj-lt"/>
                <a:ea typeface="+mj-ea"/>
                <a:cs typeface="+mj-cs"/>
              </a:rPr>
              <a:t> (1572)</a:t>
            </a:r>
            <a:endParaRPr lang="en-US" kern="1200" dirty="0">
              <a:solidFill>
                <a:schemeClr val="tx1"/>
              </a:solidFill>
              <a:latin typeface="+mj-lt"/>
              <a:ea typeface="+mj-ea"/>
              <a:cs typeface="+mj-cs"/>
            </a:endParaRPr>
          </a:p>
        </p:txBody>
      </p:sp>
      <p:pic>
        <p:nvPicPr>
          <p:cNvPr id="5" name="Zástupný obsah 4" descr="Obsah obrázku mapa&#10;&#10;Popis byl vytvořen automaticky">
            <a:extLst>
              <a:ext uri="{FF2B5EF4-FFF2-40B4-BE49-F238E27FC236}">
                <a16:creationId xmlns:a16="http://schemas.microsoft.com/office/drawing/2014/main" id="{F1AF6CE8-8B01-48E0-9AF7-3D89D731D5C5}"/>
              </a:ext>
            </a:extLst>
          </p:cNvPr>
          <p:cNvPicPr>
            <a:picLocks noGrp="1" noChangeAspect="1"/>
          </p:cNvPicPr>
          <p:nvPr>
            <p:ph sz="half" idx="1"/>
          </p:nvPr>
        </p:nvPicPr>
        <p:blipFill rotWithShape="1">
          <a:blip r:embed="rId2">
            <a:extLst>
              <a:ext uri="{28A0092B-C50C-407E-A947-70E740481C1C}">
                <a14:useLocalDpi xmlns:a14="http://schemas.microsoft.com/office/drawing/2010/main" val="0"/>
              </a:ext>
            </a:extLst>
          </a:blip>
          <a:srcRect r="3" b="10621"/>
          <a:stretch/>
        </p:blipFill>
        <p:spPr>
          <a:xfrm>
            <a:off x="198741" y="2410448"/>
            <a:ext cx="5803323" cy="3890357"/>
          </a:xfrm>
          <a:prstGeom prst="rect">
            <a:avLst/>
          </a:prstGeom>
        </p:spPr>
      </p:pic>
      <p:pic>
        <p:nvPicPr>
          <p:cNvPr id="9" name="Zástupný obsah 8" descr="Obsah obrázku mapa&#10;&#10;Popis byl vytvořen automaticky">
            <a:extLst>
              <a:ext uri="{FF2B5EF4-FFF2-40B4-BE49-F238E27FC236}">
                <a16:creationId xmlns:a16="http://schemas.microsoft.com/office/drawing/2014/main" id="{BA5726CB-E8C1-4F57-8A8F-CA14331EA3C0}"/>
              </a:ext>
            </a:extLst>
          </p:cNvPr>
          <p:cNvPicPr>
            <a:picLocks noGrp="1" noChangeAspect="1"/>
          </p:cNvPicPr>
          <p:nvPr>
            <p:ph sz="half" idx="2"/>
          </p:nvPr>
        </p:nvPicPr>
        <p:blipFill rotWithShape="1">
          <a:blip r:embed="rId3">
            <a:extLst>
              <a:ext uri="{28A0092B-C50C-407E-A947-70E740481C1C}">
                <a14:useLocalDpi xmlns:a14="http://schemas.microsoft.com/office/drawing/2010/main" val="0"/>
              </a:ext>
            </a:extLst>
          </a:blip>
          <a:srcRect r="-2" b="10616"/>
          <a:stretch/>
        </p:blipFill>
        <p:spPr>
          <a:xfrm>
            <a:off x="6189934" y="2410448"/>
            <a:ext cx="5803323" cy="3890357"/>
          </a:xfrm>
          <a:prstGeom prst="rect">
            <a:avLst/>
          </a:prstGeom>
        </p:spPr>
      </p:pic>
    </p:spTree>
    <p:extLst>
      <p:ext uri="{BB962C8B-B14F-4D97-AF65-F5344CB8AC3E}">
        <p14:creationId xmlns:p14="http://schemas.microsoft.com/office/powerpoint/2010/main" val="3309420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Nadpis 1">
            <a:extLst>
              <a:ext uri="{FF2B5EF4-FFF2-40B4-BE49-F238E27FC236}">
                <a16:creationId xmlns:a16="http://schemas.microsoft.com/office/drawing/2014/main" id="{FB45C3C1-150A-4613-B9F7-CAC1A46FD253}"/>
              </a:ext>
            </a:extLst>
          </p:cNvPr>
          <p:cNvSpPr>
            <a:spLocks noGrp="1"/>
          </p:cNvSpPr>
          <p:nvPr>
            <p:ph type="title"/>
          </p:nvPr>
        </p:nvSpPr>
        <p:spPr>
          <a:xfrm>
            <a:off x="958506" y="800392"/>
            <a:ext cx="10264697" cy="1212102"/>
          </a:xfrm>
        </p:spPr>
        <p:txBody>
          <a:bodyPr>
            <a:normAutofit/>
          </a:bodyPr>
          <a:lstStyle/>
          <a:p>
            <a:r>
              <a:rPr lang="cs-CZ" sz="4000" dirty="0">
                <a:solidFill>
                  <a:srgbClr val="FFFFFF"/>
                </a:solidFill>
              </a:rPr>
              <a:t>Páter JOSÉ DE ANCHIETA (1534-1597)</a:t>
            </a:r>
          </a:p>
        </p:txBody>
      </p:sp>
      <p:sp>
        <p:nvSpPr>
          <p:cNvPr id="3" name="Zástupný obsah 2">
            <a:extLst>
              <a:ext uri="{FF2B5EF4-FFF2-40B4-BE49-F238E27FC236}">
                <a16:creationId xmlns:a16="http://schemas.microsoft.com/office/drawing/2014/main" id="{BAF866E9-357A-46C1-987B-7B68BB6C5B5E}"/>
              </a:ext>
            </a:extLst>
          </p:cNvPr>
          <p:cNvSpPr>
            <a:spLocks noGrp="1"/>
          </p:cNvSpPr>
          <p:nvPr>
            <p:ph idx="1"/>
          </p:nvPr>
        </p:nvSpPr>
        <p:spPr>
          <a:xfrm>
            <a:off x="1367624" y="2490436"/>
            <a:ext cx="9708995" cy="3567173"/>
          </a:xfrm>
        </p:spPr>
        <p:txBody>
          <a:bodyPr anchor="ctr">
            <a:normAutofit/>
          </a:bodyPr>
          <a:lstStyle/>
          <a:p>
            <a:pPr marL="0" indent="0">
              <a:buNone/>
            </a:pPr>
            <a:r>
              <a:rPr lang="cs-CZ" sz="2400" dirty="0"/>
              <a:t>Připlul do Brazílie ve svých devatenácti letech s výpravou druhého generálního guvernéra </a:t>
            </a:r>
            <a:r>
              <a:rPr lang="cs-CZ" sz="2400" dirty="0" err="1"/>
              <a:t>Duarta</a:t>
            </a:r>
            <a:r>
              <a:rPr lang="cs-CZ" sz="2400" dirty="0"/>
              <a:t> de </a:t>
            </a:r>
            <a:r>
              <a:rPr lang="cs-CZ" sz="2400" dirty="0" err="1"/>
              <a:t>Costy</a:t>
            </a:r>
            <a:r>
              <a:rPr lang="cs-CZ" sz="2400" dirty="0"/>
              <a:t>.</a:t>
            </a:r>
          </a:p>
          <a:p>
            <a:pPr marL="0" indent="0">
              <a:buNone/>
            </a:pPr>
            <a:r>
              <a:rPr lang="cs-CZ" sz="2400" dirty="0"/>
              <a:t>V rámci své misionářské mise byl jedním ze zakladatelů jezuitské koleje svatého Pavla a tím i samotného města </a:t>
            </a:r>
            <a:r>
              <a:rPr lang="cs-CZ" sz="2400" dirty="0" err="1"/>
              <a:t>São</a:t>
            </a:r>
            <a:r>
              <a:rPr lang="cs-CZ" sz="2400" dirty="0"/>
              <a:t> Paula, které kolem ní vyrostlo.</a:t>
            </a:r>
          </a:p>
          <a:p>
            <a:pPr marL="0" indent="0">
              <a:buNone/>
            </a:pPr>
            <a:r>
              <a:rPr lang="cs-CZ" sz="2400" dirty="0"/>
              <a:t>Gramaticky utřídil skupinu jazyků rodiny </a:t>
            </a:r>
            <a:r>
              <a:rPr lang="cs-CZ" sz="2400" dirty="0" err="1"/>
              <a:t>tupí-guaraní</a:t>
            </a:r>
            <a:r>
              <a:rPr lang="cs-CZ" sz="2400" dirty="0"/>
              <a:t> a na jejich základě vytvořil tzv. „</a:t>
            </a:r>
            <a:r>
              <a:rPr lang="cs-CZ" sz="2400" dirty="0" err="1"/>
              <a:t>língua</a:t>
            </a:r>
            <a:r>
              <a:rPr lang="cs-CZ" sz="2400" dirty="0"/>
              <a:t> </a:t>
            </a:r>
            <a:r>
              <a:rPr lang="cs-CZ" sz="2400" dirty="0" err="1"/>
              <a:t>geral</a:t>
            </a:r>
            <a:r>
              <a:rPr lang="cs-CZ" sz="2400" dirty="0"/>
              <a:t>“, obecný jazyk, který měl sloužit jako oficiální i literární jazyk nové země – on sám v tomto jazyce kázal.</a:t>
            </a:r>
          </a:p>
        </p:txBody>
      </p:sp>
    </p:spTree>
    <p:extLst>
      <p:ext uri="{BB962C8B-B14F-4D97-AF65-F5344CB8AC3E}">
        <p14:creationId xmlns:p14="http://schemas.microsoft.com/office/powerpoint/2010/main" val="1990267752"/>
      </p:ext>
    </p:extLst>
  </p:cSld>
  <p:clrMapOvr>
    <a:masterClrMapping/>
  </p:clrMapOvr>
  <mc:AlternateContent xmlns:mc="http://schemas.openxmlformats.org/markup-compatibility/2006" xmlns:p14="http://schemas.microsoft.com/office/powerpoint/2010/main">
    <mc:Choice Requires="p14">
      <p:transition spd="slow" p14:dur="2000" advTm="78538"/>
    </mc:Choice>
    <mc:Fallback xmlns="">
      <p:transition spd="slow" advTm="78538"/>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7" name="Rectangle 100">
            <a:extLst>
              <a:ext uri="{FF2B5EF4-FFF2-40B4-BE49-F238E27FC236}">
                <a16:creationId xmlns:a16="http://schemas.microsoft.com/office/drawing/2014/main" id="{4E8F40FE-293C-453F-B8A6-4278993567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7FBD04F0-E621-41F4-8133-04FA2DBA5DA3}"/>
              </a:ext>
            </a:extLst>
          </p:cNvPr>
          <p:cNvSpPr>
            <a:spLocks noGrp="1"/>
          </p:cNvSpPr>
          <p:nvPr>
            <p:ph type="title"/>
          </p:nvPr>
        </p:nvSpPr>
        <p:spPr>
          <a:xfrm>
            <a:off x="548640" y="856271"/>
            <a:ext cx="4114800" cy="1645139"/>
          </a:xfrm>
        </p:spPr>
        <p:txBody>
          <a:bodyPr vert="horz" lIns="91440" tIns="45720" rIns="91440" bIns="45720" rtlCol="0" anchor="b">
            <a:normAutofit/>
          </a:bodyPr>
          <a:lstStyle/>
          <a:p>
            <a:r>
              <a:rPr lang="en-US" sz="2700" b="0" i="0">
                <a:effectLst/>
              </a:rPr>
              <a:t>Capim, catapora, paçoca, pipoca, peteca, mingau, mandioca, tamanduá e toca</a:t>
            </a:r>
            <a:endParaRPr lang="en-US" sz="2700"/>
          </a:p>
        </p:txBody>
      </p:sp>
      <p:sp>
        <p:nvSpPr>
          <p:cNvPr id="118" name="Rectangle 102">
            <a:extLst>
              <a:ext uri="{FF2B5EF4-FFF2-40B4-BE49-F238E27FC236}">
                <a16:creationId xmlns:a16="http://schemas.microsoft.com/office/drawing/2014/main" id="{481EABE0-FA8E-49A5-A966-F0539111C9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86384" y="363389"/>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9" name="Rectangle 104">
            <a:extLst>
              <a:ext uri="{FF2B5EF4-FFF2-40B4-BE49-F238E27FC236}">
                <a16:creationId xmlns:a16="http://schemas.microsoft.com/office/drawing/2014/main" id="{56A3E26D-73B1-468C-B97B-BC18159597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8640" y="2712821"/>
            <a:ext cx="3975945"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2" name="Content Placeholder 71">
            <a:extLst>
              <a:ext uri="{FF2B5EF4-FFF2-40B4-BE49-F238E27FC236}">
                <a16:creationId xmlns:a16="http://schemas.microsoft.com/office/drawing/2014/main" id="{F2ACDED5-F61A-4962-B6A3-96D400ABC3CA}"/>
              </a:ext>
            </a:extLst>
          </p:cNvPr>
          <p:cNvSpPr>
            <a:spLocks noGrp="1"/>
          </p:cNvSpPr>
          <p:nvPr>
            <p:ph sz="half" idx="1"/>
          </p:nvPr>
        </p:nvSpPr>
        <p:spPr>
          <a:xfrm>
            <a:off x="548640" y="2942520"/>
            <a:ext cx="4114800" cy="3245804"/>
          </a:xfrm>
        </p:spPr>
        <p:txBody>
          <a:bodyPr vert="horz" lIns="91440" tIns="45720" rIns="91440" bIns="45720" rtlCol="0">
            <a:normAutofit/>
          </a:bodyPr>
          <a:lstStyle/>
          <a:p>
            <a:pPr marL="0"/>
            <a:endParaRPr lang="en-US" sz="1800" dirty="0"/>
          </a:p>
        </p:txBody>
      </p:sp>
      <p:pic>
        <p:nvPicPr>
          <p:cNvPr id="10" name="Zástupný obsah 9" descr="Obsah obrázku barevné&#10;&#10;Popis byl vytvořen automaticky">
            <a:extLst>
              <a:ext uri="{FF2B5EF4-FFF2-40B4-BE49-F238E27FC236}">
                <a16:creationId xmlns:a16="http://schemas.microsoft.com/office/drawing/2014/main" id="{41E74A4D-4555-49C8-BE10-868B738A0B9C}"/>
              </a:ext>
            </a:extLst>
          </p:cNvPr>
          <p:cNvPicPr>
            <a:picLocks noChangeAspect="1"/>
          </p:cNvPicPr>
          <p:nvPr/>
        </p:nvPicPr>
        <p:blipFill rotWithShape="1">
          <a:blip r:embed="rId2">
            <a:extLst>
              <a:ext uri="{28A0092B-C50C-407E-A947-70E740481C1C}">
                <a14:useLocalDpi xmlns:a14="http://schemas.microsoft.com/office/drawing/2010/main" val="0"/>
              </a:ext>
            </a:extLst>
          </a:blip>
          <a:srcRect r="-1" b="8027"/>
          <a:stretch/>
        </p:blipFill>
        <p:spPr>
          <a:xfrm>
            <a:off x="5175504" y="819574"/>
            <a:ext cx="3246120" cy="2306317"/>
          </a:xfrm>
          <a:prstGeom prst="rect">
            <a:avLst/>
          </a:prstGeom>
        </p:spPr>
      </p:pic>
      <p:pic>
        <p:nvPicPr>
          <p:cNvPr id="21" name="Zástupný obsah 20" descr="Obsah obrázku tráva, exteriér, pole, savci&#10;&#10;Popis byl vytvořen automaticky">
            <a:extLst>
              <a:ext uri="{FF2B5EF4-FFF2-40B4-BE49-F238E27FC236}">
                <a16:creationId xmlns:a16="http://schemas.microsoft.com/office/drawing/2014/main" id="{B72674FB-A565-4279-80C0-0C2A3EB34109}"/>
              </a:ext>
            </a:extLst>
          </p:cNvPr>
          <p:cNvPicPr>
            <a:picLocks noGrp="1" noChangeAspect="1"/>
          </p:cNvPicPr>
          <p:nvPr>
            <p:ph sz="half" idx="2"/>
          </p:nvPr>
        </p:nvPicPr>
        <p:blipFill rotWithShape="1">
          <a:blip r:embed="rId3">
            <a:extLst>
              <a:ext uri="{28A0092B-C50C-407E-A947-70E740481C1C}">
                <a14:useLocalDpi xmlns:a14="http://schemas.microsoft.com/office/drawing/2010/main" val="0"/>
              </a:ext>
            </a:extLst>
          </a:blip>
          <a:srcRect t="6353" r="2" b="73"/>
          <a:stretch/>
        </p:blipFill>
        <p:spPr>
          <a:xfrm>
            <a:off x="8529916" y="863957"/>
            <a:ext cx="3246120" cy="2217552"/>
          </a:xfrm>
          <a:prstGeom prst="rect">
            <a:avLst/>
          </a:prstGeom>
          <a:noFill/>
        </p:spPr>
      </p:pic>
      <p:pic>
        <p:nvPicPr>
          <p:cNvPr id="8" name="Zástupný obsah 7" descr="Obsah obrázku interiér, jídlo, čokoláda, pánev&#10;&#10;Popis byl vytvořen automaticky">
            <a:extLst>
              <a:ext uri="{FF2B5EF4-FFF2-40B4-BE49-F238E27FC236}">
                <a16:creationId xmlns:a16="http://schemas.microsoft.com/office/drawing/2014/main" id="{0042B5E7-C4DA-4CC3-9849-C08C937D7BF7}"/>
              </a:ext>
            </a:extLst>
          </p:cNvPr>
          <p:cNvPicPr>
            <a:picLocks noChangeAspect="1"/>
          </p:cNvPicPr>
          <p:nvPr/>
        </p:nvPicPr>
        <p:blipFill rotWithShape="1">
          <a:blip r:embed="rId4">
            <a:extLst>
              <a:ext uri="{28A0092B-C50C-407E-A947-70E740481C1C}">
                <a14:useLocalDpi xmlns:a14="http://schemas.microsoft.com/office/drawing/2010/main" val="0"/>
              </a:ext>
            </a:extLst>
          </a:blip>
          <a:srcRect t="51" r="2" b="2"/>
          <a:stretch/>
        </p:blipFill>
        <p:spPr>
          <a:xfrm>
            <a:off x="5175502" y="3670329"/>
            <a:ext cx="3246120" cy="2295459"/>
          </a:xfrm>
          <a:prstGeom prst="rect">
            <a:avLst/>
          </a:prstGeom>
        </p:spPr>
      </p:pic>
      <p:pic>
        <p:nvPicPr>
          <p:cNvPr id="6" name="Zástupný obsah 5" descr="Obsah obrázku rostlina, puškvorec, tráva, zelenina&#10;&#10;Popis byl vytvořen automaticky">
            <a:extLst>
              <a:ext uri="{FF2B5EF4-FFF2-40B4-BE49-F238E27FC236}">
                <a16:creationId xmlns:a16="http://schemas.microsoft.com/office/drawing/2014/main" id="{22888E9C-2DEE-41C1-A399-2E69808F3758}"/>
              </a:ext>
            </a:extLst>
          </p:cNvPr>
          <p:cNvPicPr>
            <a:picLocks noChangeAspect="1"/>
          </p:cNvPicPr>
          <p:nvPr/>
        </p:nvPicPr>
        <p:blipFill rotWithShape="1">
          <a:blip r:embed="rId5">
            <a:extLst>
              <a:ext uri="{28A0092B-C50C-407E-A947-70E740481C1C}">
                <a14:useLocalDpi xmlns:a14="http://schemas.microsoft.com/office/drawing/2010/main" val="0"/>
              </a:ext>
            </a:extLst>
          </a:blip>
          <a:srcRect r="1" b="3316"/>
          <a:stretch/>
        </p:blipFill>
        <p:spPr>
          <a:xfrm>
            <a:off x="8529916" y="3695827"/>
            <a:ext cx="3246120" cy="2241792"/>
          </a:xfrm>
          <a:prstGeom prst="rect">
            <a:avLst/>
          </a:prstGeom>
        </p:spPr>
      </p:pic>
    </p:spTree>
    <p:extLst>
      <p:ext uri="{BB962C8B-B14F-4D97-AF65-F5344CB8AC3E}">
        <p14:creationId xmlns:p14="http://schemas.microsoft.com/office/powerpoint/2010/main" val="628157409"/>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1414</Words>
  <Application>Microsoft Office PowerPoint</Application>
  <PresentationFormat>Širokoúhlá obrazovka</PresentationFormat>
  <Paragraphs>110</Paragraphs>
  <Slides>17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17</vt:i4>
      </vt:variant>
    </vt:vector>
  </HeadingPairs>
  <TitlesOfParts>
    <vt:vector size="21" baseType="lpstr">
      <vt:lpstr>Arial</vt:lpstr>
      <vt:lpstr>Calibri</vt:lpstr>
      <vt:lpstr>Calibri Light</vt:lpstr>
      <vt:lpstr>Motiv Office</vt:lpstr>
      <vt:lpstr>QUINHENTISMO </vt:lpstr>
      <vt:lpstr>Cestovatelská literatura</vt:lpstr>
      <vt:lpstr>Prezentace aplikace PowerPoint</vt:lpstr>
      <vt:lpstr>Cestovatelé z jiných zemí </vt:lpstr>
      <vt:lpstr>Jezuitská literatura</vt:lpstr>
      <vt:lpstr>MANUEL DE NÓBREGA (1517 – 1570)</vt:lpstr>
      <vt:lpstr>Rozdělení Brazílie na kapitánie (1534) a později na dvě centralizované části (1572)</vt:lpstr>
      <vt:lpstr>Páter JOSÉ DE ANCHIETA (1534-1597)</vt:lpstr>
      <vt:lpstr>Capim, catapora, paçoca, pipoca, peteca, mingau, mandioca, tamanduá e toca</vt:lpstr>
      <vt:lpstr>Prezentace aplikace PowerPoint</vt:lpstr>
      <vt:lpstr>Prezentace aplikace PowerPoint</vt:lpstr>
      <vt:lpstr>Prezentace aplikace PowerPoint</vt:lpstr>
      <vt:lpstr>Další jezuitští otcové</vt:lpstr>
      <vt:lpstr>Kroniky, dějiny a etnografické popisy</vt:lpstr>
      <vt:lpstr>Počátky barokní literatury</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QUINHENTISMO Literatura 16. století</dc:title>
  <dc:creator>Eva Batlickova</dc:creator>
  <cp:lastModifiedBy>Eva Batličková</cp:lastModifiedBy>
  <cp:revision>12</cp:revision>
  <dcterms:created xsi:type="dcterms:W3CDTF">2020-10-05T18:25:10Z</dcterms:created>
  <dcterms:modified xsi:type="dcterms:W3CDTF">2021-10-01T09:59:19Z</dcterms:modified>
</cp:coreProperties>
</file>