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57" r:id="rId7"/>
    <p:sldId id="258" r:id="rId8"/>
    <p:sldId id="259" r:id="rId9"/>
    <p:sldId id="274" r:id="rId10"/>
    <p:sldId id="260" r:id="rId11"/>
    <p:sldId id="275" r:id="rId12"/>
    <p:sldId id="276" r:id="rId13"/>
    <p:sldId id="261" r:id="rId14"/>
    <p:sldId id="262" r:id="rId15"/>
    <p:sldId id="263" r:id="rId16"/>
    <p:sldId id="264" r:id="rId17"/>
    <p:sldId id="265" r:id="rId18"/>
    <p:sldId id="282" r:id="rId19"/>
    <p:sldId id="281" r:id="rId20"/>
    <p:sldId id="266" r:id="rId21"/>
    <p:sldId id="268" r:id="rId22"/>
    <p:sldId id="269" r:id="rId23"/>
    <p:sldId id="285" r:id="rId24"/>
    <p:sldId id="283" r:id="rId25"/>
    <p:sldId id="286" r:id="rId26"/>
    <p:sldId id="267" r:id="rId27"/>
    <p:sldId id="287" r:id="rId28"/>
    <p:sldId id="270" r:id="rId29"/>
    <p:sldId id="271" r:id="rId30"/>
    <p:sldId id="288" r:id="rId31"/>
    <p:sldId id="289" r:id="rId32"/>
    <p:sldId id="272" r:id="rId33"/>
    <p:sldId id="290" r:id="rId34"/>
    <p:sldId id="291" r:id="rId35"/>
    <p:sldId id="273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FCFAA5-2F4C-4738-9AC2-2CB2F9DC0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0B97ED4-2E4D-4379-B779-4B207309A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0C5818-8EFA-4A41-9CD3-107BCF9E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A82A-AC00-47EE-AAE0-C11E3DE23F55}" type="datetimeFigureOut">
              <a:rPr lang="cs-CZ" smtClean="0"/>
              <a:t>15.10.2021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14A246-5A82-4A43-A65B-E67944F42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566FD8-990C-418D-8C41-2105366B1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1208-AC06-41CE-8608-C08ABCB2F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6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F318CE-8667-4530-A680-2789789C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DA20EBA-F582-4014-B02B-1C3F60A73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53FC19-0BDA-4B52-A7E2-79FAE2223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A82A-AC00-47EE-AAE0-C11E3DE23F55}" type="datetimeFigureOut">
              <a:rPr lang="cs-CZ" smtClean="0"/>
              <a:t>15.10.2021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313D89-5508-42DB-BCF0-4F3C2A3E9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236537-0217-417B-BDC8-9E034EA59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1208-AC06-41CE-8608-C08ABCB2F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760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2EB19EA-0C2D-4E67-B9C4-6B9C3602AB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D17D9E3-2454-4F32-B865-2B01AB8D5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03CECD-4AD4-40C0-96AB-B7E3739C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A82A-AC00-47EE-AAE0-C11E3DE23F55}" type="datetimeFigureOut">
              <a:rPr lang="cs-CZ" smtClean="0"/>
              <a:t>15.10.2021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342E37-0C7C-4B62-ADD2-351EB85BD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F37475-E950-4408-B338-81E704F0C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1208-AC06-41CE-8608-C08ABCB2F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602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1183C3-2ADD-4BE9-9AC7-342D83B3A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B46F44-2783-4C55-80D3-597963D89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45DF99-3062-4C47-B124-5BEAD429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A82A-AC00-47EE-AAE0-C11E3DE23F55}" type="datetimeFigureOut">
              <a:rPr lang="cs-CZ" smtClean="0"/>
              <a:t>15.10.2021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9D4518-572A-4EE8-9B93-4826B718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758E87-F905-450F-85FA-371B7FDC0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1208-AC06-41CE-8608-C08ABCB2F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561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EA323E-0F76-403B-B1AD-12430949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BA1588-E8BB-426C-9284-431058832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668E5B-6FF0-4171-8804-81A973FDB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A82A-AC00-47EE-AAE0-C11E3DE23F55}" type="datetimeFigureOut">
              <a:rPr lang="cs-CZ" smtClean="0"/>
              <a:t>15.10.2021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D35379-7BE4-4DC8-92F2-69492DAA6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58C266-122E-4C26-A539-E7AAEE215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1208-AC06-41CE-8608-C08ABCB2F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0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C92849-7CAE-4B80-942F-1F58F41D8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21BF85-1B7B-4C01-ACEF-E73A999252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6F02BB1-D691-4DB5-AD23-027617C16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8493689-72A7-4E90-B323-D53AC9FC6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A82A-AC00-47EE-AAE0-C11E3DE23F55}" type="datetimeFigureOut">
              <a:rPr lang="cs-CZ" smtClean="0"/>
              <a:t>15.10.2021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D99A60A-07DA-4E85-A466-536E1AD6C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FCA2CA-080A-4F58-B988-9A7984D90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1208-AC06-41CE-8608-C08ABCB2F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163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95532-67BD-47C3-9D33-B13661017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37A38FD-FD40-4C1B-A061-589C789FA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613342E-F360-4CF1-9A46-8F084B664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E0E856F-917F-4007-91D0-CA83545D47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5CFC074-AF01-4B9D-A301-C36FA1B82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57A4E7E-E9D1-4F35-ABAE-01C1796E0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A82A-AC00-47EE-AAE0-C11E3DE23F55}" type="datetimeFigureOut">
              <a:rPr lang="cs-CZ" smtClean="0"/>
              <a:t>15.10.2021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4792D01-983C-41A0-9DF5-646494041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E9E4BD6-8BAE-4AF4-B988-22F58C2DA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1208-AC06-41CE-8608-C08ABCB2F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913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F47F09-D574-401E-8A2F-53AB35EB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963B42A-A767-4DBB-94F0-AAFF37A8E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A82A-AC00-47EE-AAE0-C11E3DE23F55}" type="datetimeFigureOut">
              <a:rPr lang="cs-CZ" smtClean="0"/>
              <a:t>15.10.2021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AF497A-301A-4224-85A0-93C34014B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F36075E-FD25-4CAF-A38E-495FD2650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1208-AC06-41CE-8608-C08ABCB2F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170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2355308-BBE9-463A-A0FB-360D2A76D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A82A-AC00-47EE-AAE0-C11E3DE23F55}" type="datetimeFigureOut">
              <a:rPr lang="cs-CZ" smtClean="0"/>
              <a:t>15.10.2021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2954D9D-2829-494F-8EFF-0965508CA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2D57934-786D-43C8-ACC5-DAAA59C5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1208-AC06-41CE-8608-C08ABCB2F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73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14C981-BC45-46F9-8C10-80B62F1F5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427807-074E-46BD-9962-9AF0F1BEE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FA4AF64-A8C6-4F8D-9CF2-A36120F05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E694122-9E86-4298-B7BD-34E992E7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A82A-AC00-47EE-AAE0-C11E3DE23F55}" type="datetimeFigureOut">
              <a:rPr lang="cs-CZ" smtClean="0"/>
              <a:t>15.10.2021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CA7075-67B9-4B4A-9AD2-E18CCB518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E5FE74C-BF76-4665-8590-B3EE4F384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1208-AC06-41CE-8608-C08ABCB2F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117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3803CC-7225-4830-8EAE-DDF5DDDE6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746008B-4DCA-49CD-974D-8D0D4ADDE2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44D4C28-2650-4E30-8F0C-E2720ACD8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4C17038-E246-4EA3-82C7-E2B75403A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A82A-AC00-47EE-AAE0-C11E3DE23F55}" type="datetimeFigureOut">
              <a:rPr lang="cs-CZ" smtClean="0"/>
              <a:t>15.10.2021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479CF70-2502-4369-BBB6-B27294E8E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1F0DA8-CB25-4BAA-8F5E-8761D485F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1208-AC06-41CE-8608-C08ABCB2F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29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19E3D32-96AF-41BB-8A7E-DD3851F03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5F16E55-66BD-4366-B9F6-2BBDD294B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E79BC6-3757-474E-97B8-347B294BDC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7A82A-AC00-47EE-AAE0-C11E3DE23F55}" type="datetimeFigureOut">
              <a:rPr lang="cs-CZ" smtClean="0"/>
              <a:t>15.10.2021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6D8E15-E856-4602-9C6D-E8C8A43EB7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5FA11A-B5E5-4121-8F30-BE3BBF50D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A1208-AC06-41CE-8608-C08ABCB2F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690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919285-43CA-49FD-9DC9-059E4E621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5809"/>
            <a:ext cx="9144000" cy="1564716"/>
          </a:xfrm>
        </p:spPr>
        <p:txBody>
          <a:bodyPr>
            <a:normAutofit/>
          </a:bodyPr>
          <a:lstStyle/>
          <a:p>
            <a:pPr algn="l"/>
            <a:r>
              <a:rPr lang="cs-CZ" sz="4800"/>
              <a:t>ARKADISMUS (1768-1836)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69D765D-BDC0-4676-918F-52FE5C2F4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7050"/>
            <a:ext cx="9144000" cy="572583"/>
          </a:xfrm>
        </p:spPr>
        <p:txBody>
          <a:bodyPr>
            <a:normAutofit/>
          </a:bodyPr>
          <a:lstStyle/>
          <a:p>
            <a:pPr algn="l"/>
            <a:endParaRPr lang="cs-CZ" sz="2000"/>
          </a:p>
        </p:txBody>
      </p:sp>
      <p:sp>
        <p:nvSpPr>
          <p:cNvPr id="47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" name="Freeform: Shape 50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53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2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7530E8-1B98-40CC-B179-D5D41E90F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cs-CZ" dirty="0"/>
              <a:t>Apologetický nativismus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6E5206-5CF6-4F35-8D00-5CB4BF1C5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Zakládají se literární společnosti a akademie, dějepisné, básnické a vědecké. 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počátku zlaté horečky je v 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Minas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Gerais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vybudováno nové město Vila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Rica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(dnešní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Ouro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Preto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 z oblasti se postupně stává jedno z hlavním hospodářských středisek země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uchycuje se v něm svébytný druh baroka a koloniálního rokoka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vytváří se nová hospodářská a kulturní aristokracie, která svůj majetek získává z obchodování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má mnohem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měšťanštější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ráz, než tradiční patriarchální společnost plantáží.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Nativistické cítění stojí u zrodu velké části dobových kulturních projevů, ať již individuálních nebo skupinových. Opěvuje se příroda, nerostné bohatství i historie Brazílie. Šíří se to, co se v kolonii uskutečnilo, vychvalují se místní rodové linie i vykonané počiny – snaha dát Brazílii vlastní tvář.</a:t>
            </a:r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475069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A11E2B-5780-4E59-8DCF-7BBB33B35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Vila Rica / Ouro Preto</a:t>
            </a:r>
          </a:p>
        </p:txBody>
      </p:sp>
      <p:pic>
        <p:nvPicPr>
          <p:cNvPr id="10" name="Zástupný obsah 9" descr="Obsah obrázku budova, exteriér, dům, směr&#10;&#10;Popis byl vytvořen automaticky">
            <a:extLst>
              <a:ext uri="{FF2B5EF4-FFF2-40B4-BE49-F238E27FC236}">
                <a16:creationId xmlns:a16="http://schemas.microsoft.com/office/drawing/2014/main" id="{1E86787A-6B52-4BE2-8C5F-0E7DFAC34B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0" r="13798" b="-2"/>
          <a:stretch/>
        </p:blipFill>
        <p:spPr>
          <a:xfrm>
            <a:off x="8034613" y="320511"/>
            <a:ext cx="3794760" cy="3930978"/>
          </a:xfrm>
          <a:prstGeom prst="rect">
            <a:avLst/>
          </a:prstGeom>
        </p:spPr>
      </p:pic>
      <p:pic>
        <p:nvPicPr>
          <p:cNvPr id="8" name="Zástupný obsah 7" descr="Obsah obrázku obloha, exteriér, budova, vládní budova&#10;&#10;Popis byl vytvořen automaticky">
            <a:extLst>
              <a:ext uri="{FF2B5EF4-FFF2-40B4-BE49-F238E27FC236}">
                <a16:creationId xmlns:a16="http://schemas.microsoft.com/office/drawing/2014/main" id="{E3C382CE-25D3-4943-AA88-FEBB5F4D8D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0" r="13798" b="-2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6" name="Zástupný obsah 5" descr="Obsah obrázku exteriér, obloha, příroda&#10;&#10;Popis byl vytvořen automaticky">
            <a:extLst>
              <a:ext uri="{FF2B5EF4-FFF2-40B4-BE49-F238E27FC236}">
                <a16:creationId xmlns:a16="http://schemas.microsoft.com/office/drawing/2014/main" id="{C1C877A2-64B1-4BC5-A335-A70219A05F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7" r="13287" b="2"/>
          <a:stretch/>
        </p:blipFill>
        <p:spPr>
          <a:xfrm>
            <a:off x="382891" y="320511"/>
            <a:ext cx="3794760" cy="3930978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B58C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811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FD8B5A4-C81D-4696-A1A1-6369295AA1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275" y="1844675"/>
            <a:ext cx="5313363" cy="4449763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A783AC92-42DE-421D-AC87-5747450D82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8900" y="1844675"/>
            <a:ext cx="4692650" cy="4449763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D99AACB-4694-4233-9A62-2A5FF9BA1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Provincie Minas Gerais</a:t>
            </a:r>
          </a:p>
        </p:txBody>
      </p:sp>
    </p:spTree>
    <p:extLst>
      <p:ext uri="{BB962C8B-B14F-4D97-AF65-F5344CB8AC3E}">
        <p14:creationId xmlns:p14="http://schemas.microsoft.com/office/powerpoint/2010/main" val="2940582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4150A5-3FA3-4981-91D5-32D5B59B2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cs-CZ" dirty="0"/>
              <a:t>Dějepisectví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745991-A0EE-46DC-8CF2-720EE7EF7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Dějepisectví jako nový žánr v brazilské literatuře – jeho cílem bylo především oslavit brazilské rody či docenit působení církevních řádů.</a:t>
            </a:r>
          </a:p>
          <a:p>
            <a:pPr>
              <a:spcAft>
                <a:spcPts val="800"/>
              </a:spcAft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Např salvadorský kronikář </a:t>
            </a:r>
            <a:r>
              <a:rPr lang="cs-CZ" sz="19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Luís</a:t>
            </a:r>
            <a:r>
              <a:rPr lang="cs-CZ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</a:t>
            </a:r>
            <a:r>
              <a:rPr lang="cs-CZ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Santos </a:t>
            </a:r>
            <a:r>
              <a:rPr lang="cs-CZ" sz="19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Vilhena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profesor řečtiny, zachytil ve dvaceti epištolách život hlavního města v 18. století (Salvador) -  rukopis je uložen v Riu pod názvem</a:t>
            </a:r>
            <a:r>
              <a:rPr lang="cs-CZ" sz="1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Bahie</a:t>
            </a:r>
            <a:r>
              <a:rPr lang="cs-CZ" sz="1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 18. století  </a:t>
            </a:r>
            <a:endParaRPr lang="cs-CZ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Benediktin z Recife </a:t>
            </a:r>
            <a:r>
              <a:rPr lang="cs-CZ" sz="19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Domingos</a:t>
            </a:r>
            <a:r>
              <a:rPr lang="cs-CZ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Loreto </a:t>
            </a:r>
            <a:r>
              <a:rPr lang="cs-CZ" sz="19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Couto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člen akademie obrozených, sepsal kroniku v barokní oslavné próze v 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ufanistickém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(nekritický obdiv) duchu: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Očištění Brazílie a Oslavení </a:t>
            </a:r>
            <a:r>
              <a:rPr lang="cs-CZ" sz="19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Pernambuca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9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Desagravos</a:t>
            </a:r>
            <a:r>
              <a:rPr lang="cs-CZ" sz="1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cs-CZ" sz="19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Brasil</a:t>
            </a:r>
            <a:r>
              <a:rPr lang="cs-CZ" sz="1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cs-CZ" sz="19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Glórias</a:t>
            </a:r>
            <a:r>
              <a:rPr lang="cs-CZ" sz="1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9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Pernambuco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– novinkou je velice pozitivní vztah k indiánovi a snaha o objektivní líčení jeho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vztahu k přírodě i ke kolonizátorům.</a:t>
            </a:r>
          </a:p>
          <a:p>
            <a:pPr marL="0" indent="0">
              <a:spcAft>
                <a:spcPts val="800"/>
              </a:spcAft>
              <a:buNone/>
            </a:pPr>
            <a:endParaRPr lang="cs-CZ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840481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41BD82-C6A0-4E46-BDD6-3BC71D364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cs-CZ" dirty="0"/>
              <a:t>Portugalské intermezzo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5096A1-6481-4EA3-8FC2-E954F20A4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3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sz="13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utoři, kteří se narodili v Brazílii, ale většinu života prožili v Portugalsku, kde i tvořili.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3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MATIAS AIRES</a:t>
            </a:r>
            <a:r>
              <a:rPr lang="cs-CZ" sz="13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(1705-1763) – moralistická literatura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3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Narodil se V S</a:t>
            </a:r>
            <a:r>
              <a:rPr lang="cs-CZ" sz="1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ã</a:t>
            </a:r>
            <a:r>
              <a:rPr lang="cs-CZ" sz="13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Paulu, studoval práva v Coimbře, pobýval ve Francii a usadil se v Portugalsku.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3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Úvahy o lidské domýšlivosti</a:t>
            </a:r>
            <a:r>
              <a:rPr lang="cs-CZ" sz="13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(Reflex</a:t>
            </a:r>
            <a:r>
              <a:rPr lang="cs-CZ" sz="13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õ</a:t>
            </a:r>
            <a:r>
              <a:rPr lang="cs-CZ" sz="13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sobre a vaidade dos homens, 1752)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3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– dílo napsané v duchu jansenismu (člověk je hříšný a domýšlivý) sklidilo ve své době značný úspěch.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3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13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</a:t>
            </a:r>
            <a:r>
              <a:rPr lang="cs-CZ" sz="13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Ô</a:t>
            </a:r>
            <a:r>
              <a:rPr lang="cs-CZ" sz="13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NIO JOSÉ DA SILVA</a:t>
            </a:r>
            <a:r>
              <a:rPr lang="cs-CZ" sz="13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zvaný </a:t>
            </a:r>
            <a:r>
              <a:rPr lang="cs-CZ" sz="13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ŽID</a:t>
            </a:r>
            <a:r>
              <a:rPr lang="cs-CZ" sz="13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(1705-1739) – dramatik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3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Narodil se v Riu, odkud se s rodiči přestěhoval do Lisabonu, když mu bylo osm let.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3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Vystudoval práva v Coimbře a strávil většinu svého života v Lisabonu, kde bavil společnost svými rozvernými hrami (óperas).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3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často považován za nejvýznamnějšího představitele brazilského rokoka. Jeho hry jsou zdánlivě frivolní, ale velice satirické a kritické vůči stávající společnosti – díky tomu si vytvořil spoustu nepřátel. Přestože byl pokřtěn, jeho rodina byla pronásledována kvůli judaismu. On sám byl inkvizicí upálen.</a:t>
            </a:r>
          </a:p>
          <a:p>
            <a:pPr marL="0" indent="0">
              <a:spcAft>
                <a:spcPts val="800"/>
              </a:spcAft>
              <a:buNone/>
            </a:pPr>
            <a:endParaRPr lang="cs-CZ" sz="13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cs-CZ" sz="1300"/>
          </a:p>
        </p:txBody>
      </p:sp>
    </p:spTree>
    <p:extLst>
      <p:ext uri="{BB962C8B-B14F-4D97-AF65-F5344CB8AC3E}">
        <p14:creationId xmlns:p14="http://schemas.microsoft.com/office/powerpoint/2010/main" val="403466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29BEE9-8B3B-4C10-B4AA-2EC7C6193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cs-CZ" dirty="0"/>
              <a:t>Brazilská Arkádie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714262-F2E5-4A96-AD29-B3006CF44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Barokní kánon začal být postupně nahrazován kánonem iberským klasicistním - </a:t>
            </a:r>
            <a:r>
              <a:rPr lang="cs-CZ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kulteranistická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konceptistická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pravidla vystřídal bukolický tón</a:t>
            </a:r>
          </a:p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velké stylizování přírody, která byla představována v pastýřském hávu a inspirována nejen přírodou antických vzorů, ale i krajinou portugalskou.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Brazílii je toto období spojeno s národním uvědoměním. Odráží se zde vliv francouzských a severoamerických idejí, které v romantismu vyústí v touhu po nezávislosti. Jde o určité osvícenství koloniálního měšťanstva, ze kterého vzejde hnutí za nezávislost země a to jak ve smyslu politickém, tak estetickém.</a:t>
            </a:r>
          </a:p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Její tři nejvýznamnější představitelé, </a:t>
            </a:r>
            <a:r>
              <a:rPr lang="cs-CZ" sz="17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Cláudio</a:t>
            </a:r>
            <a:r>
              <a:rPr lang="cs-CZ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Manuel da </a:t>
            </a:r>
            <a:r>
              <a:rPr lang="cs-CZ" sz="17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Costa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Antonio </a:t>
            </a:r>
            <a:r>
              <a:rPr lang="cs-CZ" sz="17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Gonzaga</a:t>
            </a:r>
            <a:r>
              <a:rPr lang="cs-CZ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sz="17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Alveranga</a:t>
            </a:r>
            <a:r>
              <a:rPr lang="cs-CZ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Peixoto</a:t>
            </a:r>
            <a:r>
              <a:rPr lang="cs-CZ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byli členy tzv. Spiknutí věrolomných, </a:t>
            </a:r>
            <a:r>
              <a:rPr lang="cs-CZ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Inconfid</a:t>
            </a:r>
            <a:r>
              <a:rPr lang="cs-CZ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ê</a:t>
            </a:r>
            <a:r>
              <a:rPr lang="cs-CZ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ncia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Mineira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které usilovalo o získání autonomie oblasti </a:t>
            </a:r>
            <a:r>
              <a:rPr lang="cs-CZ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Minas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Gerais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jeho nezávislost na Portugalsku.</a:t>
            </a:r>
          </a:p>
          <a:p>
            <a:pPr marL="0" indent="0"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Tito arkadičtí autoři jsou velice výjimeční a mají velký vliv na další vývoj brazilské literatury.</a:t>
            </a: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434341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5A7BF8-5DB7-4603-A8C7-7A45127AE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cs-CZ" dirty="0"/>
              <a:t>Charakteristika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9FA8D7-1F57-4B00-8A42-F83FD5EF4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>
              <a:spcAft>
                <a:spcPts val="8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Nativismus u arkadických autorů se projevoval uměřeným ztvárněním brazilské reality a je určen místnímu publiku (naopak od barokních autorů, i nichž se nativismus projevoval mnohomluvnými popisy ohromující přírody určeným cizincům).</a:t>
            </a:r>
          </a:p>
          <a:p>
            <a:pPr>
              <a:spcAft>
                <a:spcPts val="8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Arkadičtí básníci považovali dobový barokní vkus za pokleslý a usilovali o návrat klasických vzorů, jakými byli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õ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Petrarca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zároveň se u nich v rámci nativismus objevuje popis místní přírody: hory jsou hory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Minas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Gerais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Cláudio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Manuel) a pastýři tesají svá jména do skal (namísto do kůry stromů po evropském vzoru). </a:t>
            </a:r>
          </a:p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Arkadická poezie je poezií kontrastů, pohrává si s tematickými protiklady (příjezd x odjezd), vrací se k nepomíjivým lyrickým hodnotám velkých básníků 16. století.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14096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E8394C-C21F-4DCE-84ED-FAF3B5A4C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cs-CZ" sz="3700" dirty="0"/>
              <a:t>CLÁUDIO MANUEL DA COSTA (1729-1789)</a:t>
            </a:r>
            <a:br>
              <a:rPr lang="cs-CZ" sz="3700" dirty="0"/>
            </a:br>
            <a:r>
              <a:rPr lang="cs-CZ" sz="3700" dirty="0" err="1"/>
              <a:t>Glauceste</a:t>
            </a:r>
            <a:r>
              <a:rPr lang="cs-CZ" sz="3700" dirty="0"/>
              <a:t> </a:t>
            </a:r>
            <a:r>
              <a:rPr lang="cs-CZ" sz="3700" dirty="0" err="1"/>
              <a:t>Satúrnio</a:t>
            </a:r>
            <a:r>
              <a:rPr lang="cs-CZ" sz="3700" dirty="0"/>
              <a:t> (jeho arkadické jméno)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943683-76B4-404C-82E0-EF17CF662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Narodil se v roce 1729 v dnešní městečku Mariana, studoval na jezuitské koleji v Riu a později práva v Coimbře. Po návratu do Brazílie nastoupil dráhu advokáta a veřejného činitele - stal se jednou z nejvýznamnějších osobností kolonie.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Napsal kolem stovky sonetů v 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õ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esovském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petrarkovském stylu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žádná ženská postava, jen nedostupné pastýřky.</a:t>
            </a:r>
          </a:p>
          <a:p>
            <a:pPr marL="0" indent="0"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Básnické skladby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poéticas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1768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toto dílo je považováno za počátek Arkádie v Brazílii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555687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CFF7DCF7-6338-42B0-AA21-8D592EC0268A}"/>
              </a:ext>
            </a:extLst>
          </p:cNvPr>
          <p:cNvSpPr txBox="1"/>
          <p:nvPr/>
        </p:nvSpPr>
        <p:spPr>
          <a:xfrm>
            <a:off x="3047301" y="872416"/>
            <a:ext cx="6094602" cy="5117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Pouco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formosa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Daliana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fugindo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ouvir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fuso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tomes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b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quanto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mais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afliges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consomes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Tanto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adoro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mais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bela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serrana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 já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fujas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abrigo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cabana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sobre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os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altos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montes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mais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assomes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Faremos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imortais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os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nossos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nomes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ser firme, tu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ser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tirana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obséquio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foi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amor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rendido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Bem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pode ser, pastora,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desprezado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b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nunca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verá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desvanecido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Sim,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lisonja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cuidado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Testemunhas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serão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meu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gemido</a:t>
            </a:r>
            <a:b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monte,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vale,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aquele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prado</a:t>
            </a:r>
            <a:r>
              <a:rPr lang="cs-CZ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882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97C8F0-90BB-418F-B712-46A9F8CF0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27E973-E4A1-4C62-8E37-7CD4214F0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Úslužný Parnas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Parnaso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obsequioso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také 1768 </a:t>
            </a:r>
          </a:p>
          <a:p>
            <a:pPr marL="97155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drama, napsané k příležitosti oslavy guvernérových narozenin a představeno bylo ve Vile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62865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 občansky smýšlejícím básníkem – psal králi protesty proti nespravedlivému daňovému systému.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Napsal epickou báseň </a:t>
            </a:r>
            <a:r>
              <a:rPr lang="cs-CZ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Vila </a:t>
            </a:r>
            <a:r>
              <a:rPr lang="cs-CZ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Rica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kterou mnohokrát přepracovával a vydána byla až po jeho smrti.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54642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70C3D4-F7EF-47E7-BFF4-9F34DF14F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B6ECC6-D8CE-4F1A-830A-FCBF5005B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>
              <a:spcAft>
                <a:spcPts val="800"/>
              </a:spcAf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Hledání přirozenosti a jednoduchosti, přijetí líbivějších rytmických schémat (méně nabubřelých).</a:t>
            </a:r>
          </a:p>
          <a:p>
            <a:pPr>
              <a:spcAft>
                <a:spcPts val="800"/>
              </a:spcAf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Sladký, hudebně jednoduchý stal, bukolická témata (pastýři a pastýřky, opěvování přírody a přirozené prostoty).</a:t>
            </a:r>
          </a:p>
          <a:p>
            <a:pPr>
              <a:spcAft>
                <a:spcPts val="800"/>
              </a:spcAf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18. století se obrací ke stránce racionální, myšlenkové jasnosti, FORMÁLNÍ pravidelnosti, věrohodnosti.</a:t>
            </a:r>
          </a:p>
          <a:p>
            <a:pPr>
              <a:spcAft>
                <a:spcPts val="800"/>
              </a:spcAf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Arkádie je rovněž filozofujícím směrem, usiluje o to být literárním směrem Osvícenství.</a:t>
            </a:r>
          </a:p>
          <a:p>
            <a:pPr marL="0" indent="0">
              <a:spcAft>
                <a:spcPts val="800"/>
              </a:spcAft>
              <a:buNone/>
            </a:pP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062150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37B16A-D1BA-4327-85C4-6EAD5A898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cs-CZ" sz="3700" dirty="0" err="1"/>
              <a:t>Inconfidência</a:t>
            </a:r>
            <a:r>
              <a:rPr lang="cs-CZ" sz="3700" dirty="0"/>
              <a:t> </a:t>
            </a:r>
            <a:r>
              <a:rPr lang="cs-CZ" sz="3700" dirty="0" err="1"/>
              <a:t>Mineira</a:t>
            </a:r>
            <a:r>
              <a:rPr lang="cs-CZ" sz="3700" dirty="0"/>
              <a:t> / Spiknutí věrolomných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6D7B89-4ABC-4B20-B416-D0CC6D7E0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80. letech 18. století se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Cláudio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Manuel da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Costa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stal součástí hnutí za nezávislost, spolu se svými přáteli básníky, Antoniem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Gonzagou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Alverangem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Peixoto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„Spiknutí věrolomných“, jak je hnutí nazýváno, bylo vyzrazeno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Gonzagovým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osobním nepřítelem v roce 1789</a:t>
            </a:r>
          </a:p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jeho největší propagátor, exaltovaný praporčík zvaný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Tiradentes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byl popraven, a ostatní členové uvězněni –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Cláudio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Manuel da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Costa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spáchal ve vězení sebevraždu (možná byl dokonce zavražděn),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Alvarenga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Peixoto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Gonzaga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byli deportováni do Afriky.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30820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37A8B0-06BC-42D2-AA50-B77753CE7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cs-CZ" sz="3700" dirty="0"/>
              <a:t>TOMÁS ANTÓNIO GONZAGA (1744-1810)</a:t>
            </a:r>
            <a:br>
              <a:rPr lang="cs-CZ" sz="3700" dirty="0"/>
            </a:br>
            <a:r>
              <a:rPr lang="cs-CZ" sz="3700" dirty="0" err="1"/>
              <a:t>Dirceu</a:t>
            </a:r>
            <a:r>
              <a:rPr lang="cs-CZ" sz="3700" dirty="0"/>
              <a:t> (jeho arkadické jméno)</a:t>
            </a:r>
            <a:endParaRPr lang="cs-CZ" sz="370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E686A2-807B-48E1-B89B-44D9F7A86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Jeden z největších a nejpopulárnějších básníků portugalského jazyka.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Narodil se v portugalském Portu - otec byl Brazilec, matka Portugalka.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Brazílie přišel s otcem roku 1751, usadili se v Recife. Studoval na jezuitské koleji v Salvadoru a pak práva v Coimbře, kde získal doktorát.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roce 1782 přichází do Vila 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Rica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kde se rychle spřátelí s dalšími básníky a přidá se ke spiknutí.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jeho vyzrazení tráví nějaký čas ve vězení na Ostrově hadů (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Ilha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Cobras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ve státě Rio de 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Janeiro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pak dvacet let ve vyhnanství v Mosambiku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tam získává majetek a začíná nový život;  bere si dceru obchodníka s otroky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a vrací se k psaní básní. </a:t>
            </a:r>
          </a:p>
          <a:p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1148345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E27993-8811-4515-8A9E-3BBDA6FFA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7FAFA8-1B0F-4DE8-81B3-5AD72D471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020908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Gonzaga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nejautentičtějším z arkadických brazilských básníků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nevymýšlí milostné příběhy, ale vypráví ten svůj: </a:t>
            </a:r>
          </a:p>
          <a:p>
            <a:pPr marL="22098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návratu do Brazílie se ve svých čtyřiceti letech zamiluje do sedmnáctileté Marie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Dorotéii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Siexas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dívky z dobré  měšťanské rodiny </a:t>
            </a:r>
          </a:p>
          <a:p>
            <a:pPr marL="563880" indent="-342900">
              <a:spcAft>
                <a:spcPts val="800"/>
              </a:spcAft>
              <a:buFontTx/>
              <a:buChar char="-"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svých básních jí nazývá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Marília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Dirceu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Dirceova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Marílie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0980" indent="0">
              <a:spcAft>
                <a:spcPts val="800"/>
              </a:spcAft>
              <a:buNone/>
            </a:pPr>
            <a:r>
              <a:rPr lang="cs-CZ" sz="17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Marília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dva svazky básní </a:t>
            </a:r>
          </a:p>
          <a:p>
            <a:pPr marL="220980" indent="0">
              <a:spcAft>
                <a:spcPts val="800"/>
              </a:spcAft>
              <a:buNone/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997492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E87197C-140F-41F0-AF8B-6742892A9AB9}"/>
              </a:ext>
            </a:extLst>
          </p:cNvPr>
          <p:cNvSpPr txBox="1"/>
          <p:nvPr/>
        </p:nvSpPr>
        <p:spPr>
          <a:xfrm>
            <a:off x="3047301" y="51678"/>
            <a:ext cx="6094602" cy="6567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800"/>
              </a:spcAft>
            </a:pPr>
            <a:endParaRPr lang="cs-CZ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seus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compridos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cabelos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costas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ondeiam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 de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Apolo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belos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 de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loura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Têm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negra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noite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branco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rosto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Fazem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Marília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um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composto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formosa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união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redonda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lisa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testa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Arqueadas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sobrancelhas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voz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meiga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vista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honesta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seus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olhos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sóis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Aqui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vence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Amor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céu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luminoso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céu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tem um sol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formoso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o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travesso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Amor tem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dois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950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DB688A-C115-46EA-9E6D-857C74D44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29491E-7A85-4731-AB66-58F7C9DF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Cartas</a:t>
            </a:r>
            <a:r>
              <a:rPr lang="cs-CZ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Chilenas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(Chilské listy)</a:t>
            </a:r>
          </a:p>
          <a:p>
            <a:pPr marL="0" lv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významná sbírka směšnohrdinských básní psaných volným</a:t>
            </a:r>
          </a:p>
          <a:p>
            <a:pPr marL="0" lvl="0" indent="0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veršem, rozčleněna do 13 dopisů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Gonzaga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nich protestuje proti zneužívání moci guvernérem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Luísem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Cunha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Meneses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82574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E2BBE3F-6ED0-4671-A2E4-FEDD6D797AAE}"/>
              </a:ext>
            </a:extLst>
          </p:cNvPr>
          <p:cNvSpPr txBox="1"/>
          <p:nvPr/>
        </p:nvSpPr>
        <p:spPr>
          <a:xfrm>
            <a:off x="3048000" y="61156"/>
            <a:ext cx="609600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16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600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Amigo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Doroteu,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prezado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amigo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Abre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os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olhos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boceja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estende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os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braços</a:t>
            </a:r>
            <a:b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limpa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pestanas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carregadas</a:t>
            </a:r>
            <a:b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pegajoso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humor,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sono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ajunta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Critilo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teu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Critilo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é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quem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chama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b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Ergue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cabeça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engomada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fronha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Acorda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se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ouvir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queres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coisas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raras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coisas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 tu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dirás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),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coisas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podes</a:t>
            </a:r>
            <a:b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Contar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valham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tanto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quanto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vale</a:t>
            </a:r>
            <a:b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Dormir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noite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fria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mole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cama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Quando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salta a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saraiva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nos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telhados</a:t>
            </a:r>
            <a:b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quando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sudoeste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outros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ventos</a:t>
            </a:r>
            <a:b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Movem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troncos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os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frondosos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ramos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b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doce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descanso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não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nego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Também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prezado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amigo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também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gosto</a:t>
            </a:r>
            <a:b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estar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amadornado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ouvindo</a:t>
            </a:r>
            <a:b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águas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despenhadas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brando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estrondo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vendo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mesmo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tempo, as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vãs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quimeras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então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pintam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os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ligeiros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sonhos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Mas, Doroteu,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não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sintas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acorde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b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Não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falta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tempo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sono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gozes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Então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verás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leões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pés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pato,</a:t>
            </a:r>
            <a:b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Verás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voarem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tigres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camelos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Verás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parirem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homens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nadarem</a:t>
            </a:r>
            <a:r>
              <a:rPr lang="cs-CZ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741573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1CC2A2-E248-4864-939F-D56E4CCFB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cs-CZ" sz="3700" dirty="0"/>
              <a:t>INÁCIO JOSÉ DE ALVARENGA PEIXOTO</a:t>
            </a:r>
            <a:br>
              <a:rPr lang="cs-CZ" sz="3700" dirty="0"/>
            </a:br>
            <a:r>
              <a:rPr lang="cs-CZ" sz="3700" dirty="0"/>
              <a:t>BÁRBARA HELIODORA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43636F-D7BC-4895-937B-922843E25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7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Inácio</a:t>
            </a:r>
            <a:r>
              <a:rPr lang="cs-CZ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José de </a:t>
            </a:r>
            <a:r>
              <a:rPr lang="cs-CZ" sz="17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Alvarenga</a:t>
            </a:r>
            <a:r>
              <a:rPr lang="cs-CZ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Peixoto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(1744-1792)</a:t>
            </a:r>
          </a:p>
          <a:p>
            <a:pPr marL="0" lvl="0" indent="0"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Stejně jako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Cláudio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Manuel da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Costa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studoval práva v Coimbře a byl jedním z vůdců spiknutí. 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 jeho básní je nejproslulejší sonet, v němž vykresluje rohatou lunu – ve své době budil pohoršení: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„Ať luna rohy své bledé sebevíce ohýbá…“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„</a:t>
            </a:r>
            <a:r>
              <a:rPr lang="cs-CZ" sz="1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</a:t>
            </a: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 </a:t>
            </a:r>
            <a:r>
              <a:rPr lang="cs-CZ" sz="1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alvos</a:t>
            </a: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cornos</a:t>
            </a: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curve</a:t>
            </a: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Lua</a:t>
            </a: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…“</a:t>
            </a:r>
          </a:p>
          <a:p>
            <a:pPr marL="0" indent="0">
              <a:spcAft>
                <a:spcPts val="800"/>
              </a:spcAft>
              <a:buNone/>
            </a:pPr>
            <a:endParaRPr lang="cs-CZ" sz="17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života vydal jen tři básně, ostatní vyšly až posmrtně. 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Peixoto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byl po vyzrazení spiknutí deportován do Afriky, kde po roce v horečkách zemřel.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Jeho družkou byla </a:t>
            </a:r>
            <a:r>
              <a:rPr lang="cs-CZ" sz="17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Bárbara</a:t>
            </a:r>
            <a:r>
              <a:rPr lang="cs-CZ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Heliodora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často považována za první brazilskou básnířku a múzu spiknutí.</a:t>
            </a:r>
          </a:p>
        </p:txBody>
      </p:sp>
    </p:spTree>
    <p:extLst>
      <p:ext uri="{BB962C8B-B14F-4D97-AF65-F5344CB8AC3E}">
        <p14:creationId xmlns:p14="http://schemas.microsoft.com/office/powerpoint/2010/main" val="723010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F3370CB0-5DDF-4C97-8CA4-8A1627B177C4}"/>
              </a:ext>
            </a:extLst>
          </p:cNvPr>
          <p:cNvSpPr txBox="1"/>
          <p:nvPr/>
        </p:nvSpPr>
        <p:spPr>
          <a:xfrm>
            <a:off x="3047301" y="1858391"/>
            <a:ext cx="6094602" cy="3544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1800" b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mesma</a:t>
            </a:r>
            <a:r>
              <a:rPr lang="cs-CZ" sz="1800" b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rainha</a:t>
            </a:r>
            <a:endParaRPr lang="cs-CZ" sz="1800" b="1" dirty="0">
              <a:solidFill>
                <a:srgbClr val="2021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cs-CZ" sz="18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mais</a:t>
            </a:r>
            <a:r>
              <a:rPr lang="cs-CZ" sz="18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cs-CZ" sz="18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os </a:t>
            </a:r>
            <a:r>
              <a:rPr lang="cs-CZ" sz="180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alvos</a:t>
            </a:r>
            <a:r>
              <a:rPr lang="cs-CZ" sz="18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cornos</a:t>
            </a:r>
            <a:r>
              <a:rPr lang="cs-CZ" sz="18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curve</a:t>
            </a:r>
            <a:r>
              <a:rPr lang="cs-CZ" sz="18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180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lua</a:t>
            </a:r>
            <a:r>
              <a:rPr lang="cs-CZ" sz="18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cs-CZ" sz="18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Roubando</a:t>
            </a:r>
            <a:r>
              <a:rPr lang="cs-CZ" sz="18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cs-CZ" sz="180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luzes</a:t>
            </a:r>
            <a:r>
              <a:rPr lang="cs-CZ" sz="18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cs-CZ" sz="18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autor do </a:t>
            </a:r>
            <a:r>
              <a:rPr lang="cs-CZ" sz="180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</a:t>
            </a:r>
            <a:r>
              <a:rPr lang="cs-CZ" sz="18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cs-CZ" sz="18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cs-CZ" sz="18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mais</a:t>
            </a:r>
            <a:r>
              <a:rPr lang="cs-CZ" sz="18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cs-CZ" sz="18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Thetis</a:t>
            </a:r>
            <a:r>
              <a:rPr lang="cs-CZ" sz="18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cs-CZ" sz="180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morada</a:t>
            </a:r>
            <a:r>
              <a:rPr lang="cs-CZ" sz="18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fria</a:t>
            </a:r>
            <a:br>
              <a:rPr lang="cs-CZ" sz="18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Ostente</a:t>
            </a:r>
            <a:r>
              <a:rPr lang="cs-CZ" sz="18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pompa da </a:t>
            </a:r>
            <a:r>
              <a:rPr lang="cs-CZ" sz="180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belleza</a:t>
            </a:r>
            <a:r>
              <a:rPr lang="cs-CZ" sz="18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sua;</a:t>
            </a:r>
            <a:br>
              <a:rPr lang="cs-CZ" sz="18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cs-CZ" sz="18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cs-CZ" sz="18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mais</a:t>
            </a:r>
            <a:r>
              <a:rPr lang="cs-CZ" sz="18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cs-CZ" sz="18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180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linda</a:t>
            </a:r>
            <a:r>
              <a:rPr lang="cs-CZ" sz="18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Cytherea</a:t>
            </a:r>
            <a:r>
              <a:rPr lang="cs-CZ" sz="18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nua</a:t>
            </a:r>
            <a:br>
              <a:rPr lang="cs-CZ" sz="18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Nos </a:t>
            </a:r>
            <a:r>
              <a:rPr lang="cs-CZ" sz="180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mostre</a:t>
            </a:r>
            <a:r>
              <a:rPr lang="cs-CZ" sz="18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cs-CZ" sz="180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premio</a:t>
            </a:r>
            <a:r>
              <a:rPr lang="cs-CZ" sz="18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cs-CZ" sz="180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gentil</a:t>
            </a:r>
            <a:r>
              <a:rPr lang="cs-CZ" sz="18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porfia</a:t>
            </a:r>
            <a:r>
              <a:rPr lang="cs-CZ" sz="18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br>
              <a:rPr lang="cs-CZ" sz="18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Entra</a:t>
            </a:r>
            <a:r>
              <a:rPr lang="cs-CZ" sz="18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cs-CZ" sz="180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campo</a:t>
            </a:r>
            <a:r>
              <a:rPr lang="cs-CZ" sz="18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tu, </a:t>
            </a:r>
            <a:r>
              <a:rPr lang="cs-CZ" sz="180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bella</a:t>
            </a:r>
            <a:r>
              <a:rPr lang="cs-CZ" sz="18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Maria,</a:t>
            </a:r>
            <a:br>
              <a:rPr lang="cs-CZ" sz="18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Entra</a:t>
            </a:r>
            <a:r>
              <a:rPr lang="cs-CZ" sz="18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cs-CZ" sz="180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campo</a:t>
            </a:r>
            <a:r>
              <a:rPr lang="cs-CZ" sz="18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cs-CZ" sz="18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180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victoria</a:t>
            </a:r>
            <a:r>
              <a:rPr lang="cs-CZ" sz="18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é </a:t>
            </a:r>
            <a:r>
              <a:rPr lang="cs-CZ" sz="1800" i="1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tua</a:t>
            </a:r>
            <a:r>
              <a:rPr lang="cs-CZ" sz="18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935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5B98A1-06EA-4ED0-8B29-D351A3BF5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cs-CZ" dirty="0"/>
              <a:t>EPICKÁ POEZIE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619257-D862-47B5-A498-E7706B9D8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BASÍLIO DA GAMA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(1741-1795)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Studoval na jezuitské koleji, po vyhnání jezuitů se stěhuje do Portugalska. V 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pombalovském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Lisabonu je obviněn z jezuitství a jen o vlas unikne vyhnanství v Angole (napíše oslavnou báseň u příležitosti svatby 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Pombalovy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dcery a to jej zachrání). Po této zkušenosti vystupuje otevřeně proti jezuitům.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Studuje v Římě, kde se přidává k římské Arkádii pod jménem 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Termindo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Sipílio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9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Uraguai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 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Uraguai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1769)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– epická báseň, která je považována za první brazilské 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indianistické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dílo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– uvedení indiána do literatury jako protagonisty příběhu.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Indianismus je tu ale ještě chápán arkadicky v tom smyslu, že zde indián v zásadě nahrazuje evropského pastýře, jako symbol prostoty, čistoty a nevinnosti.</a:t>
            </a:r>
          </a:p>
          <a:p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1580945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2411E8-984B-4A14-A4CF-1BCBEC0C4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830107-071B-43CD-AA9B-B20DE188C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 fontScale="85000" lnSpcReduction="10000"/>
          </a:bodyPr>
          <a:lstStyle/>
          <a:p>
            <a:pPr marL="0" lvl="0" indent="0">
              <a:buNone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Gamově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epické skladbě jsou nepřáteli jezuité, vyobrazení jako nenasytní vlci, jejichž obětí jsou právě indiáni.</a:t>
            </a:r>
          </a:p>
          <a:p>
            <a:pPr marL="0" lvl="0" indent="0">
              <a:buNone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Hlavní postavou je generál 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Gomes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Freire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Andrada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který stejně jako samotní indiáni odsuzuje dobyvačnou válku i nepatřičnost vpádu městského člověka do přírodní rovnováhy.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Kritika válečných konfliktů, v nichž šlechta využívala rolníků (z úst osvícence):</a:t>
            </a: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Vinha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logo de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guardas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rodeado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Fonte de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crimes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militar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tesouro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quem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deixa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rego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curvo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arado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O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lavrador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conhece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glória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vendendo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vil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preco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sangue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a vida,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sabe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guerra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2332058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DF7C75-9F49-49A2-AE5F-D0BAF4D72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14D1BB-63CE-43F5-AA1C-C52BEA030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Dva hlavní aspekty tohoto literárního směru – poetický a ideologický:</a:t>
            </a:r>
          </a:p>
          <a:p>
            <a:pPr>
              <a:spcAft>
                <a:spcPts val="800"/>
              </a:spcAft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 literárního hlediska se jedná o poetický směr, který se rodí ze setkání přírody s běžnými, přirozenými city člověka, prostřednictvím klasicistních forem (vzhlížení se v antických a renesančních vzorech), jasně definované formy, které je možné/vhodné napodobovat (Arkádie)</a:t>
            </a:r>
          </a:p>
          <a:p>
            <a:pPr>
              <a:spcAft>
                <a:spcPts val="800"/>
              </a:spcAft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 ideového hlediska, směr, který se začíná prosazovat v polovině 18. století a je založen na kritice neuměřenosti aristokracie ze strany vzdělaných měšťanů, obrat k racionalitě  (Osvícenství).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Historicky se brazilská Arkádie vyvíjela od typicky arkadických sonetů Claudia Manuela, které kladly důraz na melodickou formu a bukolická témata, dále k angažovanému osvícenství v epických básních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Basília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Gamy až k politické satiře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Gonzagových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Chilských dopisů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Počátky 19. století jsou spojením arkadické estetiky s filozofickými myšlenkami Voltaira a Rousseaua (José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Bonifácio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2143789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4DF9D05-4EB9-466E-A932-3AF4E2D71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034BB6-FD80-41A1-90B7-71B79F4B1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Indiáni:</a:t>
            </a:r>
          </a:p>
          <a:p>
            <a:pPr marL="0" indent="0">
              <a:spcAft>
                <a:spcPts val="800"/>
              </a:spcAft>
              <a:buNone/>
            </a:pPr>
            <a:endParaRPr lang="cs-CZ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Gentes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Europa! 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Nunca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vos 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trouxera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o 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vento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nós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debalde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Estendeu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nós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Natureza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plano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espaço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imenso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águas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endParaRPr lang="cs-CZ" sz="240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6FAD014-405A-49DB-B249-FD020F58F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177456"/>
            <a:ext cx="5097780" cy="3795748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endParaRPr lang="cs-CZ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cs-CZ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Národy Evropy! Kéž vás nikdy nezanesly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moře a vítr k nám! Ach, nikoli nadarmo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prostřela mezi nás Příroda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celou tu nezměrnou vodní pláň!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52994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15FF37-58A0-4E70-A4CE-56FCF9B92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0080E9-62F8-4056-931A-89BE82320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indent="0">
              <a:spcAft>
                <a:spcPts val="800"/>
              </a:spcAft>
              <a:buNone/>
            </a:pP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cs-CZ" sz="1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todos</a:t>
            </a: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sabem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Aft>
                <a:spcPts val="800"/>
              </a:spcAft>
              <a:buNone/>
            </a:pPr>
            <a:r>
              <a:rPr lang="cs-CZ" sz="1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estas</a:t>
            </a: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terras</a:t>
            </a: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pissas</a:t>
            </a: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 </a:t>
            </a:r>
            <a:r>
              <a:rPr lang="cs-CZ" sz="1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céu</a:t>
            </a: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lilvres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Aft>
                <a:spcPts val="800"/>
              </a:spcAft>
              <a:buNone/>
            </a:pPr>
            <a:r>
              <a:rPr lang="cs-CZ" sz="1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</a:t>
            </a: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aos</a:t>
            </a: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nossos</a:t>
            </a: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Avós</a:t>
            </a: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cs-CZ" sz="1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nós</a:t>
            </a: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também</a:t>
            </a: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livres</a:t>
            </a: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Aft>
                <a:spcPts val="800"/>
              </a:spcAft>
              <a:buNone/>
            </a:pP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cs-CZ" sz="1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recebemos</a:t>
            </a: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</a:t>
            </a: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nossos</a:t>
            </a: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Antepassados</a:t>
            </a: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Aft>
                <a:spcPts val="800"/>
              </a:spcAft>
              <a:buNone/>
            </a:pPr>
            <a:r>
              <a:rPr lang="cs-CZ" sz="1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Livres</a:t>
            </a: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cs-CZ" sz="1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ã</a:t>
            </a:r>
            <a:r>
              <a:rPr lang="cs-CZ" sz="1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as </a:t>
            </a:r>
            <a:r>
              <a:rPr lang="cs-CZ" sz="1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herdar</a:t>
            </a: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 </a:t>
            </a:r>
            <a:r>
              <a:rPr lang="cs-CZ" sz="1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nossos</a:t>
            </a: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filhos</a:t>
            </a: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Přestože indiáni jsou  nuceni se nakonec sklonit před portugalskou korunou, jsou to jen oni, kteří mají právo mluvit o přirozenosti a svobodě. </a:t>
            </a:r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8233336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F824FD-98BD-4DEF-AE2F-5435A959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90C6D6-E7A1-4312-AE99-D102896C1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JOSÉ DE SANTA RITA DUR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Ã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(1722-1784)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 katolickým knězem, doktorem teologie, prožil velkou část života v Itálii.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Stojí v opozici k předchozímu básníkovi,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Basíliovi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Gama a je návratem k jezuitským časům kolonizace, kritizuje osvícenské libertinské myšlenky - konzervatismus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cs-CZ" sz="2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Caramuru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(Lisabon, 1781) - epická báseň </a:t>
            </a:r>
          </a:p>
          <a:p>
            <a:pPr marL="0" lvl="0" indent="0"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vypráví příběh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Dioga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Álvarese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Coreii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řečeného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Caramuru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což v jazyce 	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tupinambá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znamená „ohnivý muž“  – objevitel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Bahie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lvl="0" indent="0">
              <a:spcAft>
                <a:spcPts val="800"/>
              </a:spcAft>
              <a:buNone/>
            </a:pP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227378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235585-3D50-4C4E-9808-562525BDE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94299A-7EC7-4560-A0F0-CCCE3B5C0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Diogo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směs mezi portugalským kolónem a jezuitským misionářem (příběhu to ubírá na hodnověrnosti a spontánnosti) – civilizuje indiány</a:t>
            </a:r>
          </a:p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Indiáni v této básni zcela ztrácí svou etnickou autenticitu a jejich popis se vrací na úroveň 16. století.</a:t>
            </a:r>
          </a:p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Prolínání kronikářských záznamů s fantastickými prvky, přírodovědné znalosti a národopisné poznatky</a:t>
            </a:r>
          </a:p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Stylem připomíná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õ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esovy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Lusovce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ale cílem je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õ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ese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ideologicky opravit a jeho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pohanské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fantastično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nahradit křesťanskou zbožností.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Vzhledem k tomu, že v básni jsou hlavními protagonisty indiáni, kromě hlavního hrdiny, dílo bylo romantiky   vyzdviženo jako předchůdce indianismu a to z národnostních důvodů (ve své době nebylo nijak zvlášť ceněno).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Formálně se vrací ke klasicistní epopeji, k objevitelským kronikám, koloniálnímu bohatství a nezapomíná na slávu jezuitského řádu.</a:t>
            </a:r>
          </a:p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8475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D0BFE743-12B7-4A20-AC57-459DEF9C8029}"/>
              </a:ext>
            </a:extLst>
          </p:cNvPr>
          <p:cNvSpPr txBox="1"/>
          <p:nvPr/>
        </p:nvSpPr>
        <p:spPr>
          <a:xfrm>
            <a:off x="3047301" y="1248544"/>
            <a:ext cx="6094602" cy="4365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Correm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depois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ê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pasto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horrendo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retalhando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corpo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mil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pedacos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um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famélico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trazendo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um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pé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ã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outro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Outros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crua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carne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iam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comendo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Tanto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infame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gula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eram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devassos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Tais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assam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nos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ardentes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fossos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Alguns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torrando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ã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chama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ossos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horror da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Humanidade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Ver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tragada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propria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espécie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carne já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corrupta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795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5A9452-6A94-48C1-B152-70822C434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E73789-B36E-4A08-AA2E-0A5B1020B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Báseň </a:t>
            </a:r>
            <a:r>
              <a:rPr lang="cs-CZ" sz="1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Caramuru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inspirovala další dva básníky k napsání parodie ve formě satirické básně: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FRANCISCO DE MELO FRANCO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(1757-1823)</a:t>
            </a:r>
          </a:p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volnomyšlenkář z 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Minas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Gerais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inspiroval básní </a:t>
            </a:r>
            <a:r>
              <a:rPr lang="cs-CZ" sz="1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Caramuru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 sepsání </a:t>
            </a: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Říše hlouposti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Reino</a:t>
            </a: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cs-CZ" sz="1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Estupidez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1785), v níž kritizuje prostředí univerzity v Coimbře – bašta portugalského konzervativismu, která je říší hlouposti, pokrytectví, pověrčivosti a fanatismu.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MANUEL INÁCIO DA SILVA ALVARENGA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(1749-1814)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Zběh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Desertor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1784)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satirická báseň, rovněž inspirovaná dílem </a:t>
            </a:r>
            <a:r>
              <a:rPr lang="cs-CZ" sz="17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Caramuru</a:t>
            </a:r>
            <a:r>
              <a:rPr lang="cs-CZ" sz="1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vyzdvihuje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Pombalovu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univerzitní reformu a boj proti akademické rutině</a:t>
            </a:r>
          </a:p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psáno ve volném verši, spousta příměrů a metafor, které vycházejí ze vzdálené brazilské reality (např. sláva má hlas a barvy hejna papoušků ze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sert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ão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námětem je studentský příběh.</a:t>
            </a:r>
          </a:p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519903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FCCC7D-BDF8-4E00-A288-B86CE95B6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69FA83-5DCC-4E05-ABB3-E14046908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spojuje všechny arkadické tendence je hledání hodnověrnosti – renesanční ideál umění jako kopie přírody - 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mimesis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která probíhá na různých úrovních – idealizace (nejde o empirický realismus)</a:t>
            </a:r>
          </a:p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arkadické umění jako prostředník mezi přírodním a ideálním (svět přírody a svět myšlenek/idejí) – Ideje v platónském slova smyslu – šlo zobrazení dokonalosti přírody, která je nacházena v její kráse - ne o zobrazení empirických detailů.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Chápání řecké mytologie jako myšlenkového světa, v němž se zrcadlí skutečnost a má stejnou platnost jako myšlenkový svět vystavěný na karteziánských základech.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Nejde již tedy o „umění pro umění“, o formu samotnou, ale především o motivaci čtenáře ke kontemplaci prostřednictvím básnických obrazů.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92506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52B451-1E86-4BCD-8AA2-B41C5E126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3BDD10-9490-401E-813E-A60A43001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228600">
              <a:spcAft>
                <a:spcPts val="800"/>
              </a:spcAft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Poezie získává hodnotu konceptuální (jde v ní o vyjádření myšlenky), etickou a pedagogickou.</a:t>
            </a:r>
          </a:p>
          <a:p>
            <a:pPr marL="228600">
              <a:spcAft>
                <a:spcPts val="800"/>
              </a:spcAft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Inspirace italskou poetikou (důležitost  fantazie a potěšení pro umělecké dílo) a francouzským encyklopedismem a jeho důraz na rozum  - brazilský arkadismus usiluje o obrodu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luso-brasilské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kultury jeho prostřednictvím.</a:t>
            </a:r>
          </a:p>
          <a:p>
            <a:pPr marL="228600">
              <a:spcAft>
                <a:spcPts val="800"/>
              </a:spcAft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Antonio Candido (literární kritik) spojuje pastýřská témata s růsty měst (sociokulturní interpretace) – venkov je místem ztracených iluzí, přirozeného života se životem vyumělkovaným ve městech. Úzkost ze života přítomného nachází únik v mýtech zlatého věku. </a:t>
            </a:r>
          </a:p>
          <a:p>
            <a:pPr marL="228600">
              <a:spcAft>
                <a:spcPts val="800"/>
              </a:spcAft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Brazílii dochází k transformaci „přírodního člověka“ v „dobrého divocha“ (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homem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natural,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bom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selvagem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228600">
              <a:spcAft>
                <a:spcPts val="800"/>
              </a:spcAft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Příroda a přirozenost jako absolutní hodnota, které mají být člověku ochranou – příroda jako zdroj všeho dobrého v člověku (Rousseau)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- svět nezkažený industrializací (1760 – 1840) a vulgárním obchodování. </a:t>
            </a:r>
          </a:p>
        </p:txBody>
      </p:sp>
    </p:spTree>
    <p:extLst>
      <p:ext uri="{BB962C8B-B14F-4D97-AF65-F5344CB8AC3E}">
        <p14:creationId xmlns:p14="http://schemas.microsoft.com/office/powerpoint/2010/main" val="1922599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2543DC-9B1F-4A66-842D-84D9738D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cs-CZ" dirty="0"/>
              <a:t>Kulturní a historický kontext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992196-97B3-47D6-8C8E-94F32E674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18. století v brazilské literatuře je stoletím akademií - počátky skupinové literární aktivity.</a:t>
            </a:r>
          </a:p>
          <a:p>
            <a:pPr>
              <a:spcAft>
                <a:spcPts val="8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Tyto skupiny narušily izolacionismus </a:t>
            </a:r>
            <a:r>
              <a:rPr lang="cs-CZ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bahijských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spisovatelů často píšících v tónu vyhnanců, zdůrazňující pouta s Portugalskem, a zároveň se odlišily od katechetické a apologetické literatury (kázání misionářů).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Autoři tohoto nového literárního směru se vyznačují angažovaností ve prospěch společenské a politické nezávislosti Brazílie a jsou si vždy vědomi svého postavení intelektuála; hledají společenství lidí, kteří by s nimi sdíleli potřebu svébytné a svobodné umělecké činnosti. </a:t>
            </a:r>
          </a:p>
          <a:p>
            <a:pPr>
              <a:spcAft>
                <a:spcPts val="8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Vlastí už není místo, odkud pochází kultura (Portugalsko), ale místo, kde se narodili (kolonie).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72448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154103-5FB9-4BBC-B26E-3D3CCF9E5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cs-CZ"/>
              <a:t>První akademie</a:t>
            </a:r>
            <a:endParaRPr lang="cs-CZ" dirty="0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0A2F75-D267-413A-905A-8F79946E8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Academia </a:t>
            </a:r>
            <a:r>
              <a:rPr lang="cs-CZ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Brasílica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Esquecidos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(Brazilská akademie opomíjených) – založena v roce 1724 v Salvadoru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jejím cílem bylo sepsání brazilských dějin s motem </a:t>
            </a:r>
            <a:r>
              <a:rPr lang="cs-CZ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 </a:t>
            </a:r>
            <a:r>
              <a:rPr lang="cs-CZ" sz="15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oriens</a:t>
            </a:r>
            <a:r>
              <a:rPr lang="cs-CZ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occiduo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(Slunce vycházející na západě) – říkali si učení američtí Portugalci (</a:t>
            </a:r>
            <a:r>
              <a:rPr lang="cs-CZ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doutos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portugueses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americanos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vzorem jí byly akademie portugalské (</a:t>
            </a:r>
            <a:r>
              <a:rPr lang="cs-CZ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Akademia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Singulares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/jedinečných; A. </a:t>
            </a:r>
            <a:r>
              <a:rPr lang="cs-CZ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Generosos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/velkodušných; A. </a:t>
            </a:r>
            <a:r>
              <a:rPr lang="cs-CZ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Solitários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/osamocených/ - do těchto akademií se soustřeďovaly literární a historické ambice Portugalska</a:t>
            </a:r>
          </a:p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název brazilské akademie „</a:t>
            </a:r>
            <a:r>
              <a:rPr lang="cs-CZ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Esqucidos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ukazuje, jak citlivě vnímali literáti z kolonie své odloučení od centra.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Brzy se zakládají další akademie: 1736-1740 – </a:t>
            </a:r>
            <a:r>
              <a:rPr lang="cs-CZ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Felizes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/šťastní/ do Rio de </a:t>
            </a:r>
            <a:r>
              <a:rPr lang="cs-CZ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Janeiro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1752 – </a:t>
            </a:r>
            <a:r>
              <a:rPr lang="cs-CZ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Selectos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/vybraní/do Rio de </a:t>
            </a:r>
            <a:r>
              <a:rPr lang="cs-CZ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Janeiro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1759 – </a:t>
            </a:r>
            <a:r>
              <a:rPr lang="cs-CZ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Renascidos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/obrození/ - Salvador</a:t>
            </a:r>
            <a:endParaRPr lang="cs-CZ" sz="1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1770 – </a:t>
            </a:r>
            <a:r>
              <a:rPr lang="cs-CZ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Felizes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ã</a:t>
            </a:r>
            <a:r>
              <a:rPr lang="cs-CZ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Paulo</a:t>
            </a:r>
            <a:endParaRPr lang="cs-CZ" sz="1500"/>
          </a:p>
        </p:txBody>
      </p:sp>
    </p:spTree>
    <p:extLst>
      <p:ext uri="{BB962C8B-B14F-4D97-AF65-F5344CB8AC3E}">
        <p14:creationId xmlns:p14="http://schemas.microsoft.com/office/powerpoint/2010/main" val="1552297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908365-ECB5-4D9B-8F2A-0DDC7819E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cs-CZ" sz="3700" dirty="0"/>
              <a:t>Historické změny na přelomu 17.a 18. století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6B22C2-5B85-4574-8EB9-ED8F8FACD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 cukrovarnických středisek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Bahie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Recife se kulturní život země rozšiřuje na nová území, kam jej postupně vnášejí jezuité a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bandeirantes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(účastníci výprav do neprozkoumaného vnitrozemí, většinou s vidinou získání indiánských otroků nebo zlata), královští úředníci i dobrodruzi</a:t>
            </a:r>
          </a:p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novými centry země se stávají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Minas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Gerais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Rio de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Janeiro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ã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Paulo.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Válka proti Holanďanům v 17. století vnesla do nově se ustavující kultury povědomí vlasti – spojila tak misionáře, osadníky i dobrodruhy - Brazílie tím nabyla určité jednoty, přinejmenším jako idea – přestože kolonie patřila Portugalsku, její obrana a její průzkum byly již v rukou místních obyvatel.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Západoindická obchodní společnost (holandští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invazoři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okupace Salvadoru: 1624-1625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okupace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Olindy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Recife: 1630-1654 – </a:t>
            </a:r>
            <a:r>
              <a:rPr lang="cs-CZ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Maurício</a:t>
            </a: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Nassau („Brazilec“)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-správce holandského území.</a:t>
            </a:r>
          </a:p>
          <a:p>
            <a:pPr marL="0" indent="0">
              <a:spcAft>
                <a:spcPts val="800"/>
              </a:spcAft>
              <a:buNone/>
            </a:pPr>
            <a:endParaRPr lang="cs-CZ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2430751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117C4E-9A1B-4406-9E3E-6C292E34A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F360FB-9E1B-4086-BCD7-26B5EA4A5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konce 17. století – zlatá horečka hlavně v 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Minas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Gerais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(„obecné doly“ – těžba zlata, diamantů a dalších drahých kamenů - na konci 18. století odtud pocházely dvě třetiny světové produkce zlata).  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té době podepsalo Portugalsko obchodní smlouvu s Anglií – směňovalo její obilí, sukna, kůže, hedvábí a další rukodělné zboží za víno, pomeranče a hlavně za zlato – stalo se na ní tak  v podstatě ekonomicky závislé.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1759 – vyhnání jezuitů z Brazílie (41 let zakázaná činnost; obnovení 1814).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 směřování k nezávislosti: 1808-1831.</a:t>
            </a:r>
          </a:p>
          <a:p>
            <a:pPr marL="0" lvl="0" indent="0">
              <a:spcAft>
                <a:spcPts val="800"/>
              </a:spcAft>
              <a:buNone/>
            </a:pP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68475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3624</Words>
  <Application>Microsoft Office PowerPoint</Application>
  <PresentationFormat>Širokoúhlá obrazovka</PresentationFormat>
  <Paragraphs>216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Motiv Office</vt:lpstr>
      <vt:lpstr>ARKADISMUS (1768-1836)</vt:lpstr>
      <vt:lpstr>Prezentace aplikace PowerPoint</vt:lpstr>
      <vt:lpstr>Prezentace aplikace PowerPoint</vt:lpstr>
      <vt:lpstr>Prezentace aplikace PowerPoint</vt:lpstr>
      <vt:lpstr>Prezentace aplikace PowerPoint</vt:lpstr>
      <vt:lpstr>Kulturní a historický kontext</vt:lpstr>
      <vt:lpstr>První akademie</vt:lpstr>
      <vt:lpstr>Historické změny na přelomu 17.a 18. století</vt:lpstr>
      <vt:lpstr>Prezentace aplikace PowerPoint</vt:lpstr>
      <vt:lpstr>Apologetický nativismus</vt:lpstr>
      <vt:lpstr>Vila Rica / Ouro Preto</vt:lpstr>
      <vt:lpstr>Provincie Minas Gerais</vt:lpstr>
      <vt:lpstr>Dějepisectví</vt:lpstr>
      <vt:lpstr>Portugalské intermezzo</vt:lpstr>
      <vt:lpstr>Brazilská Arkádie</vt:lpstr>
      <vt:lpstr>Charakteristika</vt:lpstr>
      <vt:lpstr>CLÁUDIO MANUEL DA COSTA (1729-1789) Glauceste Satúrnio (jeho arkadické jméno)</vt:lpstr>
      <vt:lpstr>Prezentace aplikace PowerPoint</vt:lpstr>
      <vt:lpstr>Prezentace aplikace PowerPoint</vt:lpstr>
      <vt:lpstr>Inconfidência Mineira / Spiknutí věrolomných</vt:lpstr>
      <vt:lpstr>TOMÁS ANTÓNIO GONZAGA (1744-1810) Dirceu (jeho arkadické jméno)</vt:lpstr>
      <vt:lpstr>Prezentace aplikace PowerPoint</vt:lpstr>
      <vt:lpstr>Prezentace aplikace PowerPoint</vt:lpstr>
      <vt:lpstr>Prezentace aplikace PowerPoint</vt:lpstr>
      <vt:lpstr>Prezentace aplikace PowerPoint</vt:lpstr>
      <vt:lpstr>INÁCIO JOSÉ DE ALVARENGA PEIXOTO BÁRBARA HELIODORA</vt:lpstr>
      <vt:lpstr>Prezentace aplikace PowerPoint</vt:lpstr>
      <vt:lpstr>EPICKÁ POEZIE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ARKADISMUS</dc:title>
  <dc:creator>Eva Batlickova</dc:creator>
  <cp:lastModifiedBy>Eva Batličková</cp:lastModifiedBy>
  <cp:revision>14</cp:revision>
  <dcterms:created xsi:type="dcterms:W3CDTF">2020-10-20T18:11:24Z</dcterms:created>
  <dcterms:modified xsi:type="dcterms:W3CDTF">2021-10-15T11:36:17Z</dcterms:modified>
</cp:coreProperties>
</file>