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1" r:id="rId15"/>
    <p:sldId id="272" r:id="rId16"/>
    <p:sldId id="273" r:id="rId17"/>
    <p:sldId id="274" r:id="rId18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124A19A-CB33-4AA9-BAE7-99CCF22911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886C060F-F3A8-46EC-9ECC-4E77FDC1AB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5A9E7E4-C7F9-432A-89F0-5C6CF4994F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59EB4-D853-45D6-8044-FE9F6AE56BF1}" type="datetimeFigureOut">
              <a:rPr lang="cs-CZ" smtClean="0"/>
              <a:t>05.11.2021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E1B954E-6D9A-4FE3-8152-2069B95289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DA74582-4AEE-4DE9-8DB3-8D56B568A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DFFF7-A4FF-4830-8DD0-EA71358F71B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52157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EA81E2D-43C6-4550-BAD7-15CA5CE589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AA25FE8D-1669-4039-85A2-A16695A5E9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C4376B7-6221-4353-86A9-1E00570070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59EB4-D853-45D6-8044-FE9F6AE56BF1}" type="datetimeFigureOut">
              <a:rPr lang="cs-CZ" smtClean="0"/>
              <a:t>05.11.2021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CC8AA03-C717-48D1-87A4-06167899A6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5B7427B-7FC3-49BF-A940-3C77EC822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DFFF7-A4FF-4830-8DD0-EA71358F71B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472978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69BCD1CC-B162-4985-86B1-6CB985252AA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A7D0C19F-381C-43AE-B4D9-452552FC93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7F65C22-B231-4B94-A721-526698A399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59EB4-D853-45D6-8044-FE9F6AE56BF1}" type="datetimeFigureOut">
              <a:rPr lang="cs-CZ" smtClean="0"/>
              <a:t>05.11.2021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37910D4-F469-4986-BE37-5ED4CB421F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0CD231E-562B-4547-B0F4-54CE1F0131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DFFF7-A4FF-4830-8DD0-EA71358F71B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234296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0B08F13-3B68-4061-8C02-4D250B364F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3A317C9-1BB0-4FEF-8FAE-690A4E1812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710B6DF-4BFC-454D-B7D0-83398F2B4F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59EB4-D853-45D6-8044-FE9F6AE56BF1}" type="datetimeFigureOut">
              <a:rPr lang="cs-CZ" smtClean="0"/>
              <a:t>05.11.2021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C2AC814-3AF9-497E-9B6C-EF035E8EB4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756F5B5-0438-4BF4-9879-130E077096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DFFF7-A4FF-4830-8DD0-EA71358F71B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863130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B621874-C3E3-4092-9835-53D81EEAA6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8254D629-033F-45FB-81E5-58300CD834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AE2F3BB-DF2F-420E-B58E-C38E9F9262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59EB4-D853-45D6-8044-FE9F6AE56BF1}" type="datetimeFigureOut">
              <a:rPr lang="cs-CZ" smtClean="0"/>
              <a:t>05.11.2021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6F93FBD-A20B-4E44-8662-68BB2371EF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400800F-F63D-440F-B6B6-2F7A15F1D9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DFFF7-A4FF-4830-8DD0-EA71358F71B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10998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08ABFF0-FFFA-4C29-9E59-D50D52F920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0B3AB01-E035-450A-9078-DB0BD94C51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C12A3A61-622C-4F98-879C-CE3883877C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A3E548AA-5F61-44B2-A663-4E8DAC88F3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59EB4-D853-45D6-8044-FE9F6AE56BF1}" type="datetimeFigureOut">
              <a:rPr lang="cs-CZ" smtClean="0"/>
              <a:t>05.11.2021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1D400AE-0902-472F-A017-0CC29ABF29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0BB7C9D4-63F3-4581-9D0C-9E124D4560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DFFF7-A4FF-4830-8DD0-EA71358F71B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04475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88EC676-2BF5-41C2-A5E2-8606F3CF54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2C47F5E1-C9BF-434D-B0F5-41FEE94A22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3E5DBA55-7BD2-497B-8A22-D8467C7480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98672580-9EBC-4E84-A7E2-AEB2D2043D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280B3630-5A37-464B-9874-4C803B3ECC4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E8650216-6BF3-4D51-8DEA-C360D8A25C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59EB4-D853-45D6-8044-FE9F6AE56BF1}" type="datetimeFigureOut">
              <a:rPr lang="cs-CZ" smtClean="0"/>
              <a:t>05.11.2021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9203A87F-F278-47CD-AAB4-A210447D63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9DC62916-09E3-4F0F-9A60-71D6296AF8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DFFF7-A4FF-4830-8DD0-EA71358F71B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64538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CCE58AB-7EBE-4A98-9692-6BF8026D5C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FCE9388E-19D5-45A8-969D-2300328922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59EB4-D853-45D6-8044-FE9F6AE56BF1}" type="datetimeFigureOut">
              <a:rPr lang="cs-CZ" smtClean="0"/>
              <a:t>05.11.2021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D6776990-6A0A-4FC1-97F3-BB279DB07D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EB976425-94CC-4DF9-874B-024005AF8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DFFF7-A4FF-4830-8DD0-EA71358F71B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68067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0683ACBB-D479-452F-93B8-988145C3D0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59EB4-D853-45D6-8044-FE9F6AE56BF1}" type="datetimeFigureOut">
              <a:rPr lang="cs-CZ" smtClean="0"/>
              <a:t>05.11.2021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A0F4D1BD-419C-400B-850B-EB5CB37EBF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52183D7-CB22-4A84-B5F6-7FDD25A221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DFFF7-A4FF-4830-8DD0-EA71358F71B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757357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611C35E-1340-4961-9E96-B947210E7B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374E15D-7201-4DB9-9090-63195ABBD0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D48D821A-F3A3-417F-8276-5E3104AD52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9AF15022-EC7E-46AE-8ACD-0A1285536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59EB4-D853-45D6-8044-FE9F6AE56BF1}" type="datetimeFigureOut">
              <a:rPr lang="cs-CZ" smtClean="0"/>
              <a:t>05.11.2021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0A577EFE-6049-4F2C-A63E-F79383A12C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57BCFF9D-15E6-4924-8FC3-9A51CED985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DFFF7-A4FF-4830-8DD0-EA71358F71B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6979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4C3B0DA-C5FE-4196-9612-87E66D3DAD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966BAEBA-D466-4B0A-B9B0-088D33597E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E7410217-A390-41F5-9EE2-28FDFA73E8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4AC48049-3136-4A5D-92C8-CFE8401D60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59EB4-D853-45D6-8044-FE9F6AE56BF1}" type="datetimeFigureOut">
              <a:rPr lang="cs-CZ" smtClean="0"/>
              <a:t>05.11.2021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769F9F72-CB96-40F2-BE72-59B2971CA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EFCB41B-739C-4500-810B-44297B8221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DFFF7-A4FF-4830-8DD0-EA71358F71B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01049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DF6989EB-D8D4-4903-BA6D-2506A8BE19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BD21A277-2F49-4409-BAD8-87D41AC443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A11DE22-CAC2-40CD-85F7-B856FAECF9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159EB4-D853-45D6-8044-FE9F6AE56BF1}" type="datetimeFigureOut">
              <a:rPr lang="cs-CZ" smtClean="0"/>
              <a:t>05.11.2021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1B9E01F-0956-4FA4-B72D-B9A77104393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5E03123-6C1A-4352-95E8-92F351B561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2DFFF7-A4FF-4830-8DD0-EA71358F71B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59139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6CF942D-5E9A-4C8D-BA37-86F1CC9B87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45809"/>
            <a:ext cx="9144000" cy="1564716"/>
          </a:xfrm>
        </p:spPr>
        <p:txBody>
          <a:bodyPr>
            <a:normAutofit/>
          </a:bodyPr>
          <a:lstStyle/>
          <a:p>
            <a:pPr algn="l"/>
            <a:r>
              <a:rPr lang="cs-CZ" sz="4800"/>
              <a:t>ROMANTICKÁ PRÓZA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C4A8C08-5C72-4166-8DD0-5D195FA3C4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947050"/>
            <a:ext cx="9144000" cy="572583"/>
          </a:xfrm>
        </p:spPr>
        <p:txBody>
          <a:bodyPr>
            <a:normAutofit/>
          </a:bodyPr>
          <a:lstStyle/>
          <a:p>
            <a:pPr algn="l"/>
            <a:endParaRPr lang="cs-CZ" sz="2000"/>
          </a:p>
        </p:txBody>
      </p:sp>
      <p:sp>
        <p:nvSpPr>
          <p:cNvPr id="8" name="Freeform 14">
            <a:extLst>
              <a:ext uri="{FF2B5EF4-FFF2-40B4-BE49-F238E27FC236}">
                <a16:creationId xmlns:a16="http://schemas.microsoft.com/office/drawing/2014/main" id="{C66F2F30-5DC0-44A0-BFA6-E12F46ED16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5920619" cy="2130951"/>
          </a:xfrm>
          <a:custGeom>
            <a:avLst/>
            <a:gdLst>
              <a:gd name="connsiteX0" fmla="*/ 0 w 5920619"/>
              <a:gd name="connsiteY0" fmla="*/ 0 h 2130951"/>
              <a:gd name="connsiteX1" fmla="*/ 3191370 w 5920619"/>
              <a:gd name="connsiteY1" fmla="*/ 0 h 2130951"/>
              <a:gd name="connsiteX2" fmla="*/ 3346315 w 5920619"/>
              <a:gd name="connsiteY2" fmla="*/ 0 h 2130951"/>
              <a:gd name="connsiteX3" fmla="*/ 5920619 w 5920619"/>
              <a:gd name="connsiteY3" fmla="*/ 0 h 2130951"/>
              <a:gd name="connsiteX4" fmla="*/ 4936971 w 5920619"/>
              <a:gd name="connsiteY4" fmla="*/ 2130951 h 2130951"/>
              <a:gd name="connsiteX5" fmla="*/ 0 w 5920619"/>
              <a:gd name="connsiteY5" fmla="*/ 2130951 h 21309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20619" h="2130951">
                <a:moveTo>
                  <a:pt x="0" y="0"/>
                </a:moveTo>
                <a:lnTo>
                  <a:pt x="3191370" y="0"/>
                </a:lnTo>
                <a:lnTo>
                  <a:pt x="3346315" y="0"/>
                </a:lnTo>
                <a:lnTo>
                  <a:pt x="5920619" y="0"/>
                </a:lnTo>
                <a:lnTo>
                  <a:pt x="4936971" y="2130951"/>
                </a:lnTo>
                <a:lnTo>
                  <a:pt x="0" y="2130951"/>
                </a:lnTo>
                <a:close/>
              </a:path>
            </a:pathLst>
          </a:cu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 21">
            <a:extLst>
              <a:ext uri="{FF2B5EF4-FFF2-40B4-BE49-F238E27FC236}">
                <a16:creationId xmlns:a16="http://schemas.microsoft.com/office/drawing/2014/main" id="{85872F57-7F42-4F97-8391-DDC8D0054C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97839" y="0"/>
            <a:ext cx="7094160" cy="2130952"/>
          </a:xfrm>
          <a:custGeom>
            <a:avLst/>
            <a:gdLst>
              <a:gd name="connsiteX0" fmla="*/ 4417853 w 7094160"/>
              <a:gd name="connsiteY0" fmla="*/ 0 h 2130952"/>
              <a:gd name="connsiteX1" fmla="*/ 7094160 w 7094160"/>
              <a:gd name="connsiteY1" fmla="*/ 0 h 2130952"/>
              <a:gd name="connsiteX2" fmla="*/ 7094160 w 7094160"/>
              <a:gd name="connsiteY2" fmla="*/ 2130552 h 2130952"/>
              <a:gd name="connsiteX3" fmla="*/ 5920619 w 7094160"/>
              <a:gd name="connsiteY3" fmla="*/ 2130552 h 2130952"/>
              <a:gd name="connsiteX4" fmla="*/ 5920619 w 7094160"/>
              <a:gd name="connsiteY4" fmla="*/ 2130952 h 2130952"/>
              <a:gd name="connsiteX5" fmla="*/ 2729249 w 7094160"/>
              <a:gd name="connsiteY5" fmla="*/ 2130952 h 2130952"/>
              <a:gd name="connsiteX6" fmla="*/ 2574304 w 7094160"/>
              <a:gd name="connsiteY6" fmla="*/ 2130952 h 2130952"/>
              <a:gd name="connsiteX7" fmla="*/ 0 w 7094160"/>
              <a:gd name="connsiteY7" fmla="*/ 2130952 h 2130952"/>
              <a:gd name="connsiteX8" fmla="*/ 983648 w 7094160"/>
              <a:gd name="connsiteY8" fmla="*/ 1 h 2130952"/>
              <a:gd name="connsiteX9" fmla="*/ 4417853 w 7094160"/>
              <a:gd name="connsiteY9" fmla="*/ 1 h 21309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094160" h="2130952">
                <a:moveTo>
                  <a:pt x="4417853" y="0"/>
                </a:moveTo>
                <a:lnTo>
                  <a:pt x="7094160" y="0"/>
                </a:lnTo>
                <a:lnTo>
                  <a:pt x="7094160" y="2130552"/>
                </a:lnTo>
                <a:lnTo>
                  <a:pt x="5920619" y="2130552"/>
                </a:lnTo>
                <a:lnTo>
                  <a:pt x="5920619" y="2130952"/>
                </a:lnTo>
                <a:lnTo>
                  <a:pt x="2729249" y="2130952"/>
                </a:lnTo>
                <a:lnTo>
                  <a:pt x="2574304" y="2130952"/>
                </a:lnTo>
                <a:lnTo>
                  <a:pt x="0" y="2130952"/>
                </a:lnTo>
                <a:lnTo>
                  <a:pt x="983648" y="1"/>
                </a:lnTo>
                <a:lnTo>
                  <a:pt x="4417853" y="1"/>
                </a:lnTo>
                <a:close/>
              </a:path>
            </a:pathLst>
          </a:custGeom>
          <a:solidFill>
            <a:srgbClr val="7F7F7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04DC2037-48A0-4F22-B9D4-8EAEBC780A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149721" y="4682920"/>
            <a:ext cx="4522796" cy="2175080"/>
          </a:xfrm>
          <a:custGeom>
            <a:avLst/>
            <a:gdLst>
              <a:gd name="connsiteX0" fmla="*/ 3515449 w 4522796"/>
              <a:gd name="connsiteY0" fmla="*/ 0 h 2175080"/>
              <a:gd name="connsiteX1" fmla="*/ 0 w 4522796"/>
              <a:gd name="connsiteY1" fmla="*/ 0 h 2175080"/>
              <a:gd name="connsiteX2" fmla="*/ 0 w 4522796"/>
              <a:gd name="connsiteY2" fmla="*/ 2175080 h 2175080"/>
              <a:gd name="connsiteX3" fmla="*/ 4522796 w 4522796"/>
              <a:gd name="connsiteY3" fmla="*/ 2175080 h 2175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22796" h="2175080">
                <a:moveTo>
                  <a:pt x="3515449" y="0"/>
                </a:moveTo>
                <a:lnTo>
                  <a:pt x="0" y="0"/>
                </a:lnTo>
                <a:lnTo>
                  <a:pt x="0" y="2175080"/>
                </a:lnTo>
                <a:lnTo>
                  <a:pt x="4522796" y="217508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b="1"/>
          </a:p>
        </p:txBody>
      </p:sp>
      <p:sp>
        <p:nvSpPr>
          <p:cNvPr id="14" name="Freeform 22">
            <a:extLst>
              <a:ext uri="{FF2B5EF4-FFF2-40B4-BE49-F238E27FC236}">
                <a16:creationId xmlns:a16="http://schemas.microsoft.com/office/drawing/2014/main" id="{0006CBFD-ADA0-43D1-9332-9C34CA1C76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66810" y="4682920"/>
            <a:ext cx="5925190" cy="2175080"/>
          </a:xfrm>
          <a:custGeom>
            <a:avLst/>
            <a:gdLst>
              <a:gd name="connsiteX0" fmla="*/ 1007347 w 5925190"/>
              <a:gd name="connsiteY0" fmla="*/ 0 h 2175080"/>
              <a:gd name="connsiteX1" fmla="*/ 5925190 w 5925190"/>
              <a:gd name="connsiteY1" fmla="*/ 0 h 2175080"/>
              <a:gd name="connsiteX2" fmla="*/ 5925190 w 5925190"/>
              <a:gd name="connsiteY2" fmla="*/ 2175080 h 2175080"/>
              <a:gd name="connsiteX3" fmla="*/ 0 w 5925190"/>
              <a:gd name="connsiteY3" fmla="*/ 2175080 h 2175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925190" h="2175080">
                <a:moveTo>
                  <a:pt x="1007347" y="0"/>
                </a:moveTo>
                <a:lnTo>
                  <a:pt x="5925190" y="0"/>
                </a:lnTo>
                <a:lnTo>
                  <a:pt x="5925190" y="2175080"/>
                </a:lnTo>
                <a:lnTo>
                  <a:pt x="0" y="217508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Freeform 25">
            <a:extLst>
              <a:ext uri="{FF2B5EF4-FFF2-40B4-BE49-F238E27FC236}">
                <a16:creationId xmlns:a16="http://schemas.microsoft.com/office/drawing/2014/main" id="{2B931666-F28F-45F3-A074-66D2272D58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682920"/>
            <a:ext cx="7114535" cy="2175080"/>
          </a:xfrm>
          <a:custGeom>
            <a:avLst/>
            <a:gdLst>
              <a:gd name="connsiteX0" fmla="*/ 0 w 7114535"/>
              <a:gd name="connsiteY0" fmla="*/ 0 h 2175080"/>
              <a:gd name="connsiteX1" fmla="*/ 1189345 w 7114535"/>
              <a:gd name="connsiteY1" fmla="*/ 0 h 2175080"/>
              <a:gd name="connsiteX2" fmla="*/ 7114535 w 7114535"/>
              <a:gd name="connsiteY2" fmla="*/ 0 h 2175080"/>
              <a:gd name="connsiteX3" fmla="*/ 6107188 w 7114535"/>
              <a:gd name="connsiteY3" fmla="*/ 2175080 h 2175080"/>
              <a:gd name="connsiteX4" fmla="*/ 1189345 w 7114535"/>
              <a:gd name="connsiteY4" fmla="*/ 2175080 h 2175080"/>
              <a:gd name="connsiteX5" fmla="*/ 0 w 7114535"/>
              <a:gd name="connsiteY5" fmla="*/ 2175080 h 2175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4535" h="2175080">
                <a:moveTo>
                  <a:pt x="0" y="0"/>
                </a:moveTo>
                <a:lnTo>
                  <a:pt x="1189345" y="0"/>
                </a:lnTo>
                <a:lnTo>
                  <a:pt x="7114535" y="0"/>
                </a:lnTo>
                <a:lnTo>
                  <a:pt x="6107188" y="2175080"/>
                </a:lnTo>
                <a:lnTo>
                  <a:pt x="1189345" y="2175080"/>
                </a:lnTo>
                <a:lnTo>
                  <a:pt x="0" y="2175080"/>
                </a:lnTo>
                <a:close/>
              </a:path>
            </a:pathLst>
          </a:custGeom>
          <a:solidFill>
            <a:srgbClr val="7F7F7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883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BCBF007-3198-4CB5-9B21-8E5007823B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3363" y="365760"/>
            <a:ext cx="9367203" cy="1188720"/>
          </a:xfrm>
        </p:spPr>
        <p:txBody>
          <a:bodyPr>
            <a:normAutofit/>
          </a:bodyPr>
          <a:lstStyle/>
          <a:p>
            <a:r>
              <a:rPr lang="cs-CZ" dirty="0"/>
              <a:t>Regionalismus</a:t>
            </a: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7CB4857B-ED7C-444D-9F04-2F885114A1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764099" cy="1558212"/>
          </a:xfrm>
          <a:custGeom>
            <a:avLst/>
            <a:gdLst>
              <a:gd name="connsiteX0" fmla="*/ 0 w 1764099"/>
              <a:gd name="connsiteY0" fmla="*/ 0 h 1558212"/>
              <a:gd name="connsiteX1" fmla="*/ 1764099 w 1764099"/>
              <a:gd name="connsiteY1" fmla="*/ 0 h 1558212"/>
              <a:gd name="connsiteX2" fmla="*/ 1042087 w 1764099"/>
              <a:gd name="connsiteY2" fmla="*/ 1558212 h 1558212"/>
              <a:gd name="connsiteX3" fmla="*/ 0 w 1764099"/>
              <a:gd name="connsiteY3" fmla="*/ 1558212 h 1558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64099" h="1558212">
                <a:moveTo>
                  <a:pt x="0" y="0"/>
                </a:moveTo>
                <a:lnTo>
                  <a:pt x="1764099" y="0"/>
                </a:lnTo>
                <a:lnTo>
                  <a:pt x="1042087" y="1558212"/>
                </a:lnTo>
                <a:lnTo>
                  <a:pt x="0" y="155821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18046FB-44EA-4FD8-A585-EA09A319B2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691640"/>
            <a:ext cx="12191999" cy="5166360"/>
          </a:xfrm>
          <a:custGeom>
            <a:avLst/>
            <a:gdLst>
              <a:gd name="connsiteX0" fmla="*/ 0 w 12191999"/>
              <a:gd name="connsiteY0" fmla="*/ 0 h 5166360"/>
              <a:gd name="connsiteX1" fmla="*/ 1822388 w 12191999"/>
              <a:gd name="connsiteY1" fmla="*/ 0 h 5166360"/>
              <a:gd name="connsiteX2" fmla="*/ 6468290 w 12191999"/>
              <a:gd name="connsiteY2" fmla="*/ 0 h 5166360"/>
              <a:gd name="connsiteX3" fmla="*/ 7796394 w 12191999"/>
              <a:gd name="connsiteY3" fmla="*/ 0 h 5166360"/>
              <a:gd name="connsiteX4" fmla="*/ 8376834 w 12191999"/>
              <a:gd name="connsiteY4" fmla="*/ 0 h 5166360"/>
              <a:gd name="connsiteX5" fmla="*/ 9704938 w 12191999"/>
              <a:gd name="connsiteY5" fmla="*/ 0 h 5166360"/>
              <a:gd name="connsiteX6" fmla="*/ 9704938 w 12191999"/>
              <a:gd name="connsiteY6" fmla="*/ 2 h 5166360"/>
              <a:gd name="connsiteX7" fmla="*/ 10283456 w 12191999"/>
              <a:gd name="connsiteY7" fmla="*/ 2 h 5166360"/>
              <a:gd name="connsiteX8" fmla="*/ 10863897 w 12191999"/>
              <a:gd name="connsiteY8" fmla="*/ 2 h 5166360"/>
              <a:gd name="connsiteX9" fmla="*/ 12191999 w 12191999"/>
              <a:gd name="connsiteY9" fmla="*/ 2 h 5166360"/>
              <a:gd name="connsiteX10" fmla="*/ 12191999 w 12191999"/>
              <a:gd name="connsiteY10" fmla="*/ 5166360 h 5166360"/>
              <a:gd name="connsiteX11" fmla="*/ 0 w 12191999"/>
              <a:gd name="connsiteY11" fmla="*/ 5166360 h 5166360"/>
              <a:gd name="connsiteX12" fmla="*/ 0 w 12191999"/>
              <a:gd name="connsiteY12" fmla="*/ 2604436 h 5166360"/>
              <a:gd name="connsiteX13" fmla="*/ 862341 w 12191999"/>
              <a:gd name="connsiteY13" fmla="*/ 743371 h 5166360"/>
              <a:gd name="connsiteX14" fmla="*/ 0 w 12191999"/>
              <a:gd name="connsiteY14" fmla="*/ 743371 h 5166360"/>
              <a:gd name="connsiteX15" fmla="*/ 0 w 12191999"/>
              <a:gd name="connsiteY15" fmla="*/ 742508 h 5166360"/>
              <a:gd name="connsiteX16" fmla="*/ 92826 w 12191999"/>
              <a:gd name="connsiteY16" fmla="*/ 742508 h 5166360"/>
              <a:gd name="connsiteX17" fmla="*/ 406486 w 12191999"/>
              <a:gd name="connsiteY17" fmla="*/ 742508 h 5166360"/>
              <a:gd name="connsiteX18" fmla="*/ 406486 w 12191999"/>
              <a:gd name="connsiteY18" fmla="*/ 742507 h 5166360"/>
              <a:gd name="connsiteX19" fmla="*/ 862741 w 12191999"/>
              <a:gd name="connsiteY19" fmla="*/ 742507 h 5166360"/>
              <a:gd name="connsiteX20" fmla="*/ 1206388 w 12191999"/>
              <a:gd name="connsiteY20" fmla="*/ 864 h 5166360"/>
              <a:gd name="connsiteX21" fmla="*/ 748500 w 12191999"/>
              <a:gd name="connsiteY21" fmla="*/ 864 h 5166360"/>
              <a:gd name="connsiteX22" fmla="*/ 0 w 12191999"/>
              <a:gd name="connsiteY22" fmla="*/ 864 h 5166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2191999" h="5166360">
                <a:moveTo>
                  <a:pt x="0" y="0"/>
                </a:moveTo>
                <a:lnTo>
                  <a:pt x="1822388" y="0"/>
                </a:lnTo>
                <a:lnTo>
                  <a:pt x="6468290" y="0"/>
                </a:lnTo>
                <a:lnTo>
                  <a:pt x="7796394" y="0"/>
                </a:lnTo>
                <a:lnTo>
                  <a:pt x="8376834" y="0"/>
                </a:lnTo>
                <a:lnTo>
                  <a:pt x="9704938" y="0"/>
                </a:lnTo>
                <a:lnTo>
                  <a:pt x="9704938" y="2"/>
                </a:lnTo>
                <a:lnTo>
                  <a:pt x="10283456" y="2"/>
                </a:lnTo>
                <a:lnTo>
                  <a:pt x="10863897" y="2"/>
                </a:lnTo>
                <a:lnTo>
                  <a:pt x="12191999" y="2"/>
                </a:lnTo>
                <a:lnTo>
                  <a:pt x="12191999" y="5166360"/>
                </a:lnTo>
                <a:lnTo>
                  <a:pt x="0" y="5166360"/>
                </a:lnTo>
                <a:lnTo>
                  <a:pt x="0" y="2604436"/>
                </a:lnTo>
                <a:lnTo>
                  <a:pt x="862341" y="743371"/>
                </a:lnTo>
                <a:lnTo>
                  <a:pt x="0" y="743371"/>
                </a:lnTo>
                <a:lnTo>
                  <a:pt x="0" y="742508"/>
                </a:lnTo>
                <a:lnTo>
                  <a:pt x="92826" y="742508"/>
                </a:lnTo>
                <a:lnTo>
                  <a:pt x="406486" y="742508"/>
                </a:lnTo>
                <a:lnTo>
                  <a:pt x="406486" y="742507"/>
                </a:lnTo>
                <a:lnTo>
                  <a:pt x="862741" y="742507"/>
                </a:lnTo>
                <a:lnTo>
                  <a:pt x="1206388" y="864"/>
                </a:lnTo>
                <a:lnTo>
                  <a:pt x="748500" y="864"/>
                </a:lnTo>
                <a:lnTo>
                  <a:pt x="0" y="864"/>
                </a:lnTo>
                <a:close/>
              </a:path>
            </a:pathLst>
          </a:custGeom>
          <a:solidFill>
            <a:srgbClr val="A6A6A6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479F5F2B-8B58-4140-AE6A-51F6C67B18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91641"/>
            <a:ext cx="971654" cy="2096979"/>
          </a:xfrm>
          <a:custGeom>
            <a:avLst/>
            <a:gdLst>
              <a:gd name="connsiteX0" fmla="*/ 0 w 971654"/>
              <a:gd name="connsiteY0" fmla="*/ 0 h 2096979"/>
              <a:gd name="connsiteX1" fmla="*/ 971654 w 971654"/>
              <a:gd name="connsiteY1" fmla="*/ 0 h 2096979"/>
              <a:gd name="connsiteX2" fmla="*/ 0 w 971654"/>
              <a:gd name="connsiteY2" fmla="*/ 2096979 h 20969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71654" h="2096979">
                <a:moveTo>
                  <a:pt x="0" y="0"/>
                </a:moveTo>
                <a:lnTo>
                  <a:pt x="971654" y="0"/>
                </a:lnTo>
                <a:lnTo>
                  <a:pt x="0" y="2096979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1A69BD8-F500-466E-A341-27D8942595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53363" y="2176272"/>
            <a:ext cx="9367204" cy="4041648"/>
          </a:xfrm>
        </p:spPr>
        <p:txBody>
          <a:bodyPr anchor="t">
            <a:normAutofit lnSpcReduction="10000"/>
          </a:bodyPr>
          <a:lstStyle/>
          <a:p>
            <a:pPr marL="0" indent="0">
              <a:spcAft>
                <a:spcPts val="800"/>
              </a:spcAft>
              <a:buNone/>
            </a:pPr>
            <a:r>
              <a:rPr lang="cs-CZ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 romantismu se rodí regionalismus jako literární směr, který se vymezuje proti upadajícímu indianismu a městské próze</a:t>
            </a:r>
          </a:p>
          <a:p>
            <a:pPr marL="0" lvl="0" indent="0">
              <a:spcAft>
                <a:spcPts val="800"/>
              </a:spcAft>
              <a:buNone/>
            </a:pPr>
            <a:r>
              <a:rPr lang="cs-CZ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- opěvování venkovského člověka, jeho zvyků, venkovského 	prostředí, atd.</a:t>
            </a:r>
          </a:p>
          <a:p>
            <a:pPr marL="0" indent="0">
              <a:spcAft>
                <a:spcPts val="800"/>
              </a:spcAft>
              <a:buNone/>
            </a:pPr>
            <a:r>
              <a:rPr lang="cs-CZ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Podstatu „</a:t>
            </a:r>
            <a:r>
              <a:rPr lang="cs-CZ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brazilství</a:t>
            </a:r>
            <a:r>
              <a:rPr lang="cs-CZ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 spatřuje v jednotlivých venkovských částech Brazílie, většinou oblasti SV (</a:t>
            </a:r>
            <a:r>
              <a:rPr lang="cs-CZ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Bahie</a:t>
            </a:r>
            <a:r>
              <a:rPr lang="cs-CZ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Pernabuco</a:t>
            </a:r>
            <a:r>
              <a:rPr lang="cs-CZ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), které zůstávají ryzí a autentické, protože nepodléhají cizím vlivům, jako např. velká města potažmo oblast JV (především státy </a:t>
            </a:r>
            <a:r>
              <a:rPr lang="cs-CZ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São</a:t>
            </a:r>
            <a:r>
              <a:rPr lang="cs-CZ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Paulo a Rio de </a:t>
            </a:r>
            <a:r>
              <a:rPr lang="cs-CZ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Janeiro</a:t>
            </a:r>
            <a:r>
              <a:rPr lang="cs-CZ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jako kulturně a hospodářsky nejvyspělejší části země).</a:t>
            </a:r>
          </a:p>
          <a:p>
            <a:pPr marL="0" indent="0">
              <a:spcAft>
                <a:spcPts val="800"/>
              </a:spcAft>
              <a:buNone/>
            </a:pPr>
            <a:r>
              <a:rPr lang="cs-CZ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8840389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C973FF8-8D0F-4BAA-8F5D-3893C99471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3363" y="365760"/>
            <a:ext cx="9367203" cy="1188720"/>
          </a:xfrm>
        </p:spPr>
        <p:txBody>
          <a:bodyPr>
            <a:normAutofit/>
          </a:bodyPr>
          <a:lstStyle/>
          <a:p>
            <a:r>
              <a:rPr lang="cs-CZ" b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BERNARDO GUIMAR</a:t>
            </a:r>
            <a:r>
              <a:rPr lang="cs-CZ" b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Ã</a:t>
            </a:r>
            <a:r>
              <a:rPr lang="cs-CZ" b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</a:t>
            </a:r>
            <a:r>
              <a:rPr lang="cs-CZ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(1825-1884) </a:t>
            </a:r>
            <a:endParaRPr lang="cs-CZ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7CB4857B-ED7C-444D-9F04-2F885114A1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764099" cy="1558212"/>
          </a:xfrm>
          <a:custGeom>
            <a:avLst/>
            <a:gdLst>
              <a:gd name="connsiteX0" fmla="*/ 0 w 1764099"/>
              <a:gd name="connsiteY0" fmla="*/ 0 h 1558212"/>
              <a:gd name="connsiteX1" fmla="*/ 1764099 w 1764099"/>
              <a:gd name="connsiteY1" fmla="*/ 0 h 1558212"/>
              <a:gd name="connsiteX2" fmla="*/ 1042087 w 1764099"/>
              <a:gd name="connsiteY2" fmla="*/ 1558212 h 1558212"/>
              <a:gd name="connsiteX3" fmla="*/ 0 w 1764099"/>
              <a:gd name="connsiteY3" fmla="*/ 1558212 h 1558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64099" h="1558212">
                <a:moveTo>
                  <a:pt x="0" y="0"/>
                </a:moveTo>
                <a:lnTo>
                  <a:pt x="1764099" y="0"/>
                </a:lnTo>
                <a:lnTo>
                  <a:pt x="1042087" y="1558212"/>
                </a:lnTo>
                <a:lnTo>
                  <a:pt x="0" y="155821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18046FB-44EA-4FD8-A585-EA09A319B2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691640"/>
            <a:ext cx="12191999" cy="5166360"/>
          </a:xfrm>
          <a:custGeom>
            <a:avLst/>
            <a:gdLst>
              <a:gd name="connsiteX0" fmla="*/ 0 w 12191999"/>
              <a:gd name="connsiteY0" fmla="*/ 0 h 5166360"/>
              <a:gd name="connsiteX1" fmla="*/ 1822388 w 12191999"/>
              <a:gd name="connsiteY1" fmla="*/ 0 h 5166360"/>
              <a:gd name="connsiteX2" fmla="*/ 6468290 w 12191999"/>
              <a:gd name="connsiteY2" fmla="*/ 0 h 5166360"/>
              <a:gd name="connsiteX3" fmla="*/ 7796394 w 12191999"/>
              <a:gd name="connsiteY3" fmla="*/ 0 h 5166360"/>
              <a:gd name="connsiteX4" fmla="*/ 8376834 w 12191999"/>
              <a:gd name="connsiteY4" fmla="*/ 0 h 5166360"/>
              <a:gd name="connsiteX5" fmla="*/ 9704938 w 12191999"/>
              <a:gd name="connsiteY5" fmla="*/ 0 h 5166360"/>
              <a:gd name="connsiteX6" fmla="*/ 9704938 w 12191999"/>
              <a:gd name="connsiteY6" fmla="*/ 2 h 5166360"/>
              <a:gd name="connsiteX7" fmla="*/ 10283456 w 12191999"/>
              <a:gd name="connsiteY7" fmla="*/ 2 h 5166360"/>
              <a:gd name="connsiteX8" fmla="*/ 10863897 w 12191999"/>
              <a:gd name="connsiteY8" fmla="*/ 2 h 5166360"/>
              <a:gd name="connsiteX9" fmla="*/ 12191999 w 12191999"/>
              <a:gd name="connsiteY9" fmla="*/ 2 h 5166360"/>
              <a:gd name="connsiteX10" fmla="*/ 12191999 w 12191999"/>
              <a:gd name="connsiteY10" fmla="*/ 5166360 h 5166360"/>
              <a:gd name="connsiteX11" fmla="*/ 0 w 12191999"/>
              <a:gd name="connsiteY11" fmla="*/ 5166360 h 5166360"/>
              <a:gd name="connsiteX12" fmla="*/ 0 w 12191999"/>
              <a:gd name="connsiteY12" fmla="*/ 2604436 h 5166360"/>
              <a:gd name="connsiteX13" fmla="*/ 862341 w 12191999"/>
              <a:gd name="connsiteY13" fmla="*/ 743371 h 5166360"/>
              <a:gd name="connsiteX14" fmla="*/ 0 w 12191999"/>
              <a:gd name="connsiteY14" fmla="*/ 743371 h 5166360"/>
              <a:gd name="connsiteX15" fmla="*/ 0 w 12191999"/>
              <a:gd name="connsiteY15" fmla="*/ 742508 h 5166360"/>
              <a:gd name="connsiteX16" fmla="*/ 92826 w 12191999"/>
              <a:gd name="connsiteY16" fmla="*/ 742508 h 5166360"/>
              <a:gd name="connsiteX17" fmla="*/ 406486 w 12191999"/>
              <a:gd name="connsiteY17" fmla="*/ 742508 h 5166360"/>
              <a:gd name="connsiteX18" fmla="*/ 406486 w 12191999"/>
              <a:gd name="connsiteY18" fmla="*/ 742507 h 5166360"/>
              <a:gd name="connsiteX19" fmla="*/ 862741 w 12191999"/>
              <a:gd name="connsiteY19" fmla="*/ 742507 h 5166360"/>
              <a:gd name="connsiteX20" fmla="*/ 1206388 w 12191999"/>
              <a:gd name="connsiteY20" fmla="*/ 864 h 5166360"/>
              <a:gd name="connsiteX21" fmla="*/ 748500 w 12191999"/>
              <a:gd name="connsiteY21" fmla="*/ 864 h 5166360"/>
              <a:gd name="connsiteX22" fmla="*/ 0 w 12191999"/>
              <a:gd name="connsiteY22" fmla="*/ 864 h 5166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2191999" h="5166360">
                <a:moveTo>
                  <a:pt x="0" y="0"/>
                </a:moveTo>
                <a:lnTo>
                  <a:pt x="1822388" y="0"/>
                </a:lnTo>
                <a:lnTo>
                  <a:pt x="6468290" y="0"/>
                </a:lnTo>
                <a:lnTo>
                  <a:pt x="7796394" y="0"/>
                </a:lnTo>
                <a:lnTo>
                  <a:pt x="8376834" y="0"/>
                </a:lnTo>
                <a:lnTo>
                  <a:pt x="9704938" y="0"/>
                </a:lnTo>
                <a:lnTo>
                  <a:pt x="9704938" y="2"/>
                </a:lnTo>
                <a:lnTo>
                  <a:pt x="10283456" y="2"/>
                </a:lnTo>
                <a:lnTo>
                  <a:pt x="10863897" y="2"/>
                </a:lnTo>
                <a:lnTo>
                  <a:pt x="12191999" y="2"/>
                </a:lnTo>
                <a:lnTo>
                  <a:pt x="12191999" y="5166360"/>
                </a:lnTo>
                <a:lnTo>
                  <a:pt x="0" y="5166360"/>
                </a:lnTo>
                <a:lnTo>
                  <a:pt x="0" y="2604436"/>
                </a:lnTo>
                <a:lnTo>
                  <a:pt x="862341" y="743371"/>
                </a:lnTo>
                <a:lnTo>
                  <a:pt x="0" y="743371"/>
                </a:lnTo>
                <a:lnTo>
                  <a:pt x="0" y="742508"/>
                </a:lnTo>
                <a:lnTo>
                  <a:pt x="92826" y="742508"/>
                </a:lnTo>
                <a:lnTo>
                  <a:pt x="406486" y="742508"/>
                </a:lnTo>
                <a:lnTo>
                  <a:pt x="406486" y="742507"/>
                </a:lnTo>
                <a:lnTo>
                  <a:pt x="862741" y="742507"/>
                </a:lnTo>
                <a:lnTo>
                  <a:pt x="1206388" y="864"/>
                </a:lnTo>
                <a:lnTo>
                  <a:pt x="748500" y="864"/>
                </a:lnTo>
                <a:lnTo>
                  <a:pt x="0" y="864"/>
                </a:lnTo>
                <a:close/>
              </a:path>
            </a:pathLst>
          </a:custGeom>
          <a:solidFill>
            <a:srgbClr val="A6A6A6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479F5F2B-8B58-4140-AE6A-51F6C67B18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91641"/>
            <a:ext cx="971654" cy="2096979"/>
          </a:xfrm>
          <a:custGeom>
            <a:avLst/>
            <a:gdLst>
              <a:gd name="connsiteX0" fmla="*/ 0 w 971654"/>
              <a:gd name="connsiteY0" fmla="*/ 0 h 2096979"/>
              <a:gd name="connsiteX1" fmla="*/ 971654 w 971654"/>
              <a:gd name="connsiteY1" fmla="*/ 0 h 2096979"/>
              <a:gd name="connsiteX2" fmla="*/ 0 w 971654"/>
              <a:gd name="connsiteY2" fmla="*/ 2096979 h 20969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71654" h="2096979">
                <a:moveTo>
                  <a:pt x="0" y="0"/>
                </a:moveTo>
                <a:lnTo>
                  <a:pt x="971654" y="0"/>
                </a:lnTo>
                <a:lnTo>
                  <a:pt x="0" y="2096979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CB81B70-CE74-44B3-9ECA-2C336D40E2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53363" y="2176272"/>
            <a:ext cx="9367204" cy="4041648"/>
          </a:xfrm>
        </p:spPr>
        <p:txBody>
          <a:bodyPr anchor="t">
            <a:normAutofit/>
          </a:bodyPr>
          <a:lstStyle/>
          <a:p>
            <a:pPr marL="0" indent="0">
              <a:spcAft>
                <a:spcPts val="800"/>
              </a:spcAft>
              <a:buNone/>
            </a:pPr>
            <a:r>
              <a:rPr lang="cs-CZ" sz="1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Narodil se v </a:t>
            </a:r>
            <a:r>
              <a:rPr lang="cs-CZ" sz="19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Ouru</a:t>
            </a:r>
            <a:r>
              <a:rPr lang="cs-CZ" sz="1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9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Preto</a:t>
            </a:r>
            <a:r>
              <a:rPr lang="cs-CZ" sz="1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studoval práva spolu s básníky druhé romantické generace (</a:t>
            </a:r>
            <a:r>
              <a:rPr lang="cs-CZ" sz="19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Aureliano</a:t>
            </a:r>
            <a:r>
              <a:rPr lang="cs-CZ" sz="1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9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Lessa</a:t>
            </a:r>
            <a:r>
              <a:rPr lang="cs-CZ" sz="1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cs-CZ" sz="19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Álvares</a:t>
            </a:r>
            <a:r>
              <a:rPr lang="cs-CZ" sz="1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cs-CZ" sz="19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Azevedo</a:t>
            </a:r>
            <a:r>
              <a:rPr lang="cs-CZ" sz="1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); byl soudcem v </a:t>
            </a:r>
            <a:r>
              <a:rPr lang="cs-CZ" sz="19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Catal</a:t>
            </a:r>
            <a:r>
              <a:rPr lang="cs-CZ" sz="19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ão</a:t>
            </a:r>
            <a:r>
              <a:rPr lang="cs-CZ" sz="1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 později profesorem rétoriky a poetiky, latiny a francouzštiny, a hlavně bohém.</a:t>
            </a:r>
            <a:endParaRPr lang="cs-CZ" sz="1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Aft>
                <a:spcPts val="800"/>
              </a:spcAft>
              <a:buNone/>
            </a:pPr>
            <a:r>
              <a:rPr lang="cs-CZ" sz="1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Přestože se věnoval i poezii, do brazilské literatury vstoupil jako romanopisec.</a:t>
            </a:r>
          </a:p>
          <a:p>
            <a:pPr marL="0" indent="0">
              <a:spcAft>
                <a:spcPts val="800"/>
              </a:spcAft>
              <a:buNone/>
            </a:pPr>
            <a:r>
              <a:rPr lang="cs-CZ" sz="19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cs-CZ" sz="19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Otrokyně </a:t>
            </a:r>
            <a:r>
              <a:rPr lang="cs-CZ" sz="1900" b="1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Isaura</a:t>
            </a:r>
            <a:r>
              <a:rPr lang="cs-CZ" sz="19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(A </a:t>
            </a:r>
            <a:r>
              <a:rPr lang="cs-CZ" sz="1900" b="1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Escrava</a:t>
            </a:r>
            <a:r>
              <a:rPr lang="cs-CZ" sz="19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900" b="1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Isaura</a:t>
            </a:r>
            <a:r>
              <a:rPr lang="cs-CZ" sz="19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), </a:t>
            </a:r>
            <a:r>
              <a:rPr lang="cs-CZ" sz="19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1875</a:t>
            </a:r>
            <a:r>
              <a:rPr lang="cs-CZ" sz="19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9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cs-CZ" sz="1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abolicionistický romantický román o bílé 	otrokyni.</a:t>
            </a:r>
          </a:p>
          <a:p>
            <a:pPr marL="0" indent="0">
              <a:spcAft>
                <a:spcPts val="800"/>
              </a:spcAft>
              <a:buNone/>
            </a:pPr>
            <a:r>
              <a:rPr lang="cs-CZ" sz="1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Jeho dalším významným románem je </a:t>
            </a:r>
            <a:r>
              <a:rPr lang="cs-CZ" sz="19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9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 Seminarista</a:t>
            </a:r>
            <a:r>
              <a:rPr lang="cs-CZ" sz="19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problém celibátu.</a:t>
            </a:r>
          </a:p>
          <a:p>
            <a:pPr marL="0" indent="0">
              <a:spcAft>
                <a:spcPts val="800"/>
              </a:spcAft>
              <a:buNone/>
            </a:pPr>
            <a:endParaRPr lang="cs-CZ" sz="1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Aft>
                <a:spcPts val="800"/>
              </a:spcAft>
              <a:buNone/>
            </a:pPr>
            <a:r>
              <a:rPr lang="cs-CZ" sz="19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Věnuje se sice </a:t>
            </a:r>
            <a:r>
              <a:rPr lang="cs-CZ" sz="1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společensky důležitým tématům své doby, vše je ale velice zidealizované, počínaje popisem krajiny a postav.</a:t>
            </a:r>
          </a:p>
          <a:p>
            <a:pPr marL="0" indent="0">
              <a:buNone/>
            </a:pPr>
            <a:endParaRPr lang="cs-CZ" sz="1900" dirty="0"/>
          </a:p>
        </p:txBody>
      </p:sp>
    </p:spTree>
    <p:extLst>
      <p:ext uri="{BB962C8B-B14F-4D97-AF65-F5344CB8AC3E}">
        <p14:creationId xmlns:p14="http://schemas.microsoft.com/office/powerpoint/2010/main" val="23693444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D54C3BA-86DC-415E-8F74-74775C882C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3363" y="365760"/>
            <a:ext cx="9367203" cy="1188720"/>
          </a:xfrm>
        </p:spPr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7CB4857B-ED7C-444D-9F04-2F885114A1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764099" cy="1558212"/>
          </a:xfrm>
          <a:custGeom>
            <a:avLst/>
            <a:gdLst>
              <a:gd name="connsiteX0" fmla="*/ 0 w 1764099"/>
              <a:gd name="connsiteY0" fmla="*/ 0 h 1558212"/>
              <a:gd name="connsiteX1" fmla="*/ 1764099 w 1764099"/>
              <a:gd name="connsiteY1" fmla="*/ 0 h 1558212"/>
              <a:gd name="connsiteX2" fmla="*/ 1042087 w 1764099"/>
              <a:gd name="connsiteY2" fmla="*/ 1558212 h 1558212"/>
              <a:gd name="connsiteX3" fmla="*/ 0 w 1764099"/>
              <a:gd name="connsiteY3" fmla="*/ 1558212 h 1558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64099" h="1558212">
                <a:moveTo>
                  <a:pt x="0" y="0"/>
                </a:moveTo>
                <a:lnTo>
                  <a:pt x="1764099" y="0"/>
                </a:lnTo>
                <a:lnTo>
                  <a:pt x="1042087" y="1558212"/>
                </a:lnTo>
                <a:lnTo>
                  <a:pt x="0" y="155821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18046FB-44EA-4FD8-A585-EA09A319B2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691640"/>
            <a:ext cx="12191999" cy="5166360"/>
          </a:xfrm>
          <a:custGeom>
            <a:avLst/>
            <a:gdLst>
              <a:gd name="connsiteX0" fmla="*/ 0 w 12191999"/>
              <a:gd name="connsiteY0" fmla="*/ 0 h 5166360"/>
              <a:gd name="connsiteX1" fmla="*/ 1822388 w 12191999"/>
              <a:gd name="connsiteY1" fmla="*/ 0 h 5166360"/>
              <a:gd name="connsiteX2" fmla="*/ 6468290 w 12191999"/>
              <a:gd name="connsiteY2" fmla="*/ 0 h 5166360"/>
              <a:gd name="connsiteX3" fmla="*/ 7796394 w 12191999"/>
              <a:gd name="connsiteY3" fmla="*/ 0 h 5166360"/>
              <a:gd name="connsiteX4" fmla="*/ 8376834 w 12191999"/>
              <a:gd name="connsiteY4" fmla="*/ 0 h 5166360"/>
              <a:gd name="connsiteX5" fmla="*/ 9704938 w 12191999"/>
              <a:gd name="connsiteY5" fmla="*/ 0 h 5166360"/>
              <a:gd name="connsiteX6" fmla="*/ 9704938 w 12191999"/>
              <a:gd name="connsiteY6" fmla="*/ 2 h 5166360"/>
              <a:gd name="connsiteX7" fmla="*/ 10283456 w 12191999"/>
              <a:gd name="connsiteY7" fmla="*/ 2 h 5166360"/>
              <a:gd name="connsiteX8" fmla="*/ 10863897 w 12191999"/>
              <a:gd name="connsiteY8" fmla="*/ 2 h 5166360"/>
              <a:gd name="connsiteX9" fmla="*/ 12191999 w 12191999"/>
              <a:gd name="connsiteY9" fmla="*/ 2 h 5166360"/>
              <a:gd name="connsiteX10" fmla="*/ 12191999 w 12191999"/>
              <a:gd name="connsiteY10" fmla="*/ 5166360 h 5166360"/>
              <a:gd name="connsiteX11" fmla="*/ 0 w 12191999"/>
              <a:gd name="connsiteY11" fmla="*/ 5166360 h 5166360"/>
              <a:gd name="connsiteX12" fmla="*/ 0 w 12191999"/>
              <a:gd name="connsiteY12" fmla="*/ 2604436 h 5166360"/>
              <a:gd name="connsiteX13" fmla="*/ 862341 w 12191999"/>
              <a:gd name="connsiteY13" fmla="*/ 743371 h 5166360"/>
              <a:gd name="connsiteX14" fmla="*/ 0 w 12191999"/>
              <a:gd name="connsiteY14" fmla="*/ 743371 h 5166360"/>
              <a:gd name="connsiteX15" fmla="*/ 0 w 12191999"/>
              <a:gd name="connsiteY15" fmla="*/ 742508 h 5166360"/>
              <a:gd name="connsiteX16" fmla="*/ 92826 w 12191999"/>
              <a:gd name="connsiteY16" fmla="*/ 742508 h 5166360"/>
              <a:gd name="connsiteX17" fmla="*/ 406486 w 12191999"/>
              <a:gd name="connsiteY17" fmla="*/ 742508 h 5166360"/>
              <a:gd name="connsiteX18" fmla="*/ 406486 w 12191999"/>
              <a:gd name="connsiteY18" fmla="*/ 742507 h 5166360"/>
              <a:gd name="connsiteX19" fmla="*/ 862741 w 12191999"/>
              <a:gd name="connsiteY19" fmla="*/ 742507 h 5166360"/>
              <a:gd name="connsiteX20" fmla="*/ 1206388 w 12191999"/>
              <a:gd name="connsiteY20" fmla="*/ 864 h 5166360"/>
              <a:gd name="connsiteX21" fmla="*/ 748500 w 12191999"/>
              <a:gd name="connsiteY21" fmla="*/ 864 h 5166360"/>
              <a:gd name="connsiteX22" fmla="*/ 0 w 12191999"/>
              <a:gd name="connsiteY22" fmla="*/ 864 h 5166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2191999" h="5166360">
                <a:moveTo>
                  <a:pt x="0" y="0"/>
                </a:moveTo>
                <a:lnTo>
                  <a:pt x="1822388" y="0"/>
                </a:lnTo>
                <a:lnTo>
                  <a:pt x="6468290" y="0"/>
                </a:lnTo>
                <a:lnTo>
                  <a:pt x="7796394" y="0"/>
                </a:lnTo>
                <a:lnTo>
                  <a:pt x="8376834" y="0"/>
                </a:lnTo>
                <a:lnTo>
                  <a:pt x="9704938" y="0"/>
                </a:lnTo>
                <a:lnTo>
                  <a:pt x="9704938" y="2"/>
                </a:lnTo>
                <a:lnTo>
                  <a:pt x="10283456" y="2"/>
                </a:lnTo>
                <a:lnTo>
                  <a:pt x="10863897" y="2"/>
                </a:lnTo>
                <a:lnTo>
                  <a:pt x="12191999" y="2"/>
                </a:lnTo>
                <a:lnTo>
                  <a:pt x="12191999" y="5166360"/>
                </a:lnTo>
                <a:lnTo>
                  <a:pt x="0" y="5166360"/>
                </a:lnTo>
                <a:lnTo>
                  <a:pt x="0" y="2604436"/>
                </a:lnTo>
                <a:lnTo>
                  <a:pt x="862341" y="743371"/>
                </a:lnTo>
                <a:lnTo>
                  <a:pt x="0" y="743371"/>
                </a:lnTo>
                <a:lnTo>
                  <a:pt x="0" y="742508"/>
                </a:lnTo>
                <a:lnTo>
                  <a:pt x="92826" y="742508"/>
                </a:lnTo>
                <a:lnTo>
                  <a:pt x="406486" y="742508"/>
                </a:lnTo>
                <a:lnTo>
                  <a:pt x="406486" y="742507"/>
                </a:lnTo>
                <a:lnTo>
                  <a:pt x="862741" y="742507"/>
                </a:lnTo>
                <a:lnTo>
                  <a:pt x="1206388" y="864"/>
                </a:lnTo>
                <a:lnTo>
                  <a:pt x="748500" y="864"/>
                </a:lnTo>
                <a:lnTo>
                  <a:pt x="0" y="864"/>
                </a:lnTo>
                <a:close/>
              </a:path>
            </a:pathLst>
          </a:custGeom>
          <a:solidFill>
            <a:srgbClr val="A6A6A6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479F5F2B-8B58-4140-AE6A-51F6C67B18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91641"/>
            <a:ext cx="971654" cy="2096979"/>
          </a:xfrm>
          <a:custGeom>
            <a:avLst/>
            <a:gdLst>
              <a:gd name="connsiteX0" fmla="*/ 0 w 971654"/>
              <a:gd name="connsiteY0" fmla="*/ 0 h 2096979"/>
              <a:gd name="connsiteX1" fmla="*/ 971654 w 971654"/>
              <a:gd name="connsiteY1" fmla="*/ 0 h 2096979"/>
              <a:gd name="connsiteX2" fmla="*/ 0 w 971654"/>
              <a:gd name="connsiteY2" fmla="*/ 2096979 h 20969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71654" h="2096979">
                <a:moveTo>
                  <a:pt x="0" y="0"/>
                </a:moveTo>
                <a:lnTo>
                  <a:pt x="971654" y="0"/>
                </a:lnTo>
                <a:lnTo>
                  <a:pt x="0" y="2096979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99FEBE2-5A0B-44A4-BBC2-04D84EF353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53363" y="2176272"/>
            <a:ext cx="9367204" cy="4041648"/>
          </a:xfrm>
        </p:spPr>
        <p:txBody>
          <a:bodyPr anchor="t">
            <a:normAutofit/>
          </a:bodyPr>
          <a:lstStyle/>
          <a:p>
            <a:pPr marL="0" indent="0">
              <a:spcAft>
                <a:spcPts val="800"/>
              </a:spcAft>
              <a:buNone/>
            </a:pPr>
            <a:r>
              <a:rPr lang="cs-CZ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Byl spoluzakladatelem Epikurejské společnosti </a:t>
            </a:r>
          </a:p>
          <a:p>
            <a:pPr marL="0" indent="0">
              <a:spcAft>
                <a:spcPts val="800"/>
              </a:spcAft>
              <a:buNone/>
            </a:pPr>
            <a:r>
              <a:rPr lang="cs-CZ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cs-CZ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– pro pobavení členů psal </a:t>
            </a:r>
            <a:r>
              <a:rPr lang="cs-CZ" sz="24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bestialógicos</a:t>
            </a:r>
            <a:r>
              <a:rPr lang="cs-CZ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– rýmované nesmysly, 	které popouštěly uzdu literárnímu podvědomí ještě dávno před 	surrealismem – postup mechanického vytváření textů (inspirace 	anglickými nonsensy).</a:t>
            </a:r>
            <a:endParaRPr lang="cs-CZ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Aft>
                <a:spcPts val="800"/>
              </a:spcAft>
              <a:buNone/>
            </a:pPr>
            <a:r>
              <a:rPr lang="cs-CZ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Psal romantické básně, ale i satanské texty (</a:t>
            </a:r>
            <a:r>
              <a:rPr lang="cs-CZ" sz="24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Orgia</a:t>
            </a:r>
            <a:r>
              <a:rPr lang="cs-CZ" sz="2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24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dos</a:t>
            </a:r>
            <a:r>
              <a:rPr lang="cs-CZ" sz="2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24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duendes</a:t>
            </a:r>
            <a:r>
              <a:rPr lang="cs-CZ" sz="2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/Skřetí orgie</a:t>
            </a:r>
            <a:r>
              <a:rPr lang="cs-CZ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 a básně obhrouble posměšné.</a:t>
            </a:r>
            <a:endParaRPr lang="cs-CZ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5011539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7283270-5F93-4F85-8F90-6C5CB71016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3363" y="365760"/>
            <a:ext cx="9367203" cy="1188720"/>
          </a:xfrm>
        </p:spPr>
        <p:txBody>
          <a:bodyPr>
            <a:normAutofit/>
          </a:bodyPr>
          <a:lstStyle/>
          <a:p>
            <a:r>
              <a:rPr lang="cs-CZ" sz="3700" b="1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Visconde</a:t>
            </a:r>
            <a:r>
              <a:rPr lang="cs-CZ" sz="3700" b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cs-CZ" sz="3700" b="1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Taunay</a:t>
            </a:r>
            <a:r>
              <a:rPr lang="cs-CZ" sz="37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(Rio de </a:t>
            </a:r>
            <a:r>
              <a:rPr lang="cs-CZ" sz="370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Janeiro</a:t>
            </a:r>
            <a:r>
              <a:rPr lang="cs-CZ" sz="37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1843-1899)</a:t>
            </a:r>
            <a:br>
              <a:rPr lang="cs-CZ" sz="37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cs-CZ" sz="370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7CB4857B-ED7C-444D-9F04-2F885114A1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764099" cy="1558212"/>
          </a:xfrm>
          <a:custGeom>
            <a:avLst/>
            <a:gdLst>
              <a:gd name="connsiteX0" fmla="*/ 0 w 1764099"/>
              <a:gd name="connsiteY0" fmla="*/ 0 h 1558212"/>
              <a:gd name="connsiteX1" fmla="*/ 1764099 w 1764099"/>
              <a:gd name="connsiteY1" fmla="*/ 0 h 1558212"/>
              <a:gd name="connsiteX2" fmla="*/ 1042087 w 1764099"/>
              <a:gd name="connsiteY2" fmla="*/ 1558212 h 1558212"/>
              <a:gd name="connsiteX3" fmla="*/ 0 w 1764099"/>
              <a:gd name="connsiteY3" fmla="*/ 1558212 h 1558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64099" h="1558212">
                <a:moveTo>
                  <a:pt x="0" y="0"/>
                </a:moveTo>
                <a:lnTo>
                  <a:pt x="1764099" y="0"/>
                </a:lnTo>
                <a:lnTo>
                  <a:pt x="1042087" y="1558212"/>
                </a:lnTo>
                <a:lnTo>
                  <a:pt x="0" y="155821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18046FB-44EA-4FD8-A585-EA09A319B2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691640"/>
            <a:ext cx="12191999" cy="5166360"/>
          </a:xfrm>
          <a:custGeom>
            <a:avLst/>
            <a:gdLst>
              <a:gd name="connsiteX0" fmla="*/ 0 w 12191999"/>
              <a:gd name="connsiteY0" fmla="*/ 0 h 5166360"/>
              <a:gd name="connsiteX1" fmla="*/ 1822388 w 12191999"/>
              <a:gd name="connsiteY1" fmla="*/ 0 h 5166360"/>
              <a:gd name="connsiteX2" fmla="*/ 6468290 w 12191999"/>
              <a:gd name="connsiteY2" fmla="*/ 0 h 5166360"/>
              <a:gd name="connsiteX3" fmla="*/ 7796394 w 12191999"/>
              <a:gd name="connsiteY3" fmla="*/ 0 h 5166360"/>
              <a:gd name="connsiteX4" fmla="*/ 8376834 w 12191999"/>
              <a:gd name="connsiteY4" fmla="*/ 0 h 5166360"/>
              <a:gd name="connsiteX5" fmla="*/ 9704938 w 12191999"/>
              <a:gd name="connsiteY5" fmla="*/ 0 h 5166360"/>
              <a:gd name="connsiteX6" fmla="*/ 9704938 w 12191999"/>
              <a:gd name="connsiteY6" fmla="*/ 2 h 5166360"/>
              <a:gd name="connsiteX7" fmla="*/ 10283456 w 12191999"/>
              <a:gd name="connsiteY7" fmla="*/ 2 h 5166360"/>
              <a:gd name="connsiteX8" fmla="*/ 10863897 w 12191999"/>
              <a:gd name="connsiteY8" fmla="*/ 2 h 5166360"/>
              <a:gd name="connsiteX9" fmla="*/ 12191999 w 12191999"/>
              <a:gd name="connsiteY9" fmla="*/ 2 h 5166360"/>
              <a:gd name="connsiteX10" fmla="*/ 12191999 w 12191999"/>
              <a:gd name="connsiteY10" fmla="*/ 5166360 h 5166360"/>
              <a:gd name="connsiteX11" fmla="*/ 0 w 12191999"/>
              <a:gd name="connsiteY11" fmla="*/ 5166360 h 5166360"/>
              <a:gd name="connsiteX12" fmla="*/ 0 w 12191999"/>
              <a:gd name="connsiteY12" fmla="*/ 2604436 h 5166360"/>
              <a:gd name="connsiteX13" fmla="*/ 862341 w 12191999"/>
              <a:gd name="connsiteY13" fmla="*/ 743371 h 5166360"/>
              <a:gd name="connsiteX14" fmla="*/ 0 w 12191999"/>
              <a:gd name="connsiteY14" fmla="*/ 743371 h 5166360"/>
              <a:gd name="connsiteX15" fmla="*/ 0 w 12191999"/>
              <a:gd name="connsiteY15" fmla="*/ 742508 h 5166360"/>
              <a:gd name="connsiteX16" fmla="*/ 92826 w 12191999"/>
              <a:gd name="connsiteY16" fmla="*/ 742508 h 5166360"/>
              <a:gd name="connsiteX17" fmla="*/ 406486 w 12191999"/>
              <a:gd name="connsiteY17" fmla="*/ 742508 h 5166360"/>
              <a:gd name="connsiteX18" fmla="*/ 406486 w 12191999"/>
              <a:gd name="connsiteY18" fmla="*/ 742507 h 5166360"/>
              <a:gd name="connsiteX19" fmla="*/ 862741 w 12191999"/>
              <a:gd name="connsiteY19" fmla="*/ 742507 h 5166360"/>
              <a:gd name="connsiteX20" fmla="*/ 1206388 w 12191999"/>
              <a:gd name="connsiteY20" fmla="*/ 864 h 5166360"/>
              <a:gd name="connsiteX21" fmla="*/ 748500 w 12191999"/>
              <a:gd name="connsiteY21" fmla="*/ 864 h 5166360"/>
              <a:gd name="connsiteX22" fmla="*/ 0 w 12191999"/>
              <a:gd name="connsiteY22" fmla="*/ 864 h 5166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2191999" h="5166360">
                <a:moveTo>
                  <a:pt x="0" y="0"/>
                </a:moveTo>
                <a:lnTo>
                  <a:pt x="1822388" y="0"/>
                </a:lnTo>
                <a:lnTo>
                  <a:pt x="6468290" y="0"/>
                </a:lnTo>
                <a:lnTo>
                  <a:pt x="7796394" y="0"/>
                </a:lnTo>
                <a:lnTo>
                  <a:pt x="8376834" y="0"/>
                </a:lnTo>
                <a:lnTo>
                  <a:pt x="9704938" y="0"/>
                </a:lnTo>
                <a:lnTo>
                  <a:pt x="9704938" y="2"/>
                </a:lnTo>
                <a:lnTo>
                  <a:pt x="10283456" y="2"/>
                </a:lnTo>
                <a:lnTo>
                  <a:pt x="10863897" y="2"/>
                </a:lnTo>
                <a:lnTo>
                  <a:pt x="12191999" y="2"/>
                </a:lnTo>
                <a:lnTo>
                  <a:pt x="12191999" y="5166360"/>
                </a:lnTo>
                <a:lnTo>
                  <a:pt x="0" y="5166360"/>
                </a:lnTo>
                <a:lnTo>
                  <a:pt x="0" y="2604436"/>
                </a:lnTo>
                <a:lnTo>
                  <a:pt x="862341" y="743371"/>
                </a:lnTo>
                <a:lnTo>
                  <a:pt x="0" y="743371"/>
                </a:lnTo>
                <a:lnTo>
                  <a:pt x="0" y="742508"/>
                </a:lnTo>
                <a:lnTo>
                  <a:pt x="92826" y="742508"/>
                </a:lnTo>
                <a:lnTo>
                  <a:pt x="406486" y="742508"/>
                </a:lnTo>
                <a:lnTo>
                  <a:pt x="406486" y="742507"/>
                </a:lnTo>
                <a:lnTo>
                  <a:pt x="862741" y="742507"/>
                </a:lnTo>
                <a:lnTo>
                  <a:pt x="1206388" y="864"/>
                </a:lnTo>
                <a:lnTo>
                  <a:pt x="748500" y="864"/>
                </a:lnTo>
                <a:lnTo>
                  <a:pt x="0" y="864"/>
                </a:lnTo>
                <a:close/>
              </a:path>
            </a:pathLst>
          </a:custGeom>
          <a:solidFill>
            <a:srgbClr val="A6A6A6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479F5F2B-8B58-4140-AE6A-51F6C67B18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91641"/>
            <a:ext cx="971654" cy="2096979"/>
          </a:xfrm>
          <a:custGeom>
            <a:avLst/>
            <a:gdLst>
              <a:gd name="connsiteX0" fmla="*/ 0 w 971654"/>
              <a:gd name="connsiteY0" fmla="*/ 0 h 2096979"/>
              <a:gd name="connsiteX1" fmla="*/ 971654 w 971654"/>
              <a:gd name="connsiteY1" fmla="*/ 0 h 2096979"/>
              <a:gd name="connsiteX2" fmla="*/ 0 w 971654"/>
              <a:gd name="connsiteY2" fmla="*/ 2096979 h 20969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71654" h="2096979">
                <a:moveTo>
                  <a:pt x="0" y="0"/>
                </a:moveTo>
                <a:lnTo>
                  <a:pt x="971654" y="0"/>
                </a:lnTo>
                <a:lnTo>
                  <a:pt x="0" y="2096979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67A78CE-7FF9-4AA0-92F9-0F7C09ACF0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53363" y="2176272"/>
            <a:ext cx="9367204" cy="4041648"/>
          </a:xfrm>
        </p:spPr>
        <p:txBody>
          <a:bodyPr anchor="t">
            <a:normAutofit/>
          </a:bodyPr>
          <a:lstStyle/>
          <a:p>
            <a:pPr marL="0" indent="0">
              <a:spcAft>
                <a:spcPts val="800"/>
              </a:spcAft>
              <a:buNone/>
            </a:pPr>
            <a:r>
              <a:rPr lang="cs-CZ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Vnuk francouzského malíře, který do Brazílie přišel s královským dvorem prince regenta Jana v roce 1808.</a:t>
            </a:r>
          </a:p>
          <a:p>
            <a:pPr marL="0" indent="0">
              <a:spcAft>
                <a:spcPts val="800"/>
              </a:spcAft>
              <a:buNone/>
            </a:pPr>
            <a:endParaRPr lang="cs-CZ" sz="2400" b="1" i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Aft>
                <a:spcPts val="800"/>
              </a:spcAft>
              <a:buNone/>
            </a:pPr>
            <a:r>
              <a:rPr lang="cs-CZ" sz="2400" b="1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Inoc</a:t>
            </a:r>
            <a:r>
              <a:rPr lang="cs-CZ" sz="2400" b="1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ê</a:t>
            </a:r>
            <a:r>
              <a:rPr lang="cs-CZ" sz="2400" b="1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ncia</a:t>
            </a:r>
            <a:r>
              <a:rPr lang="cs-CZ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cs-CZ" sz="2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Nevinnost</a:t>
            </a:r>
            <a:r>
              <a:rPr lang="cs-CZ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), 1872 – jeho nejúspěšnější román;</a:t>
            </a:r>
          </a:p>
          <a:p>
            <a:pPr marL="0" lvl="0" indent="0">
              <a:buNone/>
            </a:pPr>
            <a:r>
              <a:rPr lang="cs-CZ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- jednoduchost a dobrý vkus;</a:t>
            </a:r>
          </a:p>
          <a:p>
            <a:pPr marL="0" lvl="0" indent="0">
              <a:buNone/>
            </a:pPr>
            <a:r>
              <a:rPr lang="cs-CZ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- pozorovací talent, popis regionálních zvyků, dialogy 		postav v místním nářečí – vše působí velice 	věrohodně;</a:t>
            </a:r>
          </a:p>
          <a:p>
            <a:pPr marL="0" lvl="0" indent="0">
              <a:spcAft>
                <a:spcPts val="800"/>
              </a:spcAft>
              <a:buNone/>
            </a:pPr>
            <a:r>
              <a:rPr lang="cs-CZ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- dílo se dočkalo vice než 30 vydání a řady překladů.</a:t>
            </a: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6788489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0AFAEEB-A52B-4B23-A846-FEA593FB17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3363" y="365760"/>
            <a:ext cx="9367203" cy="1188720"/>
          </a:xfrm>
        </p:spPr>
        <p:txBody>
          <a:bodyPr>
            <a:normAutofit/>
          </a:bodyPr>
          <a:lstStyle/>
          <a:p>
            <a:r>
              <a:rPr lang="cs-CZ" sz="3700" b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Franklin </a:t>
            </a:r>
            <a:r>
              <a:rPr lang="cs-CZ" sz="3700" b="1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Távora</a:t>
            </a:r>
            <a:r>
              <a:rPr lang="cs-CZ" sz="37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cs-CZ" sz="370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Ceará</a:t>
            </a:r>
            <a:r>
              <a:rPr lang="cs-CZ" sz="37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1842 – Rio, 1888)</a:t>
            </a:r>
            <a:br>
              <a:rPr lang="cs-CZ" sz="37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cs-CZ" sz="370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7CB4857B-ED7C-444D-9F04-2F885114A1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764099" cy="1558212"/>
          </a:xfrm>
          <a:custGeom>
            <a:avLst/>
            <a:gdLst>
              <a:gd name="connsiteX0" fmla="*/ 0 w 1764099"/>
              <a:gd name="connsiteY0" fmla="*/ 0 h 1558212"/>
              <a:gd name="connsiteX1" fmla="*/ 1764099 w 1764099"/>
              <a:gd name="connsiteY1" fmla="*/ 0 h 1558212"/>
              <a:gd name="connsiteX2" fmla="*/ 1042087 w 1764099"/>
              <a:gd name="connsiteY2" fmla="*/ 1558212 h 1558212"/>
              <a:gd name="connsiteX3" fmla="*/ 0 w 1764099"/>
              <a:gd name="connsiteY3" fmla="*/ 1558212 h 1558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64099" h="1558212">
                <a:moveTo>
                  <a:pt x="0" y="0"/>
                </a:moveTo>
                <a:lnTo>
                  <a:pt x="1764099" y="0"/>
                </a:lnTo>
                <a:lnTo>
                  <a:pt x="1042087" y="1558212"/>
                </a:lnTo>
                <a:lnTo>
                  <a:pt x="0" y="155821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18046FB-44EA-4FD8-A585-EA09A319B2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691640"/>
            <a:ext cx="12191999" cy="5166360"/>
          </a:xfrm>
          <a:custGeom>
            <a:avLst/>
            <a:gdLst>
              <a:gd name="connsiteX0" fmla="*/ 0 w 12191999"/>
              <a:gd name="connsiteY0" fmla="*/ 0 h 5166360"/>
              <a:gd name="connsiteX1" fmla="*/ 1822388 w 12191999"/>
              <a:gd name="connsiteY1" fmla="*/ 0 h 5166360"/>
              <a:gd name="connsiteX2" fmla="*/ 6468290 w 12191999"/>
              <a:gd name="connsiteY2" fmla="*/ 0 h 5166360"/>
              <a:gd name="connsiteX3" fmla="*/ 7796394 w 12191999"/>
              <a:gd name="connsiteY3" fmla="*/ 0 h 5166360"/>
              <a:gd name="connsiteX4" fmla="*/ 8376834 w 12191999"/>
              <a:gd name="connsiteY4" fmla="*/ 0 h 5166360"/>
              <a:gd name="connsiteX5" fmla="*/ 9704938 w 12191999"/>
              <a:gd name="connsiteY5" fmla="*/ 0 h 5166360"/>
              <a:gd name="connsiteX6" fmla="*/ 9704938 w 12191999"/>
              <a:gd name="connsiteY6" fmla="*/ 2 h 5166360"/>
              <a:gd name="connsiteX7" fmla="*/ 10283456 w 12191999"/>
              <a:gd name="connsiteY7" fmla="*/ 2 h 5166360"/>
              <a:gd name="connsiteX8" fmla="*/ 10863897 w 12191999"/>
              <a:gd name="connsiteY8" fmla="*/ 2 h 5166360"/>
              <a:gd name="connsiteX9" fmla="*/ 12191999 w 12191999"/>
              <a:gd name="connsiteY9" fmla="*/ 2 h 5166360"/>
              <a:gd name="connsiteX10" fmla="*/ 12191999 w 12191999"/>
              <a:gd name="connsiteY10" fmla="*/ 5166360 h 5166360"/>
              <a:gd name="connsiteX11" fmla="*/ 0 w 12191999"/>
              <a:gd name="connsiteY11" fmla="*/ 5166360 h 5166360"/>
              <a:gd name="connsiteX12" fmla="*/ 0 w 12191999"/>
              <a:gd name="connsiteY12" fmla="*/ 2604436 h 5166360"/>
              <a:gd name="connsiteX13" fmla="*/ 862341 w 12191999"/>
              <a:gd name="connsiteY13" fmla="*/ 743371 h 5166360"/>
              <a:gd name="connsiteX14" fmla="*/ 0 w 12191999"/>
              <a:gd name="connsiteY14" fmla="*/ 743371 h 5166360"/>
              <a:gd name="connsiteX15" fmla="*/ 0 w 12191999"/>
              <a:gd name="connsiteY15" fmla="*/ 742508 h 5166360"/>
              <a:gd name="connsiteX16" fmla="*/ 92826 w 12191999"/>
              <a:gd name="connsiteY16" fmla="*/ 742508 h 5166360"/>
              <a:gd name="connsiteX17" fmla="*/ 406486 w 12191999"/>
              <a:gd name="connsiteY17" fmla="*/ 742508 h 5166360"/>
              <a:gd name="connsiteX18" fmla="*/ 406486 w 12191999"/>
              <a:gd name="connsiteY18" fmla="*/ 742507 h 5166360"/>
              <a:gd name="connsiteX19" fmla="*/ 862741 w 12191999"/>
              <a:gd name="connsiteY19" fmla="*/ 742507 h 5166360"/>
              <a:gd name="connsiteX20" fmla="*/ 1206388 w 12191999"/>
              <a:gd name="connsiteY20" fmla="*/ 864 h 5166360"/>
              <a:gd name="connsiteX21" fmla="*/ 748500 w 12191999"/>
              <a:gd name="connsiteY21" fmla="*/ 864 h 5166360"/>
              <a:gd name="connsiteX22" fmla="*/ 0 w 12191999"/>
              <a:gd name="connsiteY22" fmla="*/ 864 h 5166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2191999" h="5166360">
                <a:moveTo>
                  <a:pt x="0" y="0"/>
                </a:moveTo>
                <a:lnTo>
                  <a:pt x="1822388" y="0"/>
                </a:lnTo>
                <a:lnTo>
                  <a:pt x="6468290" y="0"/>
                </a:lnTo>
                <a:lnTo>
                  <a:pt x="7796394" y="0"/>
                </a:lnTo>
                <a:lnTo>
                  <a:pt x="8376834" y="0"/>
                </a:lnTo>
                <a:lnTo>
                  <a:pt x="9704938" y="0"/>
                </a:lnTo>
                <a:lnTo>
                  <a:pt x="9704938" y="2"/>
                </a:lnTo>
                <a:lnTo>
                  <a:pt x="10283456" y="2"/>
                </a:lnTo>
                <a:lnTo>
                  <a:pt x="10863897" y="2"/>
                </a:lnTo>
                <a:lnTo>
                  <a:pt x="12191999" y="2"/>
                </a:lnTo>
                <a:lnTo>
                  <a:pt x="12191999" y="5166360"/>
                </a:lnTo>
                <a:lnTo>
                  <a:pt x="0" y="5166360"/>
                </a:lnTo>
                <a:lnTo>
                  <a:pt x="0" y="2604436"/>
                </a:lnTo>
                <a:lnTo>
                  <a:pt x="862341" y="743371"/>
                </a:lnTo>
                <a:lnTo>
                  <a:pt x="0" y="743371"/>
                </a:lnTo>
                <a:lnTo>
                  <a:pt x="0" y="742508"/>
                </a:lnTo>
                <a:lnTo>
                  <a:pt x="92826" y="742508"/>
                </a:lnTo>
                <a:lnTo>
                  <a:pt x="406486" y="742508"/>
                </a:lnTo>
                <a:lnTo>
                  <a:pt x="406486" y="742507"/>
                </a:lnTo>
                <a:lnTo>
                  <a:pt x="862741" y="742507"/>
                </a:lnTo>
                <a:lnTo>
                  <a:pt x="1206388" y="864"/>
                </a:lnTo>
                <a:lnTo>
                  <a:pt x="748500" y="864"/>
                </a:lnTo>
                <a:lnTo>
                  <a:pt x="0" y="864"/>
                </a:lnTo>
                <a:close/>
              </a:path>
            </a:pathLst>
          </a:custGeom>
          <a:solidFill>
            <a:srgbClr val="A6A6A6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479F5F2B-8B58-4140-AE6A-51F6C67B18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91641"/>
            <a:ext cx="971654" cy="2096979"/>
          </a:xfrm>
          <a:custGeom>
            <a:avLst/>
            <a:gdLst>
              <a:gd name="connsiteX0" fmla="*/ 0 w 971654"/>
              <a:gd name="connsiteY0" fmla="*/ 0 h 2096979"/>
              <a:gd name="connsiteX1" fmla="*/ 971654 w 971654"/>
              <a:gd name="connsiteY1" fmla="*/ 0 h 2096979"/>
              <a:gd name="connsiteX2" fmla="*/ 0 w 971654"/>
              <a:gd name="connsiteY2" fmla="*/ 2096979 h 20969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71654" h="2096979">
                <a:moveTo>
                  <a:pt x="0" y="0"/>
                </a:moveTo>
                <a:lnTo>
                  <a:pt x="971654" y="0"/>
                </a:lnTo>
                <a:lnTo>
                  <a:pt x="0" y="2096979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4565D4C-C705-47E4-A940-71712B47C1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53363" y="2176272"/>
            <a:ext cx="9367204" cy="4041648"/>
          </a:xfrm>
        </p:spPr>
        <p:txBody>
          <a:bodyPr anchor="t">
            <a:normAutofit/>
          </a:bodyPr>
          <a:lstStyle/>
          <a:p>
            <a:pPr marL="0" indent="0">
              <a:spcAft>
                <a:spcPts val="800"/>
              </a:spcAft>
              <a:buNone/>
            </a:pPr>
            <a:r>
              <a:rPr lang="cs-CZ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Militantní regionalista – kritizoval </a:t>
            </a:r>
            <a:r>
              <a:rPr lang="cs-CZ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Alencarova</a:t>
            </a:r>
            <a:r>
              <a:rPr lang="cs-CZ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Gaúcha</a:t>
            </a:r>
            <a:r>
              <a:rPr lang="cs-CZ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každý autor má psát jen o kraji, který je mu vlastní.</a:t>
            </a:r>
          </a:p>
          <a:p>
            <a:pPr marL="0" indent="0">
              <a:spcAft>
                <a:spcPts val="800"/>
              </a:spcAft>
              <a:buNone/>
            </a:pPr>
            <a:r>
              <a:rPr lang="cs-CZ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Kladl do kontrastu „literaturu Severu“ k ostatním brazilským literaturám, jako nejautentičtější a nejvíce reprezentující Brazílii.</a:t>
            </a:r>
          </a:p>
          <a:p>
            <a:pPr marL="0" indent="0">
              <a:spcAft>
                <a:spcPts val="800"/>
              </a:spcAft>
              <a:buNone/>
            </a:pPr>
            <a:r>
              <a:rPr lang="cs-CZ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Napsal román </a:t>
            </a:r>
            <a:r>
              <a:rPr lang="cs-CZ" sz="24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 </a:t>
            </a:r>
            <a:r>
              <a:rPr lang="cs-CZ" sz="2400" b="1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Cabeleira</a:t>
            </a:r>
            <a:r>
              <a:rPr lang="cs-CZ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spcAft>
                <a:spcPts val="800"/>
              </a:spcAft>
              <a:buNone/>
            </a:pPr>
            <a:r>
              <a:rPr lang="cs-CZ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cs-CZ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téma banditů ve vnitrozemí jako výsledek chudoby a bídy.</a:t>
            </a: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0094282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8756B38-2F6E-4C2E-9AEC-274E0C50AC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3363" y="365760"/>
            <a:ext cx="9367203" cy="1188720"/>
          </a:xfrm>
        </p:spPr>
        <p:txBody>
          <a:bodyPr>
            <a:normAutofit/>
          </a:bodyPr>
          <a:lstStyle/>
          <a:p>
            <a:r>
              <a:rPr lang="cs-CZ" dirty="0"/>
              <a:t>Historiografie</a:t>
            </a: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7CB4857B-ED7C-444D-9F04-2F885114A1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764099" cy="1558212"/>
          </a:xfrm>
          <a:custGeom>
            <a:avLst/>
            <a:gdLst>
              <a:gd name="connsiteX0" fmla="*/ 0 w 1764099"/>
              <a:gd name="connsiteY0" fmla="*/ 0 h 1558212"/>
              <a:gd name="connsiteX1" fmla="*/ 1764099 w 1764099"/>
              <a:gd name="connsiteY1" fmla="*/ 0 h 1558212"/>
              <a:gd name="connsiteX2" fmla="*/ 1042087 w 1764099"/>
              <a:gd name="connsiteY2" fmla="*/ 1558212 h 1558212"/>
              <a:gd name="connsiteX3" fmla="*/ 0 w 1764099"/>
              <a:gd name="connsiteY3" fmla="*/ 1558212 h 1558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64099" h="1558212">
                <a:moveTo>
                  <a:pt x="0" y="0"/>
                </a:moveTo>
                <a:lnTo>
                  <a:pt x="1764099" y="0"/>
                </a:lnTo>
                <a:lnTo>
                  <a:pt x="1042087" y="1558212"/>
                </a:lnTo>
                <a:lnTo>
                  <a:pt x="0" y="155821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18046FB-44EA-4FD8-A585-EA09A319B2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691640"/>
            <a:ext cx="12191999" cy="5166360"/>
          </a:xfrm>
          <a:custGeom>
            <a:avLst/>
            <a:gdLst>
              <a:gd name="connsiteX0" fmla="*/ 0 w 12191999"/>
              <a:gd name="connsiteY0" fmla="*/ 0 h 5166360"/>
              <a:gd name="connsiteX1" fmla="*/ 1822388 w 12191999"/>
              <a:gd name="connsiteY1" fmla="*/ 0 h 5166360"/>
              <a:gd name="connsiteX2" fmla="*/ 6468290 w 12191999"/>
              <a:gd name="connsiteY2" fmla="*/ 0 h 5166360"/>
              <a:gd name="connsiteX3" fmla="*/ 7796394 w 12191999"/>
              <a:gd name="connsiteY3" fmla="*/ 0 h 5166360"/>
              <a:gd name="connsiteX4" fmla="*/ 8376834 w 12191999"/>
              <a:gd name="connsiteY4" fmla="*/ 0 h 5166360"/>
              <a:gd name="connsiteX5" fmla="*/ 9704938 w 12191999"/>
              <a:gd name="connsiteY5" fmla="*/ 0 h 5166360"/>
              <a:gd name="connsiteX6" fmla="*/ 9704938 w 12191999"/>
              <a:gd name="connsiteY6" fmla="*/ 2 h 5166360"/>
              <a:gd name="connsiteX7" fmla="*/ 10283456 w 12191999"/>
              <a:gd name="connsiteY7" fmla="*/ 2 h 5166360"/>
              <a:gd name="connsiteX8" fmla="*/ 10863897 w 12191999"/>
              <a:gd name="connsiteY8" fmla="*/ 2 h 5166360"/>
              <a:gd name="connsiteX9" fmla="*/ 12191999 w 12191999"/>
              <a:gd name="connsiteY9" fmla="*/ 2 h 5166360"/>
              <a:gd name="connsiteX10" fmla="*/ 12191999 w 12191999"/>
              <a:gd name="connsiteY10" fmla="*/ 5166360 h 5166360"/>
              <a:gd name="connsiteX11" fmla="*/ 0 w 12191999"/>
              <a:gd name="connsiteY11" fmla="*/ 5166360 h 5166360"/>
              <a:gd name="connsiteX12" fmla="*/ 0 w 12191999"/>
              <a:gd name="connsiteY12" fmla="*/ 2604436 h 5166360"/>
              <a:gd name="connsiteX13" fmla="*/ 862341 w 12191999"/>
              <a:gd name="connsiteY13" fmla="*/ 743371 h 5166360"/>
              <a:gd name="connsiteX14" fmla="*/ 0 w 12191999"/>
              <a:gd name="connsiteY14" fmla="*/ 743371 h 5166360"/>
              <a:gd name="connsiteX15" fmla="*/ 0 w 12191999"/>
              <a:gd name="connsiteY15" fmla="*/ 742508 h 5166360"/>
              <a:gd name="connsiteX16" fmla="*/ 92826 w 12191999"/>
              <a:gd name="connsiteY16" fmla="*/ 742508 h 5166360"/>
              <a:gd name="connsiteX17" fmla="*/ 406486 w 12191999"/>
              <a:gd name="connsiteY17" fmla="*/ 742508 h 5166360"/>
              <a:gd name="connsiteX18" fmla="*/ 406486 w 12191999"/>
              <a:gd name="connsiteY18" fmla="*/ 742507 h 5166360"/>
              <a:gd name="connsiteX19" fmla="*/ 862741 w 12191999"/>
              <a:gd name="connsiteY19" fmla="*/ 742507 h 5166360"/>
              <a:gd name="connsiteX20" fmla="*/ 1206388 w 12191999"/>
              <a:gd name="connsiteY20" fmla="*/ 864 h 5166360"/>
              <a:gd name="connsiteX21" fmla="*/ 748500 w 12191999"/>
              <a:gd name="connsiteY21" fmla="*/ 864 h 5166360"/>
              <a:gd name="connsiteX22" fmla="*/ 0 w 12191999"/>
              <a:gd name="connsiteY22" fmla="*/ 864 h 5166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2191999" h="5166360">
                <a:moveTo>
                  <a:pt x="0" y="0"/>
                </a:moveTo>
                <a:lnTo>
                  <a:pt x="1822388" y="0"/>
                </a:lnTo>
                <a:lnTo>
                  <a:pt x="6468290" y="0"/>
                </a:lnTo>
                <a:lnTo>
                  <a:pt x="7796394" y="0"/>
                </a:lnTo>
                <a:lnTo>
                  <a:pt x="8376834" y="0"/>
                </a:lnTo>
                <a:lnTo>
                  <a:pt x="9704938" y="0"/>
                </a:lnTo>
                <a:lnTo>
                  <a:pt x="9704938" y="2"/>
                </a:lnTo>
                <a:lnTo>
                  <a:pt x="10283456" y="2"/>
                </a:lnTo>
                <a:lnTo>
                  <a:pt x="10863897" y="2"/>
                </a:lnTo>
                <a:lnTo>
                  <a:pt x="12191999" y="2"/>
                </a:lnTo>
                <a:lnTo>
                  <a:pt x="12191999" y="5166360"/>
                </a:lnTo>
                <a:lnTo>
                  <a:pt x="0" y="5166360"/>
                </a:lnTo>
                <a:lnTo>
                  <a:pt x="0" y="2604436"/>
                </a:lnTo>
                <a:lnTo>
                  <a:pt x="862341" y="743371"/>
                </a:lnTo>
                <a:lnTo>
                  <a:pt x="0" y="743371"/>
                </a:lnTo>
                <a:lnTo>
                  <a:pt x="0" y="742508"/>
                </a:lnTo>
                <a:lnTo>
                  <a:pt x="92826" y="742508"/>
                </a:lnTo>
                <a:lnTo>
                  <a:pt x="406486" y="742508"/>
                </a:lnTo>
                <a:lnTo>
                  <a:pt x="406486" y="742507"/>
                </a:lnTo>
                <a:lnTo>
                  <a:pt x="862741" y="742507"/>
                </a:lnTo>
                <a:lnTo>
                  <a:pt x="1206388" y="864"/>
                </a:lnTo>
                <a:lnTo>
                  <a:pt x="748500" y="864"/>
                </a:lnTo>
                <a:lnTo>
                  <a:pt x="0" y="864"/>
                </a:lnTo>
                <a:close/>
              </a:path>
            </a:pathLst>
          </a:custGeom>
          <a:solidFill>
            <a:srgbClr val="A6A6A6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479F5F2B-8B58-4140-AE6A-51F6C67B18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91641"/>
            <a:ext cx="971654" cy="2096979"/>
          </a:xfrm>
          <a:custGeom>
            <a:avLst/>
            <a:gdLst>
              <a:gd name="connsiteX0" fmla="*/ 0 w 971654"/>
              <a:gd name="connsiteY0" fmla="*/ 0 h 2096979"/>
              <a:gd name="connsiteX1" fmla="*/ 971654 w 971654"/>
              <a:gd name="connsiteY1" fmla="*/ 0 h 2096979"/>
              <a:gd name="connsiteX2" fmla="*/ 0 w 971654"/>
              <a:gd name="connsiteY2" fmla="*/ 2096979 h 20969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71654" h="2096979">
                <a:moveTo>
                  <a:pt x="0" y="0"/>
                </a:moveTo>
                <a:lnTo>
                  <a:pt x="971654" y="0"/>
                </a:lnTo>
                <a:lnTo>
                  <a:pt x="0" y="2096979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81E4492-1B5E-4362-BEBB-E3C98AB30E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53363" y="2176272"/>
            <a:ext cx="9367204" cy="4041648"/>
          </a:xfrm>
        </p:spPr>
        <p:txBody>
          <a:bodyPr anchor="t">
            <a:normAutofit/>
          </a:bodyPr>
          <a:lstStyle/>
          <a:p>
            <a:pPr marL="0" indent="0">
              <a:spcAft>
                <a:spcPts val="800"/>
              </a:spcAft>
              <a:buNone/>
            </a:pPr>
            <a:r>
              <a:rPr lang="cs-CZ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Historigrafie</a:t>
            </a:r>
            <a:r>
              <a:rPr lang="cs-CZ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byla v této době podporována císařem Pedrem II., který byl mecenášem brazilské kultury rozhodnutým ji konsolidovat.</a:t>
            </a:r>
          </a:p>
          <a:p>
            <a:pPr marL="0" indent="0">
              <a:spcAft>
                <a:spcPts val="800"/>
              </a:spcAft>
              <a:buNone/>
            </a:pPr>
            <a:r>
              <a:rPr lang="cs-CZ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1838 – založení Brazilského historického a zeměpisného ústavu,</a:t>
            </a:r>
          </a:p>
          <a:p>
            <a:pPr marL="0" indent="0">
              <a:spcAft>
                <a:spcPts val="800"/>
              </a:spcAft>
              <a:buNone/>
            </a:pPr>
            <a:r>
              <a:rPr lang="cs-CZ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cs-CZ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Insituto</a:t>
            </a:r>
            <a:r>
              <a:rPr lang="cs-CZ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Histórico</a:t>
            </a:r>
            <a:r>
              <a:rPr lang="cs-CZ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 </a:t>
            </a:r>
            <a:r>
              <a:rPr lang="cs-CZ" sz="2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Geográfico</a:t>
            </a:r>
            <a:r>
              <a:rPr lang="cs-CZ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Brasileiro</a:t>
            </a:r>
            <a:r>
              <a:rPr lang="cs-CZ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kolem kterého se 	soustředili nejdůležitější národní historici a další vědci;</a:t>
            </a:r>
          </a:p>
          <a:p>
            <a:pPr marL="0" indent="0">
              <a:spcAft>
                <a:spcPts val="800"/>
              </a:spcAft>
              <a:buNone/>
            </a:pPr>
            <a:r>
              <a:rPr lang="cs-CZ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cílem bylo vytvořit ideologicky i vědecky podloženou národní 	identitu.</a:t>
            </a:r>
            <a:r>
              <a:rPr lang="cs-CZ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spcAft>
                <a:spcPts val="800"/>
              </a:spcAft>
              <a:buNone/>
            </a:pPr>
            <a:endParaRPr lang="cs-CZ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618607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E2968FF-E00F-43AE-863E-3F921F32EC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3363" y="365760"/>
            <a:ext cx="9367203" cy="1188720"/>
          </a:xfrm>
        </p:spPr>
        <p:txBody>
          <a:bodyPr>
            <a:normAutofit/>
          </a:bodyPr>
          <a:lstStyle/>
          <a:p>
            <a:r>
              <a:rPr lang="cs-CZ" sz="2400" b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FRANCISCO ADOLFO DE VARNHAGEN,</a:t>
            </a:r>
            <a:r>
              <a:rPr lang="cs-CZ" sz="24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400" b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Vikomt Porto-</a:t>
            </a:r>
            <a:r>
              <a:rPr lang="cs-CZ" sz="2400" b="1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Seguro</a:t>
            </a:r>
            <a:r>
              <a:rPr lang="cs-CZ" sz="24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(1816-1878)</a:t>
            </a:r>
            <a:br>
              <a:rPr lang="cs-CZ" sz="24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cs-CZ" sz="240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7CB4857B-ED7C-444D-9F04-2F885114A1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764099" cy="1558212"/>
          </a:xfrm>
          <a:custGeom>
            <a:avLst/>
            <a:gdLst>
              <a:gd name="connsiteX0" fmla="*/ 0 w 1764099"/>
              <a:gd name="connsiteY0" fmla="*/ 0 h 1558212"/>
              <a:gd name="connsiteX1" fmla="*/ 1764099 w 1764099"/>
              <a:gd name="connsiteY1" fmla="*/ 0 h 1558212"/>
              <a:gd name="connsiteX2" fmla="*/ 1042087 w 1764099"/>
              <a:gd name="connsiteY2" fmla="*/ 1558212 h 1558212"/>
              <a:gd name="connsiteX3" fmla="*/ 0 w 1764099"/>
              <a:gd name="connsiteY3" fmla="*/ 1558212 h 1558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64099" h="1558212">
                <a:moveTo>
                  <a:pt x="0" y="0"/>
                </a:moveTo>
                <a:lnTo>
                  <a:pt x="1764099" y="0"/>
                </a:lnTo>
                <a:lnTo>
                  <a:pt x="1042087" y="1558212"/>
                </a:lnTo>
                <a:lnTo>
                  <a:pt x="0" y="155821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18046FB-44EA-4FD8-A585-EA09A319B2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691640"/>
            <a:ext cx="12191999" cy="5166360"/>
          </a:xfrm>
          <a:custGeom>
            <a:avLst/>
            <a:gdLst>
              <a:gd name="connsiteX0" fmla="*/ 0 w 12191999"/>
              <a:gd name="connsiteY0" fmla="*/ 0 h 5166360"/>
              <a:gd name="connsiteX1" fmla="*/ 1822388 w 12191999"/>
              <a:gd name="connsiteY1" fmla="*/ 0 h 5166360"/>
              <a:gd name="connsiteX2" fmla="*/ 6468290 w 12191999"/>
              <a:gd name="connsiteY2" fmla="*/ 0 h 5166360"/>
              <a:gd name="connsiteX3" fmla="*/ 7796394 w 12191999"/>
              <a:gd name="connsiteY3" fmla="*/ 0 h 5166360"/>
              <a:gd name="connsiteX4" fmla="*/ 8376834 w 12191999"/>
              <a:gd name="connsiteY4" fmla="*/ 0 h 5166360"/>
              <a:gd name="connsiteX5" fmla="*/ 9704938 w 12191999"/>
              <a:gd name="connsiteY5" fmla="*/ 0 h 5166360"/>
              <a:gd name="connsiteX6" fmla="*/ 9704938 w 12191999"/>
              <a:gd name="connsiteY6" fmla="*/ 2 h 5166360"/>
              <a:gd name="connsiteX7" fmla="*/ 10283456 w 12191999"/>
              <a:gd name="connsiteY7" fmla="*/ 2 h 5166360"/>
              <a:gd name="connsiteX8" fmla="*/ 10863897 w 12191999"/>
              <a:gd name="connsiteY8" fmla="*/ 2 h 5166360"/>
              <a:gd name="connsiteX9" fmla="*/ 12191999 w 12191999"/>
              <a:gd name="connsiteY9" fmla="*/ 2 h 5166360"/>
              <a:gd name="connsiteX10" fmla="*/ 12191999 w 12191999"/>
              <a:gd name="connsiteY10" fmla="*/ 5166360 h 5166360"/>
              <a:gd name="connsiteX11" fmla="*/ 0 w 12191999"/>
              <a:gd name="connsiteY11" fmla="*/ 5166360 h 5166360"/>
              <a:gd name="connsiteX12" fmla="*/ 0 w 12191999"/>
              <a:gd name="connsiteY12" fmla="*/ 2604436 h 5166360"/>
              <a:gd name="connsiteX13" fmla="*/ 862341 w 12191999"/>
              <a:gd name="connsiteY13" fmla="*/ 743371 h 5166360"/>
              <a:gd name="connsiteX14" fmla="*/ 0 w 12191999"/>
              <a:gd name="connsiteY14" fmla="*/ 743371 h 5166360"/>
              <a:gd name="connsiteX15" fmla="*/ 0 w 12191999"/>
              <a:gd name="connsiteY15" fmla="*/ 742508 h 5166360"/>
              <a:gd name="connsiteX16" fmla="*/ 92826 w 12191999"/>
              <a:gd name="connsiteY16" fmla="*/ 742508 h 5166360"/>
              <a:gd name="connsiteX17" fmla="*/ 406486 w 12191999"/>
              <a:gd name="connsiteY17" fmla="*/ 742508 h 5166360"/>
              <a:gd name="connsiteX18" fmla="*/ 406486 w 12191999"/>
              <a:gd name="connsiteY18" fmla="*/ 742507 h 5166360"/>
              <a:gd name="connsiteX19" fmla="*/ 862741 w 12191999"/>
              <a:gd name="connsiteY19" fmla="*/ 742507 h 5166360"/>
              <a:gd name="connsiteX20" fmla="*/ 1206388 w 12191999"/>
              <a:gd name="connsiteY20" fmla="*/ 864 h 5166360"/>
              <a:gd name="connsiteX21" fmla="*/ 748500 w 12191999"/>
              <a:gd name="connsiteY21" fmla="*/ 864 h 5166360"/>
              <a:gd name="connsiteX22" fmla="*/ 0 w 12191999"/>
              <a:gd name="connsiteY22" fmla="*/ 864 h 5166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2191999" h="5166360">
                <a:moveTo>
                  <a:pt x="0" y="0"/>
                </a:moveTo>
                <a:lnTo>
                  <a:pt x="1822388" y="0"/>
                </a:lnTo>
                <a:lnTo>
                  <a:pt x="6468290" y="0"/>
                </a:lnTo>
                <a:lnTo>
                  <a:pt x="7796394" y="0"/>
                </a:lnTo>
                <a:lnTo>
                  <a:pt x="8376834" y="0"/>
                </a:lnTo>
                <a:lnTo>
                  <a:pt x="9704938" y="0"/>
                </a:lnTo>
                <a:lnTo>
                  <a:pt x="9704938" y="2"/>
                </a:lnTo>
                <a:lnTo>
                  <a:pt x="10283456" y="2"/>
                </a:lnTo>
                <a:lnTo>
                  <a:pt x="10863897" y="2"/>
                </a:lnTo>
                <a:lnTo>
                  <a:pt x="12191999" y="2"/>
                </a:lnTo>
                <a:lnTo>
                  <a:pt x="12191999" y="5166360"/>
                </a:lnTo>
                <a:lnTo>
                  <a:pt x="0" y="5166360"/>
                </a:lnTo>
                <a:lnTo>
                  <a:pt x="0" y="2604436"/>
                </a:lnTo>
                <a:lnTo>
                  <a:pt x="862341" y="743371"/>
                </a:lnTo>
                <a:lnTo>
                  <a:pt x="0" y="743371"/>
                </a:lnTo>
                <a:lnTo>
                  <a:pt x="0" y="742508"/>
                </a:lnTo>
                <a:lnTo>
                  <a:pt x="92826" y="742508"/>
                </a:lnTo>
                <a:lnTo>
                  <a:pt x="406486" y="742508"/>
                </a:lnTo>
                <a:lnTo>
                  <a:pt x="406486" y="742507"/>
                </a:lnTo>
                <a:lnTo>
                  <a:pt x="862741" y="742507"/>
                </a:lnTo>
                <a:lnTo>
                  <a:pt x="1206388" y="864"/>
                </a:lnTo>
                <a:lnTo>
                  <a:pt x="748500" y="864"/>
                </a:lnTo>
                <a:lnTo>
                  <a:pt x="0" y="864"/>
                </a:lnTo>
                <a:close/>
              </a:path>
            </a:pathLst>
          </a:custGeom>
          <a:solidFill>
            <a:srgbClr val="A6A6A6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479F5F2B-8B58-4140-AE6A-51F6C67B18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91641"/>
            <a:ext cx="971654" cy="2096979"/>
          </a:xfrm>
          <a:custGeom>
            <a:avLst/>
            <a:gdLst>
              <a:gd name="connsiteX0" fmla="*/ 0 w 971654"/>
              <a:gd name="connsiteY0" fmla="*/ 0 h 2096979"/>
              <a:gd name="connsiteX1" fmla="*/ 971654 w 971654"/>
              <a:gd name="connsiteY1" fmla="*/ 0 h 2096979"/>
              <a:gd name="connsiteX2" fmla="*/ 0 w 971654"/>
              <a:gd name="connsiteY2" fmla="*/ 2096979 h 20969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71654" h="2096979">
                <a:moveTo>
                  <a:pt x="0" y="0"/>
                </a:moveTo>
                <a:lnTo>
                  <a:pt x="971654" y="0"/>
                </a:lnTo>
                <a:lnTo>
                  <a:pt x="0" y="2096979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C290B6A-1BD5-4021-8C62-94900B2869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53363" y="2176272"/>
            <a:ext cx="9367204" cy="4041648"/>
          </a:xfrm>
        </p:spPr>
        <p:txBody>
          <a:bodyPr anchor="t">
            <a:normAutofit/>
          </a:bodyPr>
          <a:lstStyle/>
          <a:p>
            <a:pPr marL="0" lvl="0" indent="0">
              <a:buNone/>
            </a:pPr>
            <a:r>
              <a:rPr lang="cs-CZ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Syn německého vojenského inženýra; </a:t>
            </a:r>
          </a:p>
          <a:p>
            <a:pPr marL="0" lvl="0" indent="0">
              <a:buNone/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cs-CZ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dostalo se mu německé výchovy, které se později projevilo v puntičkářském 	zkoumání dokumentů a v zálibě v mnohostranné kosmopolitní vzdělanosti.</a:t>
            </a:r>
          </a:p>
          <a:p>
            <a:pPr marL="0" indent="0">
              <a:spcAft>
                <a:spcPts val="800"/>
              </a:spcAft>
              <a:buNone/>
            </a:pPr>
            <a:endParaRPr lang="cs-CZ" sz="2000" b="1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Aft>
                <a:spcPts val="800"/>
              </a:spcAft>
              <a:buNone/>
            </a:pPr>
            <a:r>
              <a:rPr lang="cs-CZ" sz="20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Obecné dějiny Brazílie </a:t>
            </a:r>
          </a:p>
          <a:p>
            <a:pPr marL="0" indent="0">
              <a:spcAft>
                <a:spcPts val="800"/>
              </a:spcAft>
              <a:buNone/>
            </a:pPr>
            <a:r>
              <a:rPr lang="cs-CZ" sz="20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 </a:t>
            </a:r>
            <a:r>
              <a:rPr lang="cs-CZ" sz="20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História</a:t>
            </a:r>
            <a:r>
              <a:rPr lang="cs-CZ" sz="20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0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geral</a:t>
            </a:r>
            <a:r>
              <a:rPr lang="cs-CZ" sz="20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do </a:t>
            </a:r>
            <a:r>
              <a:rPr lang="cs-CZ" sz="20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Brasil</a:t>
            </a:r>
            <a:r>
              <a:rPr lang="cs-CZ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vyšla postupně ve dvou svazcích, 1854-1875.</a:t>
            </a:r>
          </a:p>
          <a:p>
            <a:pPr marL="0" indent="0">
              <a:spcAft>
                <a:spcPts val="800"/>
              </a:spcAft>
              <a:buNone/>
            </a:pPr>
            <a:r>
              <a:rPr lang="cs-CZ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Psal i studie o portugalské středověké literatuře a monografie o zakladatelích brazilské literatury (</a:t>
            </a:r>
            <a:r>
              <a:rPr lang="cs-CZ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Eusébio</a:t>
            </a:r>
            <a:r>
              <a:rPr lang="cs-CZ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cs-CZ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Matos</a:t>
            </a:r>
            <a:r>
              <a:rPr lang="cs-CZ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cs-CZ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Gonzaga</a:t>
            </a:r>
            <a:r>
              <a:rPr lang="cs-CZ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Antonio José da Silva…)</a:t>
            </a:r>
          </a:p>
          <a:p>
            <a:pPr marL="0" indent="0">
              <a:spcAft>
                <a:spcPts val="800"/>
              </a:spcAft>
              <a:buNone/>
            </a:pPr>
            <a:r>
              <a:rPr lang="cs-CZ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Panoramatické, syntetické dějepisectví psané „shora“.</a:t>
            </a:r>
          </a:p>
          <a:p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5535378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4490289-0276-4B2C-8CC1-BF6C914EC7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3363" y="365760"/>
            <a:ext cx="9367203" cy="1188720"/>
          </a:xfrm>
        </p:spPr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7CB4857B-ED7C-444D-9F04-2F885114A1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764099" cy="1558212"/>
          </a:xfrm>
          <a:custGeom>
            <a:avLst/>
            <a:gdLst>
              <a:gd name="connsiteX0" fmla="*/ 0 w 1764099"/>
              <a:gd name="connsiteY0" fmla="*/ 0 h 1558212"/>
              <a:gd name="connsiteX1" fmla="*/ 1764099 w 1764099"/>
              <a:gd name="connsiteY1" fmla="*/ 0 h 1558212"/>
              <a:gd name="connsiteX2" fmla="*/ 1042087 w 1764099"/>
              <a:gd name="connsiteY2" fmla="*/ 1558212 h 1558212"/>
              <a:gd name="connsiteX3" fmla="*/ 0 w 1764099"/>
              <a:gd name="connsiteY3" fmla="*/ 1558212 h 1558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64099" h="1558212">
                <a:moveTo>
                  <a:pt x="0" y="0"/>
                </a:moveTo>
                <a:lnTo>
                  <a:pt x="1764099" y="0"/>
                </a:lnTo>
                <a:lnTo>
                  <a:pt x="1042087" y="1558212"/>
                </a:lnTo>
                <a:lnTo>
                  <a:pt x="0" y="155821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18046FB-44EA-4FD8-A585-EA09A319B2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691640"/>
            <a:ext cx="12191999" cy="5166360"/>
          </a:xfrm>
          <a:custGeom>
            <a:avLst/>
            <a:gdLst>
              <a:gd name="connsiteX0" fmla="*/ 0 w 12191999"/>
              <a:gd name="connsiteY0" fmla="*/ 0 h 5166360"/>
              <a:gd name="connsiteX1" fmla="*/ 1822388 w 12191999"/>
              <a:gd name="connsiteY1" fmla="*/ 0 h 5166360"/>
              <a:gd name="connsiteX2" fmla="*/ 6468290 w 12191999"/>
              <a:gd name="connsiteY2" fmla="*/ 0 h 5166360"/>
              <a:gd name="connsiteX3" fmla="*/ 7796394 w 12191999"/>
              <a:gd name="connsiteY3" fmla="*/ 0 h 5166360"/>
              <a:gd name="connsiteX4" fmla="*/ 8376834 w 12191999"/>
              <a:gd name="connsiteY4" fmla="*/ 0 h 5166360"/>
              <a:gd name="connsiteX5" fmla="*/ 9704938 w 12191999"/>
              <a:gd name="connsiteY5" fmla="*/ 0 h 5166360"/>
              <a:gd name="connsiteX6" fmla="*/ 9704938 w 12191999"/>
              <a:gd name="connsiteY6" fmla="*/ 2 h 5166360"/>
              <a:gd name="connsiteX7" fmla="*/ 10283456 w 12191999"/>
              <a:gd name="connsiteY7" fmla="*/ 2 h 5166360"/>
              <a:gd name="connsiteX8" fmla="*/ 10863897 w 12191999"/>
              <a:gd name="connsiteY8" fmla="*/ 2 h 5166360"/>
              <a:gd name="connsiteX9" fmla="*/ 12191999 w 12191999"/>
              <a:gd name="connsiteY9" fmla="*/ 2 h 5166360"/>
              <a:gd name="connsiteX10" fmla="*/ 12191999 w 12191999"/>
              <a:gd name="connsiteY10" fmla="*/ 5166360 h 5166360"/>
              <a:gd name="connsiteX11" fmla="*/ 0 w 12191999"/>
              <a:gd name="connsiteY11" fmla="*/ 5166360 h 5166360"/>
              <a:gd name="connsiteX12" fmla="*/ 0 w 12191999"/>
              <a:gd name="connsiteY12" fmla="*/ 2604436 h 5166360"/>
              <a:gd name="connsiteX13" fmla="*/ 862341 w 12191999"/>
              <a:gd name="connsiteY13" fmla="*/ 743371 h 5166360"/>
              <a:gd name="connsiteX14" fmla="*/ 0 w 12191999"/>
              <a:gd name="connsiteY14" fmla="*/ 743371 h 5166360"/>
              <a:gd name="connsiteX15" fmla="*/ 0 w 12191999"/>
              <a:gd name="connsiteY15" fmla="*/ 742508 h 5166360"/>
              <a:gd name="connsiteX16" fmla="*/ 92826 w 12191999"/>
              <a:gd name="connsiteY16" fmla="*/ 742508 h 5166360"/>
              <a:gd name="connsiteX17" fmla="*/ 406486 w 12191999"/>
              <a:gd name="connsiteY17" fmla="*/ 742508 h 5166360"/>
              <a:gd name="connsiteX18" fmla="*/ 406486 w 12191999"/>
              <a:gd name="connsiteY18" fmla="*/ 742507 h 5166360"/>
              <a:gd name="connsiteX19" fmla="*/ 862741 w 12191999"/>
              <a:gd name="connsiteY19" fmla="*/ 742507 h 5166360"/>
              <a:gd name="connsiteX20" fmla="*/ 1206388 w 12191999"/>
              <a:gd name="connsiteY20" fmla="*/ 864 h 5166360"/>
              <a:gd name="connsiteX21" fmla="*/ 748500 w 12191999"/>
              <a:gd name="connsiteY21" fmla="*/ 864 h 5166360"/>
              <a:gd name="connsiteX22" fmla="*/ 0 w 12191999"/>
              <a:gd name="connsiteY22" fmla="*/ 864 h 5166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2191999" h="5166360">
                <a:moveTo>
                  <a:pt x="0" y="0"/>
                </a:moveTo>
                <a:lnTo>
                  <a:pt x="1822388" y="0"/>
                </a:lnTo>
                <a:lnTo>
                  <a:pt x="6468290" y="0"/>
                </a:lnTo>
                <a:lnTo>
                  <a:pt x="7796394" y="0"/>
                </a:lnTo>
                <a:lnTo>
                  <a:pt x="8376834" y="0"/>
                </a:lnTo>
                <a:lnTo>
                  <a:pt x="9704938" y="0"/>
                </a:lnTo>
                <a:lnTo>
                  <a:pt x="9704938" y="2"/>
                </a:lnTo>
                <a:lnTo>
                  <a:pt x="10283456" y="2"/>
                </a:lnTo>
                <a:lnTo>
                  <a:pt x="10863897" y="2"/>
                </a:lnTo>
                <a:lnTo>
                  <a:pt x="12191999" y="2"/>
                </a:lnTo>
                <a:lnTo>
                  <a:pt x="12191999" y="5166360"/>
                </a:lnTo>
                <a:lnTo>
                  <a:pt x="0" y="5166360"/>
                </a:lnTo>
                <a:lnTo>
                  <a:pt x="0" y="2604436"/>
                </a:lnTo>
                <a:lnTo>
                  <a:pt x="862341" y="743371"/>
                </a:lnTo>
                <a:lnTo>
                  <a:pt x="0" y="743371"/>
                </a:lnTo>
                <a:lnTo>
                  <a:pt x="0" y="742508"/>
                </a:lnTo>
                <a:lnTo>
                  <a:pt x="92826" y="742508"/>
                </a:lnTo>
                <a:lnTo>
                  <a:pt x="406486" y="742508"/>
                </a:lnTo>
                <a:lnTo>
                  <a:pt x="406486" y="742507"/>
                </a:lnTo>
                <a:lnTo>
                  <a:pt x="862741" y="742507"/>
                </a:lnTo>
                <a:lnTo>
                  <a:pt x="1206388" y="864"/>
                </a:lnTo>
                <a:lnTo>
                  <a:pt x="748500" y="864"/>
                </a:lnTo>
                <a:lnTo>
                  <a:pt x="0" y="864"/>
                </a:lnTo>
                <a:close/>
              </a:path>
            </a:pathLst>
          </a:custGeom>
          <a:solidFill>
            <a:srgbClr val="A6A6A6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479F5F2B-8B58-4140-AE6A-51F6C67B18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91641"/>
            <a:ext cx="971654" cy="2096979"/>
          </a:xfrm>
          <a:custGeom>
            <a:avLst/>
            <a:gdLst>
              <a:gd name="connsiteX0" fmla="*/ 0 w 971654"/>
              <a:gd name="connsiteY0" fmla="*/ 0 h 2096979"/>
              <a:gd name="connsiteX1" fmla="*/ 971654 w 971654"/>
              <a:gd name="connsiteY1" fmla="*/ 0 h 2096979"/>
              <a:gd name="connsiteX2" fmla="*/ 0 w 971654"/>
              <a:gd name="connsiteY2" fmla="*/ 2096979 h 20969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71654" h="2096979">
                <a:moveTo>
                  <a:pt x="0" y="0"/>
                </a:moveTo>
                <a:lnTo>
                  <a:pt x="971654" y="0"/>
                </a:lnTo>
                <a:lnTo>
                  <a:pt x="0" y="2096979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B5E28B9-506A-4A4E-8FCD-78E27CE266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53363" y="2176272"/>
            <a:ext cx="9367204" cy="4041648"/>
          </a:xfrm>
        </p:spPr>
        <p:txBody>
          <a:bodyPr anchor="t">
            <a:normAutofit/>
          </a:bodyPr>
          <a:lstStyle/>
          <a:p>
            <a:pPr marL="0" indent="0">
              <a:spcAft>
                <a:spcPts val="800"/>
              </a:spcAft>
              <a:buNone/>
            </a:pPr>
            <a:r>
              <a:rPr lang="cs-CZ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JOAQUIM FELÍCIO DOS SANTOS</a:t>
            </a:r>
            <a:r>
              <a:rPr lang="cs-CZ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(1828-1895)</a:t>
            </a:r>
          </a:p>
          <a:p>
            <a:pPr marL="0" indent="0">
              <a:spcAft>
                <a:spcPts val="800"/>
              </a:spcAft>
              <a:buNone/>
            </a:pPr>
            <a:r>
              <a:rPr lang="cs-CZ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Liberální protipól centralistické ideologie </a:t>
            </a:r>
            <a:r>
              <a:rPr lang="cs-CZ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Varnhagenovy</a:t>
            </a:r>
            <a:r>
              <a:rPr lang="cs-CZ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věnoval se regionálnímu historickému žánru:</a:t>
            </a:r>
          </a:p>
          <a:p>
            <a:pPr marL="0" indent="0">
              <a:spcAft>
                <a:spcPts val="800"/>
              </a:spcAft>
              <a:buNone/>
            </a:pPr>
            <a:r>
              <a:rPr lang="cs-CZ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	</a:t>
            </a:r>
            <a:r>
              <a:rPr lang="cs-CZ" sz="16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Paměti diamantové oblasti</a:t>
            </a:r>
            <a:r>
              <a:rPr lang="cs-CZ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cs-CZ" sz="16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Memórias</a:t>
            </a:r>
            <a:r>
              <a:rPr lang="cs-CZ" sz="16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do </a:t>
            </a:r>
            <a:r>
              <a:rPr lang="cs-CZ" sz="16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Districto</a:t>
            </a:r>
            <a:r>
              <a:rPr lang="cs-CZ" sz="16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6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Diamantino</a:t>
            </a:r>
            <a:r>
              <a:rPr lang="cs-CZ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</a:p>
          <a:p>
            <a:pPr marL="0" indent="0">
              <a:spcAft>
                <a:spcPts val="800"/>
              </a:spcAft>
              <a:buNone/>
            </a:pPr>
            <a:endParaRPr lang="cs-CZ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Aft>
                <a:spcPts val="800"/>
              </a:spcAft>
              <a:buNone/>
            </a:pPr>
            <a:r>
              <a:rPr lang="cs-CZ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COUTO DEMAGALH</a:t>
            </a:r>
            <a:r>
              <a:rPr lang="cs-CZ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Ã</a:t>
            </a:r>
            <a:r>
              <a:rPr lang="cs-CZ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</a:t>
            </a:r>
            <a:r>
              <a:rPr lang="cs-CZ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(1837-1898) - historik, zeměpisec, antropolog </a:t>
            </a:r>
            <a:r>
              <a:rPr lang="cs-CZ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sertanismu</a:t>
            </a:r>
            <a:endParaRPr lang="cs-CZ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Aft>
                <a:spcPts val="800"/>
              </a:spcAft>
              <a:buNone/>
            </a:pPr>
            <a:r>
              <a:rPr lang="cs-CZ" sz="16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Divoch</a:t>
            </a:r>
            <a:r>
              <a:rPr lang="cs-CZ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(O </a:t>
            </a:r>
            <a:r>
              <a:rPr lang="cs-CZ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Selvagem</a:t>
            </a:r>
            <a:r>
              <a:rPr lang="cs-CZ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1876)</a:t>
            </a:r>
          </a:p>
          <a:p>
            <a:pPr marL="0" lvl="0" indent="0">
              <a:spcAft>
                <a:spcPts val="800"/>
              </a:spcAft>
              <a:buNone/>
            </a:pPr>
            <a:r>
              <a:rPr lang="cs-CZ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- encyklopedie brazilského domorodce – původ, obyčeje, prostředí, jazykový kontext </a:t>
            </a:r>
          </a:p>
          <a:p>
            <a:pPr marL="0" lvl="0" indent="0">
              <a:spcAft>
                <a:spcPts val="800"/>
              </a:spcAft>
              <a:buNone/>
            </a:pPr>
            <a:r>
              <a:rPr lang="cs-CZ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- legendy v původním jazyce tupí.</a:t>
            </a:r>
          </a:p>
          <a:p>
            <a:pPr marL="0" indent="0">
              <a:spcAft>
                <a:spcPts val="800"/>
              </a:spcAft>
              <a:buNone/>
            </a:pPr>
            <a:r>
              <a:rPr lang="cs-CZ" sz="16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cs-CZ" sz="1600" b="1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Goiiásané</a:t>
            </a:r>
            <a:r>
              <a:rPr lang="cs-CZ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(Os </a:t>
            </a:r>
            <a:r>
              <a:rPr lang="cs-CZ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Goianezes</a:t>
            </a:r>
            <a:r>
              <a:rPr lang="cs-CZ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1860) – </a:t>
            </a:r>
            <a:r>
              <a:rPr lang="cs-CZ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indianistický</a:t>
            </a:r>
            <a:r>
              <a:rPr lang="cs-CZ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historický román </a:t>
            </a:r>
            <a:r>
              <a:rPr lang="cs-CZ" sz="16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legenda </a:t>
            </a:r>
            <a:r>
              <a:rPr lang="cs-CZ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 založení </a:t>
            </a:r>
            <a:r>
              <a:rPr lang="cs-CZ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cs-CZ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ã</a:t>
            </a:r>
            <a:r>
              <a:rPr lang="cs-CZ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cs-CZ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Paula.</a:t>
            </a:r>
          </a:p>
          <a:p>
            <a:endParaRPr lang="cs-CZ" sz="1300" dirty="0"/>
          </a:p>
        </p:txBody>
      </p:sp>
    </p:spTree>
    <p:extLst>
      <p:ext uri="{BB962C8B-B14F-4D97-AF65-F5344CB8AC3E}">
        <p14:creationId xmlns:p14="http://schemas.microsoft.com/office/powerpoint/2010/main" val="12512348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F63DA9D-B1D4-4B26-8577-EF2B5D6AC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3363" y="365760"/>
            <a:ext cx="9367203" cy="1188720"/>
          </a:xfrm>
        </p:spPr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7CB4857B-ED7C-444D-9F04-2F885114A1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764099" cy="1558212"/>
          </a:xfrm>
          <a:custGeom>
            <a:avLst/>
            <a:gdLst>
              <a:gd name="connsiteX0" fmla="*/ 0 w 1764099"/>
              <a:gd name="connsiteY0" fmla="*/ 0 h 1558212"/>
              <a:gd name="connsiteX1" fmla="*/ 1764099 w 1764099"/>
              <a:gd name="connsiteY1" fmla="*/ 0 h 1558212"/>
              <a:gd name="connsiteX2" fmla="*/ 1042087 w 1764099"/>
              <a:gd name="connsiteY2" fmla="*/ 1558212 h 1558212"/>
              <a:gd name="connsiteX3" fmla="*/ 0 w 1764099"/>
              <a:gd name="connsiteY3" fmla="*/ 1558212 h 1558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64099" h="1558212">
                <a:moveTo>
                  <a:pt x="0" y="0"/>
                </a:moveTo>
                <a:lnTo>
                  <a:pt x="1764099" y="0"/>
                </a:lnTo>
                <a:lnTo>
                  <a:pt x="1042087" y="1558212"/>
                </a:lnTo>
                <a:lnTo>
                  <a:pt x="0" y="155821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18046FB-44EA-4FD8-A585-EA09A319B2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691640"/>
            <a:ext cx="12191999" cy="5166360"/>
          </a:xfrm>
          <a:custGeom>
            <a:avLst/>
            <a:gdLst>
              <a:gd name="connsiteX0" fmla="*/ 0 w 12191999"/>
              <a:gd name="connsiteY0" fmla="*/ 0 h 5166360"/>
              <a:gd name="connsiteX1" fmla="*/ 1822388 w 12191999"/>
              <a:gd name="connsiteY1" fmla="*/ 0 h 5166360"/>
              <a:gd name="connsiteX2" fmla="*/ 6468290 w 12191999"/>
              <a:gd name="connsiteY2" fmla="*/ 0 h 5166360"/>
              <a:gd name="connsiteX3" fmla="*/ 7796394 w 12191999"/>
              <a:gd name="connsiteY3" fmla="*/ 0 h 5166360"/>
              <a:gd name="connsiteX4" fmla="*/ 8376834 w 12191999"/>
              <a:gd name="connsiteY4" fmla="*/ 0 h 5166360"/>
              <a:gd name="connsiteX5" fmla="*/ 9704938 w 12191999"/>
              <a:gd name="connsiteY5" fmla="*/ 0 h 5166360"/>
              <a:gd name="connsiteX6" fmla="*/ 9704938 w 12191999"/>
              <a:gd name="connsiteY6" fmla="*/ 2 h 5166360"/>
              <a:gd name="connsiteX7" fmla="*/ 10283456 w 12191999"/>
              <a:gd name="connsiteY7" fmla="*/ 2 h 5166360"/>
              <a:gd name="connsiteX8" fmla="*/ 10863897 w 12191999"/>
              <a:gd name="connsiteY8" fmla="*/ 2 h 5166360"/>
              <a:gd name="connsiteX9" fmla="*/ 12191999 w 12191999"/>
              <a:gd name="connsiteY9" fmla="*/ 2 h 5166360"/>
              <a:gd name="connsiteX10" fmla="*/ 12191999 w 12191999"/>
              <a:gd name="connsiteY10" fmla="*/ 5166360 h 5166360"/>
              <a:gd name="connsiteX11" fmla="*/ 0 w 12191999"/>
              <a:gd name="connsiteY11" fmla="*/ 5166360 h 5166360"/>
              <a:gd name="connsiteX12" fmla="*/ 0 w 12191999"/>
              <a:gd name="connsiteY12" fmla="*/ 2604436 h 5166360"/>
              <a:gd name="connsiteX13" fmla="*/ 862341 w 12191999"/>
              <a:gd name="connsiteY13" fmla="*/ 743371 h 5166360"/>
              <a:gd name="connsiteX14" fmla="*/ 0 w 12191999"/>
              <a:gd name="connsiteY14" fmla="*/ 743371 h 5166360"/>
              <a:gd name="connsiteX15" fmla="*/ 0 w 12191999"/>
              <a:gd name="connsiteY15" fmla="*/ 742508 h 5166360"/>
              <a:gd name="connsiteX16" fmla="*/ 92826 w 12191999"/>
              <a:gd name="connsiteY16" fmla="*/ 742508 h 5166360"/>
              <a:gd name="connsiteX17" fmla="*/ 406486 w 12191999"/>
              <a:gd name="connsiteY17" fmla="*/ 742508 h 5166360"/>
              <a:gd name="connsiteX18" fmla="*/ 406486 w 12191999"/>
              <a:gd name="connsiteY18" fmla="*/ 742507 h 5166360"/>
              <a:gd name="connsiteX19" fmla="*/ 862741 w 12191999"/>
              <a:gd name="connsiteY19" fmla="*/ 742507 h 5166360"/>
              <a:gd name="connsiteX20" fmla="*/ 1206388 w 12191999"/>
              <a:gd name="connsiteY20" fmla="*/ 864 h 5166360"/>
              <a:gd name="connsiteX21" fmla="*/ 748500 w 12191999"/>
              <a:gd name="connsiteY21" fmla="*/ 864 h 5166360"/>
              <a:gd name="connsiteX22" fmla="*/ 0 w 12191999"/>
              <a:gd name="connsiteY22" fmla="*/ 864 h 5166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2191999" h="5166360">
                <a:moveTo>
                  <a:pt x="0" y="0"/>
                </a:moveTo>
                <a:lnTo>
                  <a:pt x="1822388" y="0"/>
                </a:lnTo>
                <a:lnTo>
                  <a:pt x="6468290" y="0"/>
                </a:lnTo>
                <a:lnTo>
                  <a:pt x="7796394" y="0"/>
                </a:lnTo>
                <a:lnTo>
                  <a:pt x="8376834" y="0"/>
                </a:lnTo>
                <a:lnTo>
                  <a:pt x="9704938" y="0"/>
                </a:lnTo>
                <a:lnTo>
                  <a:pt x="9704938" y="2"/>
                </a:lnTo>
                <a:lnTo>
                  <a:pt x="10283456" y="2"/>
                </a:lnTo>
                <a:lnTo>
                  <a:pt x="10863897" y="2"/>
                </a:lnTo>
                <a:lnTo>
                  <a:pt x="12191999" y="2"/>
                </a:lnTo>
                <a:lnTo>
                  <a:pt x="12191999" y="5166360"/>
                </a:lnTo>
                <a:lnTo>
                  <a:pt x="0" y="5166360"/>
                </a:lnTo>
                <a:lnTo>
                  <a:pt x="0" y="2604436"/>
                </a:lnTo>
                <a:lnTo>
                  <a:pt x="862341" y="743371"/>
                </a:lnTo>
                <a:lnTo>
                  <a:pt x="0" y="743371"/>
                </a:lnTo>
                <a:lnTo>
                  <a:pt x="0" y="742508"/>
                </a:lnTo>
                <a:lnTo>
                  <a:pt x="92826" y="742508"/>
                </a:lnTo>
                <a:lnTo>
                  <a:pt x="406486" y="742508"/>
                </a:lnTo>
                <a:lnTo>
                  <a:pt x="406486" y="742507"/>
                </a:lnTo>
                <a:lnTo>
                  <a:pt x="862741" y="742507"/>
                </a:lnTo>
                <a:lnTo>
                  <a:pt x="1206388" y="864"/>
                </a:lnTo>
                <a:lnTo>
                  <a:pt x="748500" y="864"/>
                </a:lnTo>
                <a:lnTo>
                  <a:pt x="0" y="864"/>
                </a:lnTo>
                <a:close/>
              </a:path>
            </a:pathLst>
          </a:custGeom>
          <a:solidFill>
            <a:srgbClr val="A6A6A6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479F5F2B-8B58-4140-AE6A-51F6C67B18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91641"/>
            <a:ext cx="971654" cy="2096979"/>
          </a:xfrm>
          <a:custGeom>
            <a:avLst/>
            <a:gdLst>
              <a:gd name="connsiteX0" fmla="*/ 0 w 971654"/>
              <a:gd name="connsiteY0" fmla="*/ 0 h 2096979"/>
              <a:gd name="connsiteX1" fmla="*/ 971654 w 971654"/>
              <a:gd name="connsiteY1" fmla="*/ 0 h 2096979"/>
              <a:gd name="connsiteX2" fmla="*/ 0 w 971654"/>
              <a:gd name="connsiteY2" fmla="*/ 2096979 h 20969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71654" h="2096979">
                <a:moveTo>
                  <a:pt x="0" y="0"/>
                </a:moveTo>
                <a:lnTo>
                  <a:pt x="971654" y="0"/>
                </a:lnTo>
                <a:lnTo>
                  <a:pt x="0" y="2096979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3420FAF-545F-43BC-972C-3F67484789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53363" y="2176272"/>
            <a:ext cx="9367204" cy="4041648"/>
          </a:xfrm>
        </p:spPr>
        <p:txBody>
          <a:bodyPr anchor="t">
            <a:normAutofit/>
          </a:bodyPr>
          <a:lstStyle/>
          <a:p>
            <a:pPr marL="0" indent="0">
              <a:spcAft>
                <a:spcPts val="800"/>
              </a:spcAft>
              <a:buNone/>
            </a:pPr>
            <a:r>
              <a:rPr lang="cs-CZ" sz="1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 romantickou prózu je charakteristická snaha o širokou přístupnost ze strany čtenářů, především  z vyšších a středních vrstev - číst ve velkém začínají i ženy; </a:t>
            </a:r>
          </a:p>
          <a:p>
            <a:pPr marL="0" indent="0">
              <a:spcAft>
                <a:spcPts val="800"/>
              </a:spcAft>
              <a:buNone/>
            </a:pPr>
            <a:r>
              <a:rPr lang="cs-CZ" sz="17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cs-CZ" sz="1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móda „podčárníků“, která do Brazílie přišla ve 30. a 40. letech 19. století.</a:t>
            </a:r>
          </a:p>
          <a:p>
            <a:pPr marL="0" indent="0">
              <a:spcAft>
                <a:spcPts val="800"/>
              </a:spcAft>
              <a:buNone/>
            </a:pPr>
            <a:r>
              <a:rPr lang="cs-CZ" sz="1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Vlastenecky orientovaný romantismus charakterizuje sociální zájem spisovatelů o ustavení národní literární tradice; snažili se přispět k budování nové Brazílie - nové jak politicky, tak ideově;</a:t>
            </a:r>
          </a:p>
          <a:p>
            <a:pPr marL="0" lvl="0" indent="0">
              <a:spcAft>
                <a:spcPts val="800"/>
              </a:spcAft>
              <a:buNone/>
            </a:pPr>
            <a:r>
              <a:rPr lang="cs-CZ" sz="1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- romány sentimentální a hrdinské, venkovské i městské.</a:t>
            </a:r>
          </a:p>
          <a:p>
            <a:pPr marL="0" indent="0">
              <a:spcAft>
                <a:spcPts val="800"/>
              </a:spcAft>
              <a:buNone/>
            </a:pPr>
            <a:endParaRPr lang="cs-CZ" sz="1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Aft>
                <a:spcPts val="800"/>
              </a:spcAft>
              <a:buNone/>
            </a:pPr>
            <a:r>
              <a:rPr lang="cs-CZ" sz="1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První brazilský romantický román:</a:t>
            </a:r>
          </a:p>
          <a:p>
            <a:pPr marL="0" indent="0">
              <a:spcAft>
                <a:spcPts val="800"/>
              </a:spcAft>
              <a:buNone/>
            </a:pPr>
            <a:r>
              <a:rPr lang="cs-CZ" sz="17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cs-CZ" sz="17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 </a:t>
            </a:r>
            <a:r>
              <a:rPr lang="cs-CZ" sz="1700" b="1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Filho</a:t>
            </a:r>
            <a:r>
              <a:rPr lang="cs-CZ" sz="17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do </a:t>
            </a:r>
            <a:r>
              <a:rPr lang="cs-CZ" sz="1700" b="1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Pescador</a:t>
            </a:r>
            <a:r>
              <a:rPr lang="cs-CZ" sz="1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1834 – </a:t>
            </a:r>
            <a:r>
              <a:rPr lang="cs-CZ" sz="17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Ant</a:t>
            </a:r>
            <a:r>
              <a:rPr lang="cs-CZ" sz="17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ô</a:t>
            </a:r>
            <a:r>
              <a:rPr lang="cs-CZ" sz="17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nio</a:t>
            </a:r>
            <a:r>
              <a:rPr lang="cs-CZ" sz="1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7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Gon</a:t>
            </a:r>
            <a:r>
              <a:rPr lang="cs-CZ" sz="17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ç</a:t>
            </a:r>
            <a:r>
              <a:rPr lang="cs-CZ" sz="17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alves</a:t>
            </a:r>
            <a:r>
              <a:rPr lang="cs-CZ" sz="1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7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Teixeira</a:t>
            </a:r>
            <a:r>
              <a:rPr lang="cs-CZ" sz="17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 </a:t>
            </a:r>
            <a:r>
              <a:rPr lang="cs-CZ" sz="17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Sousa</a:t>
            </a:r>
            <a:r>
              <a:rPr lang="cs-CZ" sz="1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endParaRPr lang="cs-CZ" sz="1700" dirty="0"/>
          </a:p>
        </p:txBody>
      </p:sp>
    </p:spTree>
    <p:extLst>
      <p:ext uri="{BB962C8B-B14F-4D97-AF65-F5344CB8AC3E}">
        <p14:creationId xmlns:p14="http://schemas.microsoft.com/office/powerpoint/2010/main" val="22583003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D386789-E888-46C6-93CD-953CAF8CF9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3363" y="365760"/>
            <a:ext cx="9367203" cy="1188720"/>
          </a:xfrm>
        </p:spPr>
        <p:txBody>
          <a:bodyPr>
            <a:normAutofit/>
          </a:bodyPr>
          <a:lstStyle/>
          <a:p>
            <a:r>
              <a:rPr lang="cs-CZ" sz="37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JOAQUIM MANUEL DE MACEDO </a:t>
            </a:r>
            <a:r>
              <a:rPr lang="cs-CZ" sz="3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(1820-1882)</a:t>
            </a:r>
            <a:br>
              <a:rPr lang="cs-CZ" sz="3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cs-CZ" sz="370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7CB4857B-ED7C-444D-9F04-2F885114A1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764099" cy="1558212"/>
          </a:xfrm>
          <a:custGeom>
            <a:avLst/>
            <a:gdLst>
              <a:gd name="connsiteX0" fmla="*/ 0 w 1764099"/>
              <a:gd name="connsiteY0" fmla="*/ 0 h 1558212"/>
              <a:gd name="connsiteX1" fmla="*/ 1764099 w 1764099"/>
              <a:gd name="connsiteY1" fmla="*/ 0 h 1558212"/>
              <a:gd name="connsiteX2" fmla="*/ 1042087 w 1764099"/>
              <a:gd name="connsiteY2" fmla="*/ 1558212 h 1558212"/>
              <a:gd name="connsiteX3" fmla="*/ 0 w 1764099"/>
              <a:gd name="connsiteY3" fmla="*/ 1558212 h 1558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64099" h="1558212">
                <a:moveTo>
                  <a:pt x="0" y="0"/>
                </a:moveTo>
                <a:lnTo>
                  <a:pt x="1764099" y="0"/>
                </a:lnTo>
                <a:lnTo>
                  <a:pt x="1042087" y="1558212"/>
                </a:lnTo>
                <a:lnTo>
                  <a:pt x="0" y="155821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18046FB-44EA-4FD8-A585-EA09A319B2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691640"/>
            <a:ext cx="12191999" cy="5166360"/>
          </a:xfrm>
          <a:custGeom>
            <a:avLst/>
            <a:gdLst>
              <a:gd name="connsiteX0" fmla="*/ 0 w 12191999"/>
              <a:gd name="connsiteY0" fmla="*/ 0 h 5166360"/>
              <a:gd name="connsiteX1" fmla="*/ 1822388 w 12191999"/>
              <a:gd name="connsiteY1" fmla="*/ 0 h 5166360"/>
              <a:gd name="connsiteX2" fmla="*/ 6468290 w 12191999"/>
              <a:gd name="connsiteY2" fmla="*/ 0 h 5166360"/>
              <a:gd name="connsiteX3" fmla="*/ 7796394 w 12191999"/>
              <a:gd name="connsiteY3" fmla="*/ 0 h 5166360"/>
              <a:gd name="connsiteX4" fmla="*/ 8376834 w 12191999"/>
              <a:gd name="connsiteY4" fmla="*/ 0 h 5166360"/>
              <a:gd name="connsiteX5" fmla="*/ 9704938 w 12191999"/>
              <a:gd name="connsiteY5" fmla="*/ 0 h 5166360"/>
              <a:gd name="connsiteX6" fmla="*/ 9704938 w 12191999"/>
              <a:gd name="connsiteY6" fmla="*/ 2 h 5166360"/>
              <a:gd name="connsiteX7" fmla="*/ 10283456 w 12191999"/>
              <a:gd name="connsiteY7" fmla="*/ 2 h 5166360"/>
              <a:gd name="connsiteX8" fmla="*/ 10863897 w 12191999"/>
              <a:gd name="connsiteY8" fmla="*/ 2 h 5166360"/>
              <a:gd name="connsiteX9" fmla="*/ 12191999 w 12191999"/>
              <a:gd name="connsiteY9" fmla="*/ 2 h 5166360"/>
              <a:gd name="connsiteX10" fmla="*/ 12191999 w 12191999"/>
              <a:gd name="connsiteY10" fmla="*/ 5166360 h 5166360"/>
              <a:gd name="connsiteX11" fmla="*/ 0 w 12191999"/>
              <a:gd name="connsiteY11" fmla="*/ 5166360 h 5166360"/>
              <a:gd name="connsiteX12" fmla="*/ 0 w 12191999"/>
              <a:gd name="connsiteY12" fmla="*/ 2604436 h 5166360"/>
              <a:gd name="connsiteX13" fmla="*/ 862341 w 12191999"/>
              <a:gd name="connsiteY13" fmla="*/ 743371 h 5166360"/>
              <a:gd name="connsiteX14" fmla="*/ 0 w 12191999"/>
              <a:gd name="connsiteY14" fmla="*/ 743371 h 5166360"/>
              <a:gd name="connsiteX15" fmla="*/ 0 w 12191999"/>
              <a:gd name="connsiteY15" fmla="*/ 742508 h 5166360"/>
              <a:gd name="connsiteX16" fmla="*/ 92826 w 12191999"/>
              <a:gd name="connsiteY16" fmla="*/ 742508 h 5166360"/>
              <a:gd name="connsiteX17" fmla="*/ 406486 w 12191999"/>
              <a:gd name="connsiteY17" fmla="*/ 742508 h 5166360"/>
              <a:gd name="connsiteX18" fmla="*/ 406486 w 12191999"/>
              <a:gd name="connsiteY18" fmla="*/ 742507 h 5166360"/>
              <a:gd name="connsiteX19" fmla="*/ 862741 w 12191999"/>
              <a:gd name="connsiteY19" fmla="*/ 742507 h 5166360"/>
              <a:gd name="connsiteX20" fmla="*/ 1206388 w 12191999"/>
              <a:gd name="connsiteY20" fmla="*/ 864 h 5166360"/>
              <a:gd name="connsiteX21" fmla="*/ 748500 w 12191999"/>
              <a:gd name="connsiteY21" fmla="*/ 864 h 5166360"/>
              <a:gd name="connsiteX22" fmla="*/ 0 w 12191999"/>
              <a:gd name="connsiteY22" fmla="*/ 864 h 5166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2191999" h="5166360">
                <a:moveTo>
                  <a:pt x="0" y="0"/>
                </a:moveTo>
                <a:lnTo>
                  <a:pt x="1822388" y="0"/>
                </a:lnTo>
                <a:lnTo>
                  <a:pt x="6468290" y="0"/>
                </a:lnTo>
                <a:lnTo>
                  <a:pt x="7796394" y="0"/>
                </a:lnTo>
                <a:lnTo>
                  <a:pt x="8376834" y="0"/>
                </a:lnTo>
                <a:lnTo>
                  <a:pt x="9704938" y="0"/>
                </a:lnTo>
                <a:lnTo>
                  <a:pt x="9704938" y="2"/>
                </a:lnTo>
                <a:lnTo>
                  <a:pt x="10283456" y="2"/>
                </a:lnTo>
                <a:lnTo>
                  <a:pt x="10863897" y="2"/>
                </a:lnTo>
                <a:lnTo>
                  <a:pt x="12191999" y="2"/>
                </a:lnTo>
                <a:lnTo>
                  <a:pt x="12191999" y="5166360"/>
                </a:lnTo>
                <a:lnTo>
                  <a:pt x="0" y="5166360"/>
                </a:lnTo>
                <a:lnTo>
                  <a:pt x="0" y="2604436"/>
                </a:lnTo>
                <a:lnTo>
                  <a:pt x="862341" y="743371"/>
                </a:lnTo>
                <a:lnTo>
                  <a:pt x="0" y="743371"/>
                </a:lnTo>
                <a:lnTo>
                  <a:pt x="0" y="742508"/>
                </a:lnTo>
                <a:lnTo>
                  <a:pt x="92826" y="742508"/>
                </a:lnTo>
                <a:lnTo>
                  <a:pt x="406486" y="742508"/>
                </a:lnTo>
                <a:lnTo>
                  <a:pt x="406486" y="742507"/>
                </a:lnTo>
                <a:lnTo>
                  <a:pt x="862741" y="742507"/>
                </a:lnTo>
                <a:lnTo>
                  <a:pt x="1206388" y="864"/>
                </a:lnTo>
                <a:lnTo>
                  <a:pt x="748500" y="864"/>
                </a:lnTo>
                <a:lnTo>
                  <a:pt x="0" y="864"/>
                </a:lnTo>
                <a:close/>
              </a:path>
            </a:pathLst>
          </a:custGeom>
          <a:solidFill>
            <a:srgbClr val="A6A6A6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479F5F2B-8B58-4140-AE6A-51F6C67B18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91641"/>
            <a:ext cx="971654" cy="2096979"/>
          </a:xfrm>
          <a:custGeom>
            <a:avLst/>
            <a:gdLst>
              <a:gd name="connsiteX0" fmla="*/ 0 w 971654"/>
              <a:gd name="connsiteY0" fmla="*/ 0 h 2096979"/>
              <a:gd name="connsiteX1" fmla="*/ 971654 w 971654"/>
              <a:gd name="connsiteY1" fmla="*/ 0 h 2096979"/>
              <a:gd name="connsiteX2" fmla="*/ 0 w 971654"/>
              <a:gd name="connsiteY2" fmla="*/ 2096979 h 20969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71654" h="2096979">
                <a:moveTo>
                  <a:pt x="0" y="0"/>
                </a:moveTo>
                <a:lnTo>
                  <a:pt x="971654" y="0"/>
                </a:lnTo>
                <a:lnTo>
                  <a:pt x="0" y="2096979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4E7E795-98CB-45A7-8736-649B3A91E9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53363" y="2176272"/>
            <a:ext cx="9367204" cy="4041648"/>
          </a:xfrm>
        </p:spPr>
        <p:txBody>
          <a:bodyPr anchor="t">
            <a:normAutofit fontScale="92500" lnSpcReduction="10000"/>
          </a:bodyPr>
          <a:lstStyle/>
          <a:p>
            <a:pPr marL="0" indent="0">
              <a:spcAft>
                <a:spcPts val="800"/>
              </a:spcAft>
              <a:buNone/>
            </a:pP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Povoláním lékař, ale také novinář, politik a profesor.</a:t>
            </a:r>
          </a:p>
          <a:p>
            <a:pPr marL="0" indent="0">
              <a:spcAft>
                <a:spcPts val="800"/>
              </a:spcAft>
              <a:buNone/>
            </a:pP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Aft>
                <a:spcPts val="800"/>
              </a:spcAft>
              <a:buNone/>
            </a:pPr>
            <a:r>
              <a:rPr lang="cs-CZ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8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Černovláska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cs-CZ" sz="18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Moreninha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), 1844 </a:t>
            </a:r>
          </a:p>
          <a:p>
            <a:pPr marL="342900" lvl="0" indent="-342900">
              <a:buFont typeface="Calibri" panose="020F0502020204030204" pitchFamily="34" charset="0"/>
              <a:buChar char="-"/>
            </a:pP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dílo vstoupilo do dějin jako první důstojný městský román v brazilské literatuře (později v tomto žánru dosáhne mistrovství </a:t>
            </a:r>
            <a:r>
              <a:rPr lang="cs-CZ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Machado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cs-CZ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Assis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);</a:t>
            </a:r>
          </a:p>
          <a:p>
            <a:pPr marL="342900" lvl="0" indent="-342900">
              <a:buFont typeface="Calibri" panose="020F0502020204030204" pitchFamily="34" charset="0"/>
              <a:buChar char="-"/>
            </a:pP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příběh se odehrává v Riu de </a:t>
            </a:r>
            <a:r>
              <a:rPr lang="cs-CZ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Janeiru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v polovině 19. století, jeho půvab tkví v prostotě vyprávění;</a:t>
            </a:r>
          </a:p>
          <a:p>
            <a:pPr marL="342900" lvl="0" indent="-342900">
              <a:buFont typeface="Calibri" panose="020F0502020204030204" pitchFamily="34" charset="0"/>
              <a:buChar char="-"/>
            </a:pPr>
            <a:r>
              <a:rPr lang="cs-CZ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Moreninha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je okouzlující dívka Carolina s níž mladičký Augusto prožívá první lásku;</a:t>
            </a:r>
          </a:p>
          <a:p>
            <a:pPr marL="342900" lvl="0" indent="-342900">
              <a:spcAft>
                <a:spcPts val="800"/>
              </a:spcAft>
              <a:buFont typeface="Calibri" panose="020F0502020204030204" pitchFamily="34" charset="0"/>
              <a:buChar char="-"/>
            </a:pP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román měl velký úspěch především u ženského publika.</a:t>
            </a:r>
          </a:p>
          <a:p>
            <a:pPr marL="0" indent="0">
              <a:spcAft>
                <a:spcPts val="800"/>
              </a:spcAft>
              <a:buNone/>
            </a:pP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Aft>
                <a:spcPts val="800"/>
              </a:spcAft>
              <a:buNone/>
            </a:pP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Manuel de </a:t>
            </a:r>
            <a:r>
              <a:rPr lang="cs-CZ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Macedo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napsal i další tomány, básně, mravoličné kroniky, cestopisy, drama, ale žádné další dílo nebylo již tak úspěšné.</a:t>
            </a:r>
          </a:p>
          <a:p>
            <a:endParaRPr lang="cs-CZ" sz="1500" dirty="0"/>
          </a:p>
        </p:txBody>
      </p:sp>
    </p:spTree>
    <p:extLst>
      <p:ext uri="{BB962C8B-B14F-4D97-AF65-F5344CB8AC3E}">
        <p14:creationId xmlns:p14="http://schemas.microsoft.com/office/powerpoint/2010/main" val="38828944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4E3509D-B1B7-403D-AF36-87591A7F35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3363" y="365760"/>
            <a:ext cx="9367203" cy="1188720"/>
          </a:xfrm>
        </p:spPr>
        <p:txBody>
          <a:bodyPr>
            <a:normAutofit/>
          </a:bodyPr>
          <a:lstStyle/>
          <a:p>
            <a:r>
              <a:rPr lang="cs-CZ" sz="3700" b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MANUEL ANTONIO DE ALMEIDA</a:t>
            </a:r>
            <a:r>
              <a:rPr lang="cs-CZ" sz="37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(1831-1861) </a:t>
            </a:r>
            <a:br>
              <a:rPr lang="cs-CZ" sz="37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cs-CZ" sz="370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7CB4857B-ED7C-444D-9F04-2F885114A1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764099" cy="1558212"/>
          </a:xfrm>
          <a:custGeom>
            <a:avLst/>
            <a:gdLst>
              <a:gd name="connsiteX0" fmla="*/ 0 w 1764099"/>
              <a:gd name="connsiteY0" fmla="*/ 0 h 1558212"/>
              <a:gd name="connsiteX1" fmla="*/ 1764099 w 1764099"/>
              <a:gd name="connsiteY1" fmla="*/ 0 h 1558212"/>
              <a:gd name="connsiteX2" fmla="*/ 1042087 w 1764099"/>
              <a:gd name="connsiteY2" fmla="*/ 1558212 h 1558212"/>
              <a:gd name="connsiteX3" fmla="*/ 0 w 1764099"/>
              <a:gd name="connsiteY3" fmla="*/ 1558212 h 1558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64099" h="1558212">
                <a:moveTo>
                  <a:pt x="0" y="0"/>
                </a:moveTo>
                <a:lnTo>
                  <a:pt x="1764099" y="0"/>
                </a:lnTo>
                <a:lnTo>
                  <a:pt x="1042087" y="1558212"/>
                </a:lnTo>
                <a:lnTo>
                  <a:pt x="0" y="155821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18046FB-44EA-4FD8-A585-EA09A319B2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691640"/>
            <a:ext cx="12191999" cy="5166360"/>
          </a:xfrm>
          <a:custGeom>
            <a:avLst/>
            <a:gdLst>
              <a:gd name="connsiteX0" fmla="*/ 0 w 12191999"/>
              <a:gd name="connsiteY0" fmla="*/ 0 h 5166360"/>
              <a:gd name="connsiteX1" fmla="*/ 1822388 w 12191999"/>
              <a:gd name="connsiteY1" fmla="*/ 0 h 5166360"/>
              <a:gd name="connsiteX2" fmla="*/ 6468290 w 12191999"/>
              <a:gd name="connsiteY2" fmla="*/ 0 h 5166360"/>
              <a:gd name="connsiteX3" fmla="*/ 7796394 w 12191999"/>
              <a:gd name="connsiteY3" fmla="*/ 0 h 5166360"/>
              <a:gd name="connsiteX4" fmla="*/ 8376834 w 12191999"/>
              <a:gd name="connsiteY4" fmla="*/ 0 h 5166360"/>
              <a:gd name="connsiteX5" fmla="*/ 9704938 w 12191999"/>
              <a:gd name="connsiteY5" fmla="*/ 0 h 5166360"/>
              <a:gd name="connsiteX6" fmla="*/ 9704938 w 12191999"/>
              <a:gd name="connsiteY6" fmla="*/ 2 h 5166360"/>
              <a:gd name="connsiteX7" fmla="*/ 10283456 w 12191999"/>
              <a:gd name="connsiteY7" fmla="*/ 2 h 5166360"/>
              <a:gd name="connsiteX8" fmla="*/ 10863897 w 12191999"/>
              <a:gd name="connsiteY8" fmla="*/ 2 h 5166360"/>
              <a:gd name="connsiteX9" fmla="*/ 12191999 w 12191999"/>
              <a:gd name="connsiteY9" fmla="*/ 2 h 5166360"/>
              <a:gd name="connsiteX10" fmla="*/ 12191999 w 12191999"/>
              <a:gd name="connsiteY10" fmla="*/ 5166360 h 5166360"/>
              <a:gd name="connsiteX11" fmla="*/ 0 w 12191999"/>
              <a:gd name="connsiteY11" fmla="*/ 5166360 h 5166360"/>
              <a:gd name="connsiteX12" fmla="*/ 0 w 12191999"/>
              <a:gd name="connsiteY12" fmla="*/ 2604436 h 5166360"/>
              <a:gd name="connsiteX13" fmla="*/ 862341 w 12191999"/>
              <a:gd name="connsiteY13" fmla="*/ 743371 h 5166360"/>
              <a:gd name="connsiteX14" fmla="*/ 0 w 12191999"/>
              <a:gd name="connsiteY14" fmla="*/ 743371 h 5166360"/>
              <a:gd name="connsiteX15" fmla="*/ 0 w 12191999"/>
              <a:gd name="connsiteY15" fmla="*/ 742508 h 5166360"/>
              <a:gd name="connsiteX16" fmla="*/ 92826 w 12191999"/>
              <a:gd name="connsiteY16" fmla="*/ 742508 h 5166360"/>
              <a:gd name="connsiteX17" fmla="*/ 406486 w 12191999"/>
              <a:gd name="connsiteY17" fmla="*/ 742508 h 5166360"/>
              <a:gd name="connsiteX18" fmla="*/ 406486 w 12191999"/>
              <a:gd name="connsiteY18" fmla="*/ 742507 h 5166360"/>
              <a:gd name="connsiteX19" fmla="*/ 862741 w 12191999"/>
              <a:gd name="connsiteY19" fmla="*/ 742507 h 5166360"/>
              <a:gd name="connsiteX20" fmla="*/ 1206388 w 12191999"/>
              <a:gd name="connsiteY20" fmla="*/ 864 h 5166360"/>
              <a:gd name="connsiteX21" fmla="*/ 748500 w 12191999"/>
              <a:gd name="connsiteY21" fmla="*/ 864 h 5166360"/>
              <a:gd name="connsiteX22" fmla="*/ 0 w 12191999"/>
              <a:gd name="connsiteY22" fmla="*/ 864 h 5166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2191999" h="5166360">
                <a:moveTo>
                  <a:pt x="0" y="0"/>
                </a:moveTo>
                <a:lnTo>
                  <a:pt x="1822388" y="0"/>
                </a:lnTo>
                <a:lnTo>
                  <a:pt x="6468290" y="0"/>
                </a:lnTo>
                <a:lnTo>
                  <a:pt x="7796394" y="0"/>
                </a:lnTo>
                <a:lnTo>
                  <a:pt x="8376834" y="0"/>
                </a:lnTo>
                <a:lnTo>
                  <a:pt x="9704938" y="0"/>
                </a:lnTo>
                <a:lnTo>
                  <a:pt x="9704938" y="2"/>
                </a:lnTo>
                <a:lnTo>
                  <a:pt x="10283456" y="2"/>
                </a:lnTo>
                <a:lnTo>
                  <a:pt x="10863897" y="2"/>
                </a:lnTo>
                <a:lnTo>
                  <a:pt x="12191999" y="2"/>
                </a:lnTo>
                <a:lnTo>
                  <a:pt x="12191999" y="5166360"/>
                </a:lnTo>
                <a:lnTo>
                  <a:pt x="0" y="5166360"/>
                </a:lnTo>
                <a:lnTo>
                  <a:pt x="0" y="2604436"/>
                </a:lnTo>
                <a:lnTo>
                  <a:pt x="862341" y="743371"/>
                </a:lnTo>
                <a:lnTo>
                  <a:pt x="0" y="743371"/>
                </a:lnTo>
                <a:lnTo>
                  <a:pt x="0" y="742508"/>
                </a:lnTo>
                <a:lnTo>
                  <a:pt x="92826" y="742508"/>
                </a:lnTo>
                <a:lnTo>
                  <a:pt x="406486" y="742508"/>
                </a:lnTo>
                <a:lnTo>
                  <a:pt x="406486" y="742507"/>
                </a:lnTo>
                <a:lnTo>
                  <a:pt x="862741" y="742507"/>
                </a:lnTo>
                <a:lnTo>
                  <a:pt x="1206388" y="864"/>
                </a:lnTo>
                <a:lnTo>
                  <a:pt x="748500" y="864"/>
                </a:lnTo>
                <a:lnTo>
                  <a:pt x="0" y="864"/>
                </a:lnTo>
                <a:close/>
              </a:path>
            </a:pathLst>
          </a:custGeom>
          <a:solidFill>
            <a:srgbClr val="A6A6A6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479F5F2B-8B58-4140-AE6A-51F6C67B18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91641"/>
            <a:ext cx="971654" cy="2096979"/>
          </a:xfrm>
          <a:custGeom>
            <a:avLst/>
            <a:gdLst>
              <a:gd name="connsiteX0" fmla="*/ 0 w 971654"/>
              <a:gd name="connsiteY0" fmla="*/ 0 h 2096979"/>
              <a:gd name="connsiteX1" fmla="*/ 971654 w 971654"/>
              <a:gd name="connsiteY1" fmla="*/ 0 h 2096979"/>
              <a:gd name="connsiteX2" fmla="*/ 0 w 971654"/>
              <a:gd name="connsiteY2" fmla="*/ 2096979 h 20969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71654" h="2096979">
                <a:moveTo>
                  <a:pt x="0" y="0"/>
                </a:moveTo>
                <a:lnTo>
                  <a:pt x="971654" y="0"/>
                </a:lnTo>
                <a:lnTo>
                  <a:pt x="0" y="2096979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739DBD9-7314-428E-B0D7-8360A8B46D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53363" y="2176272"/>
            <a:ext cx="9367204" cy="4041648"/>
          </a:xfrm>
        </p:spPr>
        <p:txBody>
          <a:bodyPr anchor="t">
            <a:normAutofit/>
          </a:bodyPr>
          <a:lstStyle/>
          <a:p>
            <a:pPr marL="0" indent="0">
              <a:spcAft>
                <a:spcPts val="800"/>
              </a:spcAft>
              <a:buNone/>
            </a:pPr>
            <a:r>
              <a:rPr lang="cs-CZ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Pocházel z </a:t>
            </a:r>
            <a:r>
              <a:rPr lang="cs-CZ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rio</a:t>
            </a:r>
            <a:r>
              <a:rPr lang="cs-CZ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cs-CZ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janeirské</a:t>
            </a:r>
            <a:r>
              <a:rPr lang="cs-CZ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střední vrstvy; byl korektorem a redaktorem deníku </a:t>
            </a:r>
            <a:r>
              <a:rPr lang="cs-CZ" sz="24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Correio</a:t>
            </a:r>
            <a:r>
              <a:rPr lang="cs-CZ" sz="2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4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Mercantil</a:t>
            </a:r>
            <a:r>
              <a:rPr lang="cs-CZ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 nepříliš systematicky studoval medicínu.</a:t>
            </a:r>
          </a:p>
          <a:p>
            <a:pPr marL="0" indent="0">
              <a:spcAft>
                <a:spcPts val="800"/>
              </a:spcAft>
              <a:buNone/>
            </a:pPr>
            <a:r>
              <a:rPr lang="cs-CZ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 22 letech publikoval v novinách na pokračování svůj jediný román „Paměti policejního seržanta“.</a:t>
            </a:r>
          </a:p>
          <a:p>
            <a:pPr marL="0" indent="0">
              <a:spcAft>
                <a:spcPts val="800"/>
              </a:spcAft>
              <a:buNone/>
            </a:pPr>
            <a:r>
              <a:rPr lang="cs-CZ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 svých třiceti letech se rozhodl zlepšit svou finanční situaci vstupem do politiky a kandidoval na poslance provincie Rio de </a:t>
            </a:r>
            <a:r>
              <a:rPr lang="cs-CZ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Janeiro</a:t>
            </a:r>
            <a:r>
              <a:rPr lang="cs-CZ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Na jedné z cest za svými voliči, utonul při ztroskotání parníku, na kterém se plavil.</a:t>
            </a: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0635149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C98A938-A7FF-4BC9-9092-1E337C703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3363" y="365760"/>
            <a:ext cx="9367203" cy="1188720"/>
          </a:xfrm>
        </p:spPr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7CB4857B-ED7C-444D-9F04-2F885114A1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764099" cy="1558212"/>
          </a:xfrm>
          <a:custGeom>
            <a:avLst/>
            <a:gdLst>
              <a:gd name="connsiteX0" fmla="*/ 0 w 1764099"/>
              <a:gd name="connsiteY0" fmla="*/ 0 h 1558212"/>
              <a:gd name="connsiteX1" fmla="*/ 1764099 w 1764099"/>
              <a:gd name="connsiteY1" fmla="*/ 0 h 1558212"/>
              <a:gd name="connsiteX2" fmla="*/ 1042087 w 1764099"/>
              <a:gd name="connsiteY2" fmla="*/ 1558212 h 1558212"/>
              <a:gd name="connsiteX3" fmla="*/ 0 w 1764099"/>
              <a:gd name="connsiteY3" fmla="*/ 1558212 h 1558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64099" h="1558212">
                <a:moveTo>
                  <a:pt x="0" y="0"/>
                </a:moveTo>
                <a:lnTo>
                  <a:pt x="1764099" y="0"/>
                </a:lnTo>
                <a:lnTo>
                  <a:pt x="1042087" y="1558212"/>
                </a:lnTo>
                <a:lnTo>
                  <a:pt x="0" y="155821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18046FB-44EA-4FD8-A585-EA09A319B2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691640"/>
            <a:ext cx="12191999" cy="5166360"/>
          </a:xfrm>
          <a:custGeom>
            <a:avLst/>
            <a:gdLst>
              <a:gd name="connsiteX0" fmla="*/ 0 w 12191999"/>
              <a:gd name="connsiteY0" fmla="*/ 0 h 5166360"/>
              <a:gd name="connsiteX1" fmla="*/ 1822388 w 12191999"/>
              <a:gd name="connsiteY1" fmla="*/ 0 h 5166360"/>
              <a:gd name="connsiteX2" fmla="*/ 6468290 w 12191999"/>
              <a:gd name="connsiteY2" fmla="*/ 0 h 5166360"/>
              <a:gd name="connsiteX3" fmla="*/ 7796394 w 12191999"/>
              <a:gd name="connsiteY3" fmla="*/ 0 h 5166360"/>
              <a:gd name="connsiteX4" fmla="*/ 8376834 w 12191999"/>
              <a:gd name="connsiteY4" fmla="*/ 0 h 5166360"/>
              <a:gd name="connsiteX5" fmla="*/ 9704938 w 12191999"/>
              <a:gd name="connsiteY5" fmla="*/ 0 h 5166360"/>
              <a:gd name="connsiteX6" fmla="*/ 9704938 w 12191999"/>
              <a:gd name="connsiteY6" fmla="*/ 2 h 5166360"/>
              <a:gd name="connsiteX7" fmla="*/ 10283456 w 12191999"/>
              <a:gd name="connsiteY7" fmla="*/ 2 h 5166360"/>
              <a:gd name="connsiteX8" fmla="*/ 10863897 w 12191999"/>
              <a:gd name="connsiteY8" fmla="*/ 2 h 5166360"/>
              <a:gd name="connsiteX9" fmla="*/ 12191999 w 12191999"/>
              <a:gd name="connsiteY9" fmla="*/ 2 h 5166360"/>
              <a:gd name="connsiteX10" fmla="*/ 12191999 w 12191999"/>
              <a:gd name="connsiteY10" fmla="*/ 5166360 h 5166360"/>
              <a:gd name="connsiteX11" fmla="*/ 0 w 12191999"/>
              <a:gd name="connsiteY11" fmla="*/ 5166360 h 5166360"/>
              <a:gd name="connsiteX12" fmla="*/ 0 w 12191999"/>
              <a:gd name="connsiteY12" fmla="*/ 2604436 h 5166360"/>
              <a:gd name="connsiteX13" fmla="*/ 862341 w 12191999"/>
              <a:gd name="connsiteY13" fmla="*/ 743371 h 5166360"/>
              <a:gd name="connsiteX14" fmla="*/ 0 w 12191999"/>
              <a:gd name="connsiteY14" fmla="*/ 743371 h 5166360"/>
              <a:gd name="connsiteX15" fmla="*/ 0 w 12191999"/>
              <a:gd name="connsiteY15" fmla="*/ 742508 h 5166360"/>
              <a:gd name="connsiteX16" fmla="*/ 92826 w 12191999"/>
              <a:gd name="connsiteY16" fmla="*/ 742508 h 5166360"/>
              <a:gd name="connsiteX17" fmla="*/ 406486 w 12191999"/>
              <a:gd name="connsiteY17" fmla="*/ 742508 h 5166360"/>
              <a:gd name="connsiteX18" fmla="*/ 406486 w 12191999"/>
              <a:gd name="connsiteY18" fmla="*/ 742507 h 5166360"/>
              <a:gd name="connsiteX19" fmla="*/ 862741 w 12191999"/>
              <a:gd name="connsiteY19" fmla="*/ 742507 h 5166360"/>
              <a:gd name="connsiteX20" fmla="*/ 1206388 w 12191999"/>
              <a:gd name="connsiteY20" fmla="*/ 864 h 5166360"/>
              <a:gd name="connsiteX21" fmla="*/ 748500 w 12191999"/>
              <a:gd name="connsiteY21" fmla="*/ 864 h 5166360"/>
              <a:gd name="connsiteX22" fmla="*/ 0 w 12191999"/>
              <a:gd name="connsiteY22" fmla="*/ 864 h 5166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2191999" h="5166360">
                <a:moveTo>
                  <a:pt x="0" y="0"/>
                </a:moveTo>
                <a:lnTo>
                  <a:pt x="1822388" y="0"/>
                </a:lnTo>
                <a:lnTo>
                  <a:pt x="6468290" y="0"/>
                </a:lnTo>
                <a:lnTo>
                  <a:pt x="7796394" y="0"/>
                </a:lnTo>
                <a:lnTo>
                  <a:pt x="8376834" y="0"/>
                </a:lnTo>
                <a:lnTo>
                  <a:pt x="9704938" y="0"/>
                </a:lnTo>
                <a:lnTo>
                  <a:pt x="9704938" y="2"/>
                </a:lnTo>
                <a:lnTo>
                  <a:pt x="10283456" y="2"/>
                </a:lnTo>
                <a:lnTo>
                  <a:pt x="10863897" y="2"/>
                </a:lnTo>
                <a:lnTo>
                  <a:pt x="12191999" y="2"/>
                </a:lnTo>
                <a:lnTo>
                  <a:pt x="12191999" y="5166360"/>
                </a:lnTo>
                <a:lnTo>
                  <a:pt x="0" y="5166360"/>
                </a:lnTo>
                <a:lnTo>
                  <a:pt x="0" y="2604436"/>
                </a:lnTo>
                <a:lnTo>
                  <a:pt x="862341" y="743371"/>
                </a:lnTo>
                <a:lnTo>
                  <a:pt x="0" y="743371"/>
                </a:lnTo>
                <a:lnTo>
                  <a:pt x="0" y="742508"/>
                </a:lnTo>
                <a:lnTo>
                  <a:pt x="92826" y="742508"/>
                </a:lnTo>
                <a:lnTo>
                  <a:pt x="406486" y="742508"/>
                </a:lnTo>
                <a:lnTo>
                  <a:pt x="406486" y="742507"/>
                </a:lnTo>
                <a:lnTo>
                  <a:pt x="862741" y="742507"/>
                </a:lnTo>
                <a:lnTo>
                  <a:pt x="1206388" y="864"/>
                </a:lnTo>
                <a:lnTo>
                  <a:pt x="748500" y="864"/>
                </a:lnTo>
                <a:lnTo>
                  <a:pt x="0" y="864"/>
                </a:lnTo>
                <a:close/>
              </a:path>
            </a:pathLst>
          </a:custGeom>
          <a:solidFill>
            <a:srgbClr val="A6A6A6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479F5F2B-8B58-4140-AE6A-51F6C67B18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91641"/>
            <a:ext cx="971654" cy="2096979"/>
          </a:xfrm>
          <a:custGeom>
            <a:avLst/>
            <a:gdLst>
              <a:gd name="connsiteX0" fmla="*/ 0 w 971654"/>
              <a:gd name="connsiteY0" fmla="*/ 0 h 2096979"/>
              <a:gd name="connsiteX1" fmla="*/ 971654 w 971654"/>
              <a:gd name="connsiteY1" fmla="*/ 0 h 2096979"/>
              <a:gd name="connsiteX2" fmla="*/ 0 w 971654"/>
              <a:gd name="connsiteY2" fmla="*/ 2096979 h 20969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71654" h="2096979">
                <a:moveTo>
                  <a:pt x="0" y="0"/>
                </a:moveTo>
                <a:lnTo>
                  <a:pt x="971654" y="0"/>
                </a:lnTo>
                <a:lnTo>
                  <a:pt x="0" y="2096979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89820A9-4458-427B-A81A-1B501B9D43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53363" y="2176272"/>
            <a:ext cx="9367204" cy="4041648"/>
          </a:xfrm>
        </p:spPr>
        <p:txBody>
          <a:bodyPr anchor="t">
            <a:normAutofit/>
          </a:bodyPr>
          <a:lstStyle/>
          <a:p>
            <a:pPr marL="0" indent="0">
              <a:spcAft>
                <a:spcPts val="800"/>
              </a:spcAft>
              <a:buNone/>
            </a:pPr>
            <a:r>
              <a:rPr lang="cs-CZ" sz="15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Paměti policejního seržanta</a:t>
            </a:r>
            <a:r>
              <a:rPr lang="cs-CZ" sz="15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cs-CZ" sz="15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Memórias</a:t>
            </a:r>
            <a:r>
              <a:rPr lang="cs-CZ" sz="15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um </a:t>
            </a:r>
            <a:r>
              <a:rPr lang="cs-CZ" sz="15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Sargento</a:t>
            </a:r>
            <a:r>
              <a:rPr lang="cs-CZ" sz="15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cs-CZ" sz="15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Milícias</a:t>
            </a:r>
            <a:r>
              <a:rPr lang="cs-CZ" sz="15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cs-CZ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cs-CZ" sz="15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1854, 1855</a:t>
            </a:r>
          </a:p>
          <a:p>
            <a:pPr marL="0" indent="0">
              <a:spcAft>
                <a:spcPts val="800"/>
              </a:spcAft>
              <a:buNone/>
            </a:pPr>
            <a:r>
              <a:rPr lang="cs-CZ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	Původně vycházel na pokračování (</a:t>
            </a:r>
            <a:r>
              <a:rPr lang="cs-CZ" sz="15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folhetim</a:t>
            </a:r>
            <a:r>
              <a:rPr lang="cs-CZ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</a:p>
          <a:p>
            <a:pPr indent="0">
              <a:spcAft>
                <a:spcPts val="800"/>
              </a:spcAft>
              <a:buNone/>
            </a:pPr>
            <a:r>
              <a:rPr lang="cs-CZ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V době sladkobolných románů </a:t>
            </a:r>
            <a:r>
              <a:rPr lang="cs-CZ" sz="15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Almeida</a:t>
            </a:r>
            <a:r>
              <a:rPr lang="cs-CZ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napsal zábavné, ironické a uštěpačné dílo – satirický román s prvky parodie;</a:t>
            </a:r>
          </a:p>
          <a:p>
            <a:pPr indent="0">
              <a:spcAft>
                <a:spcPts val="800"/>
              </a:spcAft>
              <a:buNone/>
            </a:pPr>
            <a:r>
              <a:rPr lang="cs-CZ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připomíná pikareskní román (</a:t>
            </a:r>
            <a:r>
              <a:rPr lang="cs-CZ" sz="15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píkaro</a:t>
            </a:r>
            <a:r>
              <a:rPr lang="cs-CZ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antihrdina z nižších vrstev, díky své vychytralosti a amorálnosti dokáže přežít ve zkorumpované společnosti vyšších vrstev);</a:t>
            </a:r>
          </a:p>
          <a:p>
            <a:pPr marL="342900" lvl="0" indent="-342900">
              <a:buFont typeface="Calibri" panose="020F0502020204030204" pitchFamily="34" charset="0"/>
              <a:buChar char="-"/>
            </a:pPr>
            <a:r>
              <a:rPr lang="cs-CZ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zápletkový román, který popisuje dobrodružství syna portugalských přistěhovalců, Leonarda: po pestrém dětství a mládí přichází ironický happy end v podobě sňatku s hloupoučkou </a:t>
            </a:r>
            <a:r>
              <a:rPr lang="cs-CZ" sz="15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Luisinkou</a:t>
            </a:r>
            <a:r>
              <a:rPr lang="cs-CZ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povýšení na policejního seržanta;</a:t>
            </a:r>
          </a:p>
          <a:p>
            <a:pPr marL="342900" lvl="0" indent="-342900">
              <a:buFont typeface="Calibri" panose="020F0502020204030204" pitchFamily="34" charset="0"/>
              <a:buChar char="-"/>
            </a:pPr>
            <a:r>
              <a:rPr lang="cs-CZ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 rozdíl od </a:t>
            </a:r>
            <a:r>
              <a:rPr lang="cs-CZ" sz="15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Alencara</a:t>
            </a:r>
            <a:r>
              <a:rPr lang="cs-CZ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dalších dobových autorů nerozděluje postavy na dobé a zlé, nesoudí je, jen popisuje – Leonardo je </a:t>
            </a:r>
            <a:r>
              <a:rPr lang="cs-CZ" sz="15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malandro</a:t>
            </a:r>
            <a:r>
              <a:rPr lang="cs-CZ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dobrodruh, vychytralý šejdíř, nefalšovaná a bezelstná amorálnost, je typickým antihrdinou; tento typ protagonisty se stane velice důležitým v brazilské literatuře (vyvrcholí v  </a:t>
            </a:r>
            <a:r>
              <a:rPr lang="cs-CZ" sz="15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Macunaímovi</a:t>
            </a:r>
            <a:r>
              <a:rPr lang="cs-CZ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). </a:t>
            </a:r>
          </a:p>
          <a:p>
            <a:pPr marL="0" lvl="0" indent="0">
              <a:spcAft>
                <a:spcPts val="800"/>
              </a:spcAft>
              <a:buNone/>
            </a:pPr>
            <a:r>
              <a:rPr lang="cs-CZ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Jde o velice ojedinělé dílo své doby s prvky naturalismu.</a:t>
            </a:r>
          </a:p>
          <a:p>
            <a:endParaRPr lang="cs-CZ" sz="1500" dirty="0"/>
          </a:p>
        </p:txBody>
      </p:sp>
    </p:spTree>
    <p:extLst>
      <p:ext uri="{BB962C8B-B14F-4D97-AF65-F5344CB8AC3E}">
        <p14:creationId xmlns:p14="http://schemas.microsoft.com/office/powerpoint/2010/main" val="1700816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9B7FCB5-63A7-4952-9EE4-43C541C014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3363" y="365760"/>
            <a:ext cx="9367203" cy="1188720"/>
          </a:xfrm>
        </p:spPr>
        <p:txBody>
          <a:bodyPr>
            <a:normAutofit/>
          </a:bodyPr>
          <a:lstStyle/>
          <a:p>
            <a:r>
              <a:rPr lang="cs-CZ" sz="3700" b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JOSÉ DE ALENCAR</a:t>
            </a:r>
            <a:r>
              <a:rPr lang="cs-CZ" sz="37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(1829-1877)</a:t>
            </a:r>
            <a:br>
              <a:rPr lang="cs-CZ" sz="37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cs-CZ" sz="370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7CB4857B-ED7C-444D-9F04-2F885114A1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764099" cy="1558212"/>
          </a:xfrm>
          <a:custGeom>
            <a:avLst/>
            <a:gdLst>
              <a:gd name="connsiteX0" fmla="*/ 0 w 1764099"/>
              <a:gd name="connsiteY0" fmla="*/ 0 h 1558212"/>
              <a:gd name="connsiteX1" fmla="*/ 1764099 w 1764099"/>
              <a:gd name="connsiteY1" fmla="*/ 0 h 1558212"/>
              <a:gd name="connsiteX2" fmla="*/ 1042087 w 1764099"/>
              <a:gd name="connsiteY2" fmla="*/ 1558212 h 1558212"/>
              <a:gd name="connsiteX3" fmla="*/ 0 w 1764099"/>
              <a:gd name="connsiteY3" fmla="*/ 1558212 h 1558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64099" h="1558212">
                <a:moveTo>
                  <a:pt x="0" y="0"/>
                </a:moveTo>
                <a:lnTo>
                  <a:pt x="1764099" y="0"/>
                </a:lnTo>
                <a:lnTo>
                  <a:pt x="1042087" y="1558212"/>
                </a:lnTo>
                <a:lnTo>
                  <a:pt x="0" y="155821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18046FB-44EA-4FD8-A585-EA09A319B2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691640"/>
            <a:ext cx="12191999" cy="5166360"/>
          </a:xfrm>
          <a:custGeom>
            <a:avLst/>
            <a:gdLst>
              <a:gd name="connsiteX0" fmla="*/ 0 w 12191999"/>
              <a:gd name="connsiteY0" fmla="*/ 0 h 5166360"/>
              <a:gd name="connsiteX1" fmla="*/ 1822388 w 12191999"/>
              <a:gd name="connsiteY1" fmla="*/ 0 h 5166360"/>
              <a:gd name="connsiteX2" fmla="*/ 6468290 w 12191999"/>
              <a:gd name="connsiteY2" fmla="*/ 0 h 5166360"/>
              <a:gd name="connsiteX3" fmla="*/ 7796394 w 12191999"/>
              <a:gd name="connsiteY3" fmla="*/ 0 h 5166360"/>
              <a:gd name="connsiteX4" fmla="*/ 8376834 w 12191999"/>
              <a:gd name="connsiteY4" fmla="*/ 0 h 5166360"/>
              <a:gd name="connsiteX5" fmla="*/ 9704938 w 12191999"/>
              <a:gd name="connsiteY5" fmla="*/ 0 h 5166360"/>
              <a:gd name="connsiteX6" fmla="*/ 9704938 w 12191999"/>
              <a:gd name="connsiteY6" fmla="*/ 2 h 5166360"/>
              <a:gd name="connsiteX7" fmla="*/ 10283456 w 12191999"/>
              <a:gd name="connsiteY7" fmla="*/ 2 h 5166360"/>
              <a:gd name="connsiteX8" fmla="*/ 10863897 w 12191999"/>
              <a:gd name="connsiteY8" fmla="*/ 2 h 5166360"/>
              <a:gd name="connsiteX9" fmla="*/ 12191999 w 12191999"/>
              <a:gd name="connsiteY9" fmla="*/ 2 h 5166360"/>
              <a:gd name="connsiteX10" fmla="*/ 12191999 w 12191999"/>
              <a:gd name="connsiteY10" fmla="*/ 5166360 h 5166360"/>
              <a:gd name="connsiteX11" fmla="*/ 0 w 12191999"/>
              <a:gd name="connsiteY11" fmla="*/ 5166360 h 5166360"/>
              <a:gd name="connsiteX12" fmla="*/ 0 w 12191999"/>
              <a:gd name="connsiteY12" fmla="*/ 2604436 h 5166360"/>
              <a:gd name="connsiteX13" fmla="*/ 862341 w 12191999"/>
              <a:gd name="connsiteY13" fmla="*/ 743371 h 5166360"/>
              <a:gd name="connsiteX14" fmla="*/ 0 w 12191999"/>
              <a:gd name="connsiteY14" fmla="*/ 743371 h 5166360"/>
              <a:gd name="connsiteX15" fmla="*/ 0 w 12191999"/>
              <a:gd name="connsiteY15" fmla="*/ 742508 h 5166360"/>
              <a:gd name="connsiteX16" fmla="*/ 92826 w 12191999"/>
              <a:gd name="connsiteY16" fmla="*/ 742508 h 5166360"/>
              <a:gd name="connsiteX17" fmla="*/ 406486 w 12191999"/>
              <a:gd name="connsiteY17" fmla="*/ 742508 h 5166360"/>
              <a:gd name="connsiteX18" fmla="*/ 406486 w 12191999"/>
              <a:gd name="connsiteY18" fmla="*/ 742507 h 5166360"/>
              <a:gd name="connsiteX19" fmla="*/ 862741 w 12191999"/>
              <a:gd name="connsiteY19" fmla="*/ 742507 h 5166360"/>
              <a:gd name="connsiteX20" fmla="*/ 1206388 w 12191999"/>
              <a:gd name="connsiteY20" fmla="*/ 864 h 5166360"/>
              <a:gd name="connsiteX21" fmla="*/ 748500 w 12191999"/>
              <a:gd name="connsiteY21" fmla="*/ 864 h 5166360"/>
              <a:gd name="connsiteX22" fmla="*/ 0 w 12191999"/>
              <a:gd name="connsiteY22" fmla="*/ 864 h 5166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2191999" h="5166360">
                <a:moveTo>
                  <a:pt x="0" y="0"/>
                </a:moveTo>
                <a:lnTo>
                  <a:pt x="1822388" y="0"/>
                </a:lnTo>
                <a:lnTo>
                  <a:pt x="6468290" y="0"/>
                </a:lnTo>
                <a:lnTo>
                  <a:pt x="7796394" y="0"/>
                </a:lnTo>
                <a:lnTo>
                  <a:pt x="8376834" y="0"/>
                </a:lnTo>
                <a:lnTo>
                  <a:pt x="9704938" y="0"/>
                </a:lnTo>
                <a:lnTo>
                  <a:pt x="9704938" y="2"/>
                </a:lnTo>
                <a:lnTo>
                  <a:pt x="10283456" y="2"/>
                </a:lnTo>
                <a:lnTo>
                  <a:pt x="10863897" y="2"/>
                </a:lnTo>
                <a:lnTo>
                  <a:pt x="12191999" y="2"/>
                </a:lnTo>
                <a:lnTo>
                  <a:pt x="12191999" y="5166360"/>
                </a:lnTo>
                <a:lnTo>
                  <a:pt x="0" y="5166360"/>
                </a:lnTo>
                <a:lnTo>
                  <a:pt x="0" y="2604436"/>
                </a:lnTo>
                <a:lnTo>
                  <a:pt x="862341" y="743371"/>
                </a:lnTo>
                <a:lnTo>
                  <a:pt x="0" y="743371"/>
                </a:lnTo>
                <a:lnTo>
                  <a:pt x="0" y="742508"/>
                </a:lnTo>
                <a:lnTo>
                  <a:pt x="92826" y="742508"/>
                </a:lnTo>
                <a:lnTo>
                  <a:pt x="406486" y="742508"/>
                </a:lnTo>
                <a:lnTo>
                  <a:pt x="406486" y="742507"/>
                </a:lnTo>
                <a:lnTo>
                  <a:pt x="862741" y="742507"/>
                </a:lnTo>
                <a:lnTo>
                  <a:pt x="1206388" y="864"/>
                </a:lnTo>
                <a:lnTo>
                  <a:pt x="748500" y="864"/>
                </a:lnTo>
                <a:lnTo>
                  <a:pt x="0" y="864"/>
                </a:lnTo>
                <a:close/>
              </a:path>
            </a:pathLst>
          </a:custGeom>
          <a:solidFill>
            <a:srgbClr val="A6A6A6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479F5F2B-8B58-4140-AE6A-51F6C67B18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91641"/>
            <a:ext cx="971654" cy="2096979"/>
          </a:xfrm>
          <a:custGeom>
            <a:avLst/>
            <a:gdLst>
              <a:gd name="connsiteX0" fmla="*/ 0 w 971654"/>
              <a:gd name="connsiteY0" fmla="*/ 0 h 2096979"/>
              <a:gd name="connsiteX1" fmla="*/ 971654 w 971654"/>
              <a:gd name="connsiteY1" fmla="*/ 0 h 2096979"/>
              <a:gd name="connsiteX2" fmla="*/ 0 w 971654"/>
              <a:gd name="connsiteY2" fmla="*/ 2096979 h 20969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71654" h="2096979">
                <a:moveTo>
                  <a:pt x="0" y="0"/>
                </a:moveTo>
                <a:lnTo>
                  <a:pt x="971654" y="0"/>
                </a:lnTo>
                <a:lnTo>
                  <a:pt x="0" y="2096979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AEFF11D-47A7-47F1-A4C4-1C9F615DEF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53363" y="2176272"/>
            <a:ext cx="9367204" cy="4041648"/>
          </a:xfrm>
        </p:spPr>
        <p:txBody>
          <a:bodyPr anchor="t">
            <a:normAutofit/>
          </a:bodyPr>
          <a:lstStyle/>
          <a:p>
            <a:pPr marL="0" indent="0">
              <a:spcAft>
                <a:spcPts val="800"/>
              </a:spcAft>
              <a:buNone/>
            </a:pPr>
            <a:r>
              <a:rPr lang="cs-CZ" sz="1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Vlastenecky orientovaný autor.</a:t>
            </a:r>
          </a:p>
          <a:p>
            <a:pPr marL="0" indent="0">
              <a:spcAft>
                <a:spcPts val="800"/>
              </a:spcAft>
              <a:buNone/>
            </a:pPr>
            <a:r>
              <a:rPr lang="cs-CZ" sz="1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Napsal 21 románů, ve kterých se pokusil uchopit celou Brazílii v její minulosti i přítomnosti, ve městě i na venkově, pobřeží i vnitrozemí.</a:t>
            </a:r>
          </a:p>
          <a:p>
            <a:pPr marL="0" indent="0">
              <a:spcAft>
                <a:spcPts val="800"/>
              </a:spcAft>
              <a:buNone/>
            </a:pPr>
            <a:r>
              <a:rPr lang="cs-CZ" sz="1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Má široký záběr v tématech svých románů, které se týkají celé Brazílie – město, venkov, černoši, indiáni, městské i lidové vrstvy</a:t>
            </a:r>
          </a:p>
          <a:p>
            <a:pPr marL="0" lvl="0" indent="0">
              <a:spcAft>
                <a:spcPts val="800"/>
              </a:spcAft>
              <a:buNone/>
            </a:pPr>
            <a:r>
              <a:rPr lang="cs-CZ" sz="1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- stane se vzorem národního stylu.</a:t>
            </a:r>
          </a:p>
          <a:p>
            <a:pPr marL="0" indent="0">
              <a:spcAft>
                <a:spcPts val="800"/>
              </a:spcAft>
              <a:buNone/>
            </a:pPr>
            <a:r>
              <a:rPr lang="cs-CZ" sz="1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Narodil se v </a:t>
            </a:r>
            <a:r>
              <a:rPr lang="cs-CZ" sz="17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Ceará</a:t>
            </a:r>
            <a:r>
              <a:rPr lang="cs-CZ" sz="1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ve vzdělané a politicky angažované rodině – jeho otec byl senátorem.</a:t>
            </a:r>
          </a:p>
          <a:p>
            <a:pPr marL="0" indent="0">
              <a:spcAft>
                <a:spcPts val="800"/>
              </a:spcAft>
              <a:buNone/>
            </a:pPr>
            <a:r>
              <a:rPr lang="cs-CZ" sz="1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Vystudoval práva v </a:t>
            </a:r>
            <a:r>
              <a:rPr lang="cs-CZ" sz="17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cs-CZ" sz="17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ã</a:t>
            </a:r>
            <a:r>
              <a:rPr lang="cs-CZ" sz="17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cs-CZ" sz="1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Paulu a </a:t>
            </a:r>
            <a:r>
              <a:rPr lang="cs-CZ" sz="17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Olindě</a:t>
            </a:r>
            <a:r>
              <a:rPr lang="cs-CZ" sz="1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inspiroval se četbou francouzských, anglických a amerických romantických autorů.</a:t>
            </a:r>
          </a:p>
          <a:p>
            <a:pPr marL="0" indent="0">
              <a:spcAft>
                <a:spcPts val="800"/>
              </a:spcAft>
              <a:buNone/>
            </a:pPr>
            <a:r>
              <a:rPr lang="cs-CZ" sz="1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Nejproslulejší jsou jeho romány, které mají romanticko-nativistický sklon k historii.</a:t>
            </a:r>
          </a:p>
          <a:p>
            <a:pPr marL="0" indent="0">
              <a:buNone/>
            </a:pPr>
            <a:endParaRPr lang="cs-CZ" sz="1700" dirty="0"/>
          </a:p>
        </p:txBody>
      </p:sp>
    </p:spTree>
    <p:extLst>
      <p:ext uri="{BB962C8B-B14F-4D97-AF65-F5344CB8AC3E}">
        <p14:creationId xmlns:p14="http://schemas.microsoft.com/office/powerpoint/2010/main" val="17315698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11E83B3-8C32-49FF-8AFD-F9D7F80F0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3363" y="365760"/>
            <a:ext cx="9367203" cy="1188720"/>
          </a:xfrm>
        </p:spPr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7CB4857B-ED7C-444D-9F04-2F885114A1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764099" cy="1558212"/>
          </a:xfrm>
          <a:custGeom>
            <a:avLst/>
            <a:gdLst>
              <a:gd name="connsiteX0" fmla="*/ 0 w 1764099"/>
              <a:gd name="connsiteY0" fmla="*/ 0 h 1558212"/>
              <a:gd name="connsiteX1" fmla="*/ 1764099 w 1764099"/>
              <a:gd name="connsiteY1" fmla="*/ 0 h 1558212"/>
              <a:gd name="connsiteX2" fmla="*/ 1042087 w 1764099"/>
              <a:gd name="connsiteY2" fmla="*/ 1558212 h 1558212"/>
              <a:gd name="connsiteX3" fmla="*/ 0 w 1764099"/>
              <a:gd name="connsiteY3" fmla="*/ 1558212 h 1558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64099" h="1558212">
                <a:moveTo>
                  <a:pt x="0" y="0"/>
                </a:moveTo>
                <a:lnTo>
                  <a:pt x="1764099" y="0"/>
                </a:lnTo>
                <a:lnTo>
                  <a:pt x="1042087" y="1558212"/>
                </a:lnTo>
                <a:lnTo>
                  <a:pt x="0" y="155821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18046FB-44EA-4FD8-A585-EA09A319B2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691640"/>
            <a:ext cx="12191999" cy="5166360"/>
          </a:xfrm>
          <a:custGeom>
            <a:avLst/>
            <a:gdLst>
              <a:gd name="connsiteX0" fmla="*/ 0 w 12191999"/>
              <a:gd name="connsiteY0" fmla="*/ 0 h 5166360"/>
              <a:gd name="connsiteX1" fmla="*/ 1822388 w 12191999"/>
              <a:gd name="connsiteY1" fmla="*/ 0 h 5166360"/>
              <a:gd name="connsiteX2" fmla="*/ 6468290 w 12191999"/>
              <a:gd name="connsiteY2" fmla="*/ 0 h 5166360"/>
              <a:gd name="connsiteX3" fmla="*/ 7796394 w 12191999"/>
              <a:gd name="connsiteY3" fmla="*/ 0 h 5166360"/>
              <a:gd name="connsiteX4" fmla="*/ 8376834 w 12191999"/>
              <a:gd name="connsiteY4" fmla="*/ 0 h 5166360"/>
              <a:gd name="connsiteX5" fmla="*/ 9704938 w 12191999"/>
              <a:gd name="connsiteY5" fmla="*/ 0 h 5166360"/>
              <a:gd name="connsiteX6" fmla="*/ 9704938 w 12191999"/>
              <a:gd name="connsiteY6" fmla="*/ 2 h 5166360"/>
              <a:gd name="connsiteX7" fmla="*/ 10283456 w 12191999"/>
              <a:gd name="connsiteY7" fmla="*/ 2 h 5166360"/>
              <a:gd name="connsiteX8" fmla="*/ 10863897 w 12191999"/>
              <a:gd name="connsiteY8" fmla="*/ 2 h 5166360"/>
              <a:gd name="connsiteX9" fmla="*/ 12191999 w 12191999"/>
              <a:gd name="connsiteY9" fmla="*/ 2 h 5166360"/>
              <a:gd name="connsiteX10" fmla="*/ 12191999 w 12191999"/>
              <a:gd name="connsiteY10" fmla="*/ 5166360 h 5166360"/>
              <a:gd name="connsiteX11" fmla="*/ 0 w 12191999"/>
              <a:gd name="connsiteY11" fmla="*/ 5166360 h 5166360"/>
              <a:gd name="connsiteX12" fmla="*/ 0 w 12191999"/>
              <a:gd name="connsiteY12" fmla="*/ 2604436 h 5166360"/>
              <a:gd name="connsiteX13" fmla="*/ 862341 w 12191999"/>
              <a:gd name="connsiteY13" fmla="*/ 743371 h 5166360"/>
              <a:gd name="connsiteX14" fmla="*/ 0 w 12191999"/>
              <a:gd name="connsiteY14" fmla="*/ 743371 h 5166360"/>
              <a:gd name="connsiteX15" fmla="*/ 0 w 12191999"/>
              <a:gd name="connsiteY15" fmla="*/ 742508 h 5166360"/>
              <a:gd name="connsiteX16" fmla="*/ 92826 w 12191999"/>
              <a:gd name="connsiteY16" fmla="*/ 742508 h 5166360"/>
              <a:gd name="connsiteX17" fmla="*/ 406486 w 12191999"/>
              <a:gd name="connsiteY17" fmla="*/ 742508 h 5166360"/>
              <a:gd name="connsiteX18" fmla="*/ 406486 w 12191999"/>
              <a:gd name="connsiteY18" fmla="*/ 742507 h 5166360"/>
              <a:gd name="connsiteX19" fmla="*/ 862741 w 12191999"/>
              <a:gd name="connsiteY19" fmla="*/ 742507 h 5166360"/>
              <a:gd name="connsiteX20" fmla="*/ 1206388 w 12191999"/>
              <a:gd name="connsiteY20" fmla="*/ 864 h 5166360"/>
              <a:gd name="connsiteX21" fmla="*/ 748500 w 12191999"/>
              <a:gd name="connsiteY21" fmla="*/ 864 h 5166360"/>
              <a:gd name="connsiteX22" fmla="*/ 0 w 12191999"/>
              <a:gd name="connsiteY22" fmla="*/ 864 h 5166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2191999" h="5166360">
                <a:moveTo>
                  <a:pt x="0" y="0"/>
                </a:moveTo>
                <a:lnTo>
                  <a:pt x="1822388" y="0"/>
                </a:lnTo>
                <a:lnTo>
                  <a:pt x="6468290" y="0"/>
                </a:lnTo>
                <a:lnTo>
                  <a:pt x="7796394" y="0"/>
                </a:lnTo>
                <a:lnTo>
                  <a:pt x="8376834" y="0"/>
                </a:lnTo>
                <a:lnTo>
                  <a:pt x="9704938" y="0"/>
                </a:lnTo>
                <a:lnTo>
                  <a:pt x="9704938" y="2"/>
                </a:lnTo>
                <a:lnTo>
                  <a:pt x="10283456" y="2"/>
                </a:lnTo>
                <a:lnTo>
                  <a:pt x="10863897" y="2"/>
                </a:lnTo>
                <a:lnTo>
                  <a:pt x="12191999" y="2"/>
                </a:lnTo>
                <a:lnTo>
                  <a:pt x="12191999" y="5166360"/>
                </a:lnTo>
                <a:lnTo>
                  <a:pt x="0" y="5166360"/>
                </a:lnTo>
                <a:lnTo>
                  <a:pt x="0" y="2604436"/>
                </a:lnTo>
                <a:lnTo>
                  <a:pt x="862341" y="743371"/>
                </a:lnTo>
                <a:lnTo>
                  <a:pt x="0" y="743371"/>
                </a:lnTo>
                <a:lnTo>
                  <a:pt x="0" y="742508"/>
                </a:lnTo>
                <a:lnTo>
                  <a:pt x="92826" y="742508"/>
                </a:lnTo>
                <a:lnTo>
                  <a:pt x="406486" y="742508"/>
                </a:lnTo>
                <a:lnTo>
                  <a:pt x="406486" y="742507"/>
                </a:lnTo>
                <a:lnTo>
                  <a:pt x="862741" y="742507"/>
                </a:lnTo>
                <a:lnTo>
                  <a:pt x="1206388" y="864"/>
                </a:lnTo>
                <a:lnTo>
                  <a:pt x="748500" y="864"/>
                </a:lnTo>
                <a:lnTo>
                  <a:pt x="0" y="864"/>
                </a:lnTo>
                <a:close/>
              </a:path>
            </a:pathLst>
          </a:custGeom>
          <a:solidFill>
            <a:srgbClr val="A6A6A6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479F5F2B-8B58-4140-AE6A-51F6C67B18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91641"/>
            <a:ext cx="971654" cy="2096979"/>
          </a:xfrm>
          <a:custGeom>
            <a:avLst/>
            <a:gdLst>
              <a:gd name="connsiteX0" fmla="*/ 0 w 971654"/>
              <a:gd name="connsiteY0" fmla="*/ 0 h 2096979"/>
              <a:gd name="connsiteX1" fmla="*/ 971654 w 971654"/>
              <a:gd name="connsiteY1" fmla="*/ 0 h 2096979"/>
              <a:gd name="connsiteX2" fmla="*/ 0 w 971654"/>
              <a:gd name="connsiteY2" fmla="*/ 2096979 h 20969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71654" h="2096979">
                <a:moveTo>
                  <a:pt x="0" y="0"/>
                </a:moveTo>
                <a:lnTo>
                  <a:pt x="971654" y="0"/>
                </a:lnTo>
                <a:lnTo>
                  <a:pt x="0" y="2096979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E341D12-D4EA-44CB-A84F-1C9FD68599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53363" y="2176272"/>
            <a:ext cx="9367204" cy="4041648"/>
          </a:xfrm>
        </p:spPr>
        <p:txBody>
          <a:bodyPr anchor="t">
            <a:normAutofit/>
          </a:bodyPr>
          <a:lstStyle/>
          <a:p>
            <a:pPr marL="0" indent="0">
              <a:spcAft>
                <a:spcPts val="800"/>
              </a:spcAft>
              <a:buNone/>
            </a:pPr>
            <a:r>
              <a:rPr lang="cs-CZ" sz="1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Byl také novinářem – psal fejetony literární, ekonomické i politické; byl rovněž aktivním konzervativním politikem – byl poslancem a později ministrem spravedlnosti. Jako hlubokou osobní prohru považoval své neschválení jako doživotního senátora. Na konci života zahořkl a stáhl se do ústraní, ale nadále psal.</a:t>
            </a:r>
          </a:p>
          <a:p>
            <a:pPr marL="0" indent="0">
              <a:spcAft>
                <a:spcPts val="800"/>
              </a:spcAft>
              <a:buNone/>
            </a:pPr>
            <a:r>
              <a:rPr lang="cs-CZ" sz="1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Impulsem k publikování prvního </a:t>
            </a:r>
            <a:r>
              <a:rPr lang="cs-CZ" sz="17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Alencarova</a:t>
            </a:r>
            <a:r>
              <a:rPr lang="cs-CZ" sz="1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románu, </a:t>
            </a:r>
            <a:r>
              <a:rPr lang="cs-CZ" sz="17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Vládce pralesa (O Guarani</a:t>
            </a:r>
            <a:r>
              <a:rPr lang="cs-CZ" sz="17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), </a:t>
            </a:r>
            <a:r>
              <a:rPr lang="cs-CZ" sz="1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byla polemika ohledně  eposu </a:t>
            </a:r>
            <a:r>
              <a:rPr lang="cs-CZ" sz="17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Spolčení </a:t>
            </a:r>
            <a:r>
              <a:rPr lang="cs-CZ" sz="17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Tamoiů</a:t>
            </a:r>
            <a:r>
              <a:rPr lang="cs-CZ" sz="1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cs-CZ" sz="17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Gon</a:t>
            </a:r>
            <a:r>
              <a:rPr lang="cs-CZ" sz="17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ç</a:t>
            </a:r>
            <a:r>
              <a:rPr lang="cs-CZ" sz="17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alvese</a:t>
            </a:r>
            <a:r>
              <a:rPr lang="cs-CZ" sz="1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cs-CZ" sz="17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Mahalh</a:t>
            </a:r>
            <a:r>
              <a:rPr lang="cs-CZ" sz="17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ã</a:t>
            </a:r>
            <a:r>
              <a:rPr lang="cs-CZ" sz="17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</a:t>
            </a:r>
            <a:r>
              <a:rPr lang="cs-CZ" sz="1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vydaném v roce 1856. Kolem díla se brzy vytvořily dva tábory – ti, kteří jej obhajovali (již zmíněný Porto-</a:t>
            </a:r>
            <a:r>
              <a:rPr lang="cs-CZ" sz="17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Alegre</a:t>
            </a:r>
            <a:r>
              <a:rPr lang="cs-CZ" sz="1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nebo brazilský císař Pedro II.) a jeho odpůrci - mezi ně se řadil právě </a:t>
            </a:r>
            <a:r>
              <a:rPr lang="cs-CZ" sz="17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Alencar</a:t>
            </a:r>
            <a:r>
              <a:rPr lang="cs-CZ" sz="1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cs-CZ" sz="1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Již v roce 1857 José de </a:t>
            </a:r>
            <a:r>
              <a:rPr lang="cs-CZ" sz="17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Alencar</a:t>
            </a:r>
            <a:r>
              <a:rPr lang="cs-CZ" sz="1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publikuje zmíněný historický román, který se zároveň stane 	jedním z vrcholných děl brazilské romantické </a:t>
            </a:r>
            <a:r>
              <a:rPr lang="cs-CZ" sz="17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indianistické</a:t>
            </a:r>
            <a:r>
              <a:rPr lang="cs-CZ" sz="1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literatury a svého autora proslaví;</a:t>
            </a:r>
          </a:p>
          <a:p>
            <a:pPr marL="0" indent="0">
              <a:buNone/>
            </a:pPr>
            <a:r>
              <a:rPr lang="cs-CZ" sz="17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cs-CZ" sz="1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7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Vládce pralesa</a:t>
            </a:r>
            <a:r>
              <a:rPr lang="cs-CZ" sz="1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(O Guarani, 1857) byl nejprve uveřejňován na pokračování </a:t>
            </a:r>
          </a:p>
          <a:p>
            <a:pPr marL="0" indent="0">
              <a:buNone/>
            </a:pPr>
            <a:r>
              <a:rPr lang="cs-CZ" sz="17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  <a:r>
              <a:rPr lang="cs-CZ" sz="1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 </a:t>
            </a:r>
            <a:r>
              <a:rPr lang="cs-CZ" sz="17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Diário</a:t>
            </a:r>
            <a:r>
              <a:rPr lang="cs-CZ" sz="17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Rio de </a:t>
            </a:r>
            <a:r>
              <a:rPr lang="cs-CZ" sz="17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Janeiro</a:t>
            </a:r>
            <a:r>
              <a:rPr lang="cs-CZ" sz="17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vzápětí vydán i knižně.</a:t>
            </a:r>
          </a:p>
          <a:p>
            <a:endParaRPr lang="cs-CZ" sz="1700" dirty="0"/>
          </a:p>
        </p:txBody>
      </p:sp>
    </p:spTree>
    <p:extLst>
      <p:ext uri="{BB962C8B-B14F-4D97-AF65-F5344CB8AC3E}">
        <p14:creationId xmlns:p14="http://schemas.microsoft.com/office/powerpoint/2010/main" val="36237233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25D377E-20AE-414B-9A99-55F4A4F0E4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3363" y="365760"/>
            <a:ext cx="9367203" cy="1188720"/>
          </a:xfrm>
        </p:spPr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7CB4857B-ED7C-444D-9F04-2F885114A1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764099" cy="1558212"/>
          </a:xfrm>
          <a:custGeom>
            <a:avLst/>
            <a:gdLst>
              <a:gd name="connsiteX0" fmla="*/ 0 w 1764099"/>
              <a:gd name="connsiteY0" fmla="*/ 0 h 1558212"/>
              <a:gd name="connsiteX1" fmla="*/ 1764099 w 1764099"/>
              <a:gd name="connsiteY1" fmla="*/ 0 h 1558212"/>
              <a:gd name="connsiteX2" fmla="*/ 1042087 w 1764099"/>
              <a:gd name="connsiteY2" fmla="*/ 1558212 h 1558212"/>
              <a:gd name="connsiteX3" fmla="*/ 0 w 1764099"/>
              <a:gd name="connsiteY3" fmla="*/ 1558212 h 1558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64099" h="1558212">
                <a:moveTo>
                  <a:pt x="0" y="0"/>
                </a:moveTo>
                <a:lnTo>
                  <a:pt x="1764099" y="0"/>
                </a:lnTo>
                <a:lnTo>
                  <a:pt x="1042087" y="1558212"/>
                </a:lnTo>
                <a:lnTo>
                  <a:pt x="0" y="155821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18046FB-44EA-4FD8-A585-EA09A319B2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691640"/>
            <a:ext cx="12191999" cy="5166360"/>
          </a:xfrm>
          <a:custGeom>
            <a:avLst/>
            <a:gdLst>
              <a:gd name="connsiteX0" fmla="*/ 0 w 12191999"/>
              <a:gd name="connsiteY0" fmla="*/ 0 h 5166360"/>
              <a:gd name="connsiteX1" fmla="*/ 1822388 w 12191999"/>
              <a:gd name="connsiteY1" fmla="*/ 0 h 5166360"/>
              <a:gd name="connsiteX2" fmla="*/ 6468290 w 12191999"/>
              <a:gd name="connsiteY2" fmla="*/ 0 h 5166360"/>
              <a:gd name="connsiteX3" fmla="*/ 7796394 w 12191999"/>
              <a:gd name="connsiteY3" fmla="*/ 0 h 5166360"/>
              <a:gd name="connsiteX4" fmla="*/ 8376834 w 12191999"/>
              <a:gd name="connsiteY4" fmla="*/ 0 h 5166360"/>
              <a:gd name="connsiteX5" fmla="*/ 9704938 w 12191999"/>
              <a:gd name="connsiteY5" fmla="*/ 0 h 5166360"/>
              <a:gd name="connsiteX6" fmla="*/ 9704938 w 12191999"/>
              <a:gd name="connsiteY6" fmla="*/ 2 h 5166360"/>
              <a:gd name="connsiteX7" fmla="*/ 10283456 w 12191999"/>
              <a:gd name="connsiteY7" fmla="*/ 2 h 5166360"/>
              <a:gd name="connsiteX8" fmla="*/ 10863897 w 12191999"/>
              <a:gd name="connsiteY8" fmla="*/ 2 h 5166360"/>
              <a:gd name="connsiteX9" fmla="*/ 12191999 w 12191999"/>
              <a:gd name="connsiteY9" fmla="*/ 2 h 5166360"/>
              <a:gd name="connsiteX10" fmla="*/ 12191999 w 12191999"/>
              <a:gd name="connsiteY10" fmla="*/ 5166360 h 5166360"/>
              <a:gd name="connsiteX11" fmla="*/ 0 w 12191999"/>
              <a:gd name="connsiteY11" fmla="*/ 5166360 h 5166360"/>
              <a:gd name="connsiteX12" fmla="*/ 0 w 12191999"/>
              <a:gd name="connsiteY12" fmla="*/ 2604436 h 5166360"/>
              <a:gd name="connsiteX13" fmla="*/ 862341 w 12191999"/>
              <a:gd name="connsiteY13" fmla="*/ 743371 h 5166360"/>
              <a:gd name="connsiteX14" fmla="*/ 0 w 12191999"/>
              <a:gd name="connsiteY14" fmla="*/ 743371 h 5166360"/>
              <a:gd name="connsiteX15" fmla="*/ 0 w 12191999"/>
              <a:gd name="connsiteY15" fmla="*/ 742508 h 5166360"/>
              <a:gd name="connsiteX16" fmla="*/ 92826 w 12191999"/>
              <a:gd name="connsiteY16" fmla="*/ 742508 h 5166360"/>
              <a:gd name="connsiteX17" fmla="*/ 406486 w 12191999"/>
              <a:gd name="connsiteY17" fmla="*/ 742508 h 5166360"/>
              <a:gd name="connsiteX18" fmla="*/ 406486 w 12191999"/>
              <a:gd name="connsiteY18" fmla="*/ 742507 h 5166360"/>
              <a:gd name="connsiteX19" fmla="*/ 862741 w 12191999"/>
              <a:gd name="connsiteY19" fmla="*/ 742507 h 5166360"/>
              <a:gd name="connsiteX20" fmla="*/ 1206388 w 12191999"/>
              <a:gd name="connsiteY20" fmla="*/ 864 h 5166360"/>
              <a:gd name="connsiteX21" fmla="*/ 748500 w 12191999"/>
              <a:gd name="connsiteY21" fmla="*/ 864 h 5166360"/>
              <a:gd name="connsiteX22" fmla="*/ 0 w 12191999"/>
              <a:gd name="connsiteY22" fmla="*/ 864 h 5166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2191999" h="5166360">
                <a:moveTo>
                  <a:pt x="0" y="0"/>
                </a:moveTo>
                <a:lnTo>
                  <a:pt x="1822388" y="0"/>
                </a:lnTo>
                <a:lnTo>
                  <a:pt x="6468290" y="0"/>
                </a:lnTo>
                <a:lnTo>
                  <a:pt x="7796394" y="0"/>
                </a:lnTo>
                <a:lnTo>
                  <a:pt x="8376834" y="0"/>
                </a:lnTo>
                <a:lnTo>
                  <a:pt x="9704938" y="0"/>
                </a:lnTo>
                <a:lnTo>
                  <a:pt x="9704938" y="2"/>
                </a:lnTo>
                <a:lnTo>
                  <a:pt x="10283456" y="2"/>
                </a:lnTo>
                <a:lnTo>
                  <a:pt x="10863897" y="2"/>
                </a:lnTo>
                <a:lnTo>
                  <a:pt x="12191999" y="2"/>
                </a:lnTo>
                <a:lnTo>
                  <a:pt x="12191999" y="5166360"/>
                </a:lnTo>
                <a:lnTo>
                  <a:pt x="0" y="5166360"/>
                </a:lnTo>
                <a:lnTo>
                  <a:pt x="0" y="2604436"/>
                </a:lnTo>
                <a:lnTo>
                  <a:pt x="862341" y="743371"/>
                </a:lnTo>
                <a:lnTo>
                  <a:pt x="0" y="743371"/>
                </a:lnTo>
                <a:lnTo>
                  <a:pt x="0" y="742508"/>
                </a:lnTo>
                <a:lnTo>
                  <a:pt x="92826" y="742508"/>
                </a:lnTo>
                <a:lnTo>
                  <a:pt x="406486" y="742508"/>
                </a:lnTo>
                <a:lnTo>
                  <a:pt x="406486" y="742507"/>
                </a:lnTo>
                <a:lnTo>
                  <a:pt x="862741" y="742507"/>
                </a:lnTo>
                <a:lnTo>
                  <a:pt x="1206388" y="864"/>
                </a:lnTo>
                <a:lnTo>
                  <a:pt x="748500" y="864"/>
                </a:lnTo>
                <a:lnTo>
                  <a:pt x="0" y="864"/>
                </a:lnTo>
                <a:close/>
              </a:path>
            </a:pathLst>
          </a:custGeom>
          <a:solidFill>
            <a:srgbClr val="A6A6A6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479F5F2B-8B58-4140-AE6A-51F6C67B18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91641"/>
            <a:ext cx="971654" cy="2096979"/>
          </a:xfrm>
          <a:custGeom>
            <a:avLst/>
            <a:gdLst>
              <a:gd name="connsiteX0" fmla="*/ 0 w 971654"/>
              <a:gd name="connsiteY0" fmla="*/ 0 h 2096979"/>
              <a:gd name="connsiteX1" fmla="*/ 971654 w 971654"/>
              <a:gd name="connsiteY1" fmla="*/ 0 h 2096979"/>
              <a:gd name="connsiteX2" fmla="*/ 0 w 971654"/>
              <a:gd name="connsiteY2" fmla="*/ 2096979 h 20969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71654" h="2096979">
                <a:moveTo>
                  <a:pt x="0" y="0"/>
                </a:moveTo>
                <a:lnTo>
                  <a:pt x="971654" y="0"/>
                </a:lnTo>
                <a:lnTo>
                  <a:pt x="0" y="2096979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89B0844-5F23-4E24-B07D-71DA2C6DBF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53363" y="2176272"/>
            <a:ext cx="9367204" cy="4041648"/>
          </a:xfrm>
        </p:spPr>
        <p:txBody>
          <a:bodyPr anchor="t">
            <a:normAutofit/>
          </a:bodyPr>
          <a:lstStyle/>
          <a:p>
            <a:pPr indent="0">
              <a:spcAft>
                <a:spcPts val="800"/>
              </a:spcAft>
              <a:buNone/>
            </a:pPr>
            <a:r>
              <a:rPr lang="cs-CZ" sz="17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Vládce pralesa</a:t>
            </a:r>
            <a:r>
              <a:rPr lang="cs-CZ" sz="17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/ O Guarani</a:t>
            </a:r>
          </a:p>
          <a:p>
            <a:pPr indent="0">
              <a:spcAft>
                <a:spcPts val="800"/>
              </a:spcAft>
              <a:buNone/>
            </a:pPr>
            <a:r>
              <a:rPr lang="cs-CZ" sz="1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Příběh se odehrává na poč. v 17. století a jeho protagonistou je indiánský bojovník z kmene Guaraní, Peri. Ten se zamiluje do Cecílie, dcery portugalského šlechtice Antonia de </a:t>
            </a:r>
            <a:r>
              <a:rPr lang="cs-CZ" sz="17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Mariz</a:t>
            </a:r>
            <a:r>
              <a:rPr lang="cs-CZ" sz="1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který přenesl své léno do Brazílie, aby se nemusel sklonit před kastilskými králi, kteří v té době Portugalsku vládli. Peri uskuteční několik hrdinských činů kvůli plavovlasé modrooké Cecílii. Na závěr příběhu je pevnost rodiny šlechtice de </a:t>
            </a:r>
            <a:r>
              <a:rPr lang="cs-CZ" sz="17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Mariz</a:t>
            </a:r>
            <a:r>
              <a:rPr lang="cs-CZ" sz="1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obléhána </a:t>
            </a:r>
            <a:r>
              <a:rPr lang="cs-CZ" sz="17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Aimory</a:t>
            </a:r>
            <a:r>
              <a:rPr lang="cs-CZ" sz="1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díky zradě jednoho italského dobrodruha vyletí do povětří. Zamilovaný pár, Peri a Cecílie, se zachrání na palmovém kmeni, který je unáší povodní do jakéhosi ráje.</a:t>
            </a:r>
          </a:p>
          <a:p>
            <a:pPr marL="0" indent="0">
              <a:spcAft>
                <a:spcPts val="800"/>
              </a:spcAft>
              <a:buNone/>
            </a:pPr>
            <a:r>
              <a:rPr lang="cs-CZ" sz="1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Příběh se stal předlohu první brazilské opery, složené Carlosem </a:t>
            </a:r>
            <a:r>
              <a:rPr lang="cs-CZ" sz="17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Gomesem</a:t>
            </a:r>
            <a:r>
              <a:rPr lang="cs-CZ" sz="1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který s ní v roce 1870 dobyl italskou La </a:t>
            </a:r>
            <a:r>
              <a:rPr lang="cs-CZ" sz="17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Scalu</a:t>
            </a:r>
            <a:r>
              <a:rPr lang="cs-CZ" sz="1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spcAft>
                <a:spcPts val="800"/>
              </a:spcAft>
              <a:buNone/>
            </a:pPr>
            <a:r>
              <a:rPr lang="cs-CZ" sz="1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Díky postavě </a:t>
            </a:r>
            <a:r>
              <a:rPr lang="cs-CZ" sz="17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Periho</a:t>
            </a:r>
            <a:r>
              <a:rPr lang="cs-CZ" sz="1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vytvořil mýtus dobrého divocha bez bázně a hany (Mário de </a:t>
            </a:r>
            <a:r>
              <a:rPr lang="cs-CZ" sz="17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Andrade</a:t>
            </a:r>
            <a:r>
              <a:rPr lang="cs-CZ" sz="1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 ním v rámci modernistického hnutí polemizuje postavou </a:t>
            </a:r>
            <a:r>
              <a:rPr lang="cs-CZ" sz="17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Macunaímy</a:t>
            </a:r>
            <a:r>
              <a:rPr lang="cs-CZ" sz="1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domorodcem se spoustou negativních rysů).</a:t>
            </a:r>
          </a:p>
          <a:p>
            <a:endParaRPr lang="cs-CZ" sz="1700" dirty="0"/>
          </a:p>
        </p:txBody>
      </p:sp>
    </p:spTree>
    <p:extLst>
      <p:ext uri="{BB962C8B-B14F-4D97-AF65-F5344CB8AC3E}">
        <p14:creationId xmlns:p14="http://schemas.microsoft.com/office/powerpoint/2010/main" val="14775603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5CB89CF-E1E0-47E5-ACC8-D87B8A8ABC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3363" y="365760"/>
            <a:ext cx="9367203" cy="1188720"/>
          </a:xfrm>
        </p:spPr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7CB4857B-ED7C-444D-9F04-2F885114A1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764099" cy="1558212"/>
          </a:xfrm>
          <a:custGeom>
            <a:avLst/>
            <a:gdLst>
              <a:gd name="connsiteX0" fmla="*/ 0 w 1764099"/>
              <a:gd name="connsiteY0" fmla="*/ 0 h 1558212"/>
              <a:gd name="connsiteX1" fmla="*/ 1764099 w 1764099"/>
              <a:gd name="connsiteY1" fmla="*/ 0 h 1558212"/>
              <a:gd name="connsiteX2" fmla="*/ 1042087 w 1764099"/>
              <a:gd name="connsiteY2" fmla="*/ 1558212 h 1558212"/>
              <a:gd name="connsiteX3" fmla="*/ 0 w 1764099"/>
              <a:gd name="connsiteY3" fmla="*/ 1558212 h 1558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64099" h="1558212">
                <a:moveTo>
                  <a:pt x="0" y="0"/>
                </a:moveTo>
                <a:lnTo>
                  <a:pt x="1764099" y="0"/>
                </a:lnTo>
                <a:lnTo>
                  <a:pt x="1042087" y="1558212"/>
                </a:lnTo>
                <a:lnTo>
                  <a:pt x="0" y="155821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18046FB-44EA-4FD8-A585-EA09A319B2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691640"/>
            <a:ext cx="12191999" cy="5166360"/>
          </a:xfrm>
          <a:custGeom>
            <a:avLst/>
            <a:gdLst>
              <a:gd name="connsiteX0" fmla="*/ 0 w 12191999"/>
              <a:gd name="connsiteY0" fmla="*/ 0 h 5166360"/>
              <a:gd name="connsiteX1" fmla="*/ 1822388 w 12191999"/>
              <a:gd name="connsiteY1" fmla="*/ 0 h 5166360"/>
              <a:gd name="connsiteX2" fmla="*/ 6468290 w 12191999"/>
              <a:gd name="connsiteY2" fmla="*/ 0 h 5166360"/>
              <a:gd name="connsiteX3" fmla="*/ 7796394 w 12191999"/>
              <a:gd name="connsiteY3" fmla="*/ 0 h 5166360"/>
              <a:gd name="connsiteX4" fmla="*/ 8376834 w 12191999"/>
              <a:gd name="connsiteY4" fmla="*/ 0 h 5166360"/>
              <a:gd name="connsiteX5" fmla="*/ 9704938 w 12191999"/>
              <a:gd name="connsiteY5" fmla="*/ 0 h 5166360"/>
              <a:gd name="connsiteX6" fmla="*/ 9704938 w 12191999"/>
              <a:gd name="connsiteY6" fmla="*/ 2 h 5166360"/>
              <a:gd name="connsiteX7" fmla="*/ 10283456 w 12191999"/>
              <a:gd name="connsiteY7" fmla="*/ 2 h 5166360"/>
              <a:gd name="connsiteX8" fmla="*/ 10863897 w 12191999"/>
              <a:gd name="connsiteY8" fmla="*/ 2 h 5166360"/>
              <a:gd name="connsiteX9" fmla="*/ 12191999 w 12191999"/>
              <a:gd name="connsiteY9" fmla="*/ 2 h 5166360"/>
              <a:gd name="connsiteX10" fmla="*/ 12191999 w 12191999"/>
              <a:gd name="connsiteY10" fmla="*/ 5166360 h 5166360"/>
              <a:gd name="connsiteX11" fmla="*/ 0 w 12191999"/>
              <a:gd name="connsiteY11" fmla="*/ 5166360 h 5166360"/>
              <a:gd name="connsiteX12" fmla="*/ 0 w 12191999"/>
              <a:gd name="connsiteY12" fmla="*/ 2604436 h 5166360"/>
              <a:gd name="connsiteX13" fmla="*/ 862341 w 12191999"/>
              <a:gd name="connsiteY13" fmla="*/ 743371 h 5166360"/>
              <a:gd name="connsiteX14" fmla="*/ 0 w 12191999"/>
              <a:gd name="connsiteY14" fmla="*/ 743371 h 5166360"/>
              <a:gd name="connsiteX15" fmla="*/ 0 w 12191999"/>
              <a:gd name="connsiteY15" fmla="*/ 742508 h 5166360"/>
              <a:gd name="connsiteX16" fmla="*/ 92826 w 12191999"/>
              <a:gd name="connsiteY16" fmla="*/ 742508 h 5166360"/>
              <a:gd name="connsiteX17" fmla="*/ 406486 w 12191999"/>
              <a:gd name="connsiteY17" fmla="*/ 742508 h 5166360"/>
              <a:gd name="connsiteX18" fmla="*/ 406486 w 12191999"/>
              <a:gd name="connsiteY18" fmla="*/ 742507 h 5166360"/>
              <a:gd name="connsiteX19" fmla="*/ 862741 w 12191999"/>
              <a:gd name="connsiteY19" fmla="*/ 742507 h 5166360"/>
              <a:gd name="connsiteX20" fmla="*/ 1206388 w 12191999"/>
              <a:gd name="connsiteY20" fmla="*/ 864 h 5166360"/>
              <a:gd name="connsiteX21" fmla="*/ 748500 w 12191999"/>
              <a:gd name="connsiteY21" fmla="*/ 864 h 5166360"/>
              <a:gd name="connsiteX22" fmla="*/ 0 w 12191999"/>
              <a:gd name="connsiteY22" fmla="*/ 864 h 5166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2191999" h="5166360">
                <a:moveTo>
                  <a:pt x="0" y="0"/>
                </a:moveTo>
                <a:lnTo>
                  <a:pt x="1822388" y="0"/>
                </a:lnTo>
                <a:lnTo>
                  <a:pt x="6468290" y="0"/>
                </a:lnTo>
                <a:lnTo>
                  <a:pt x="7796394" y="0"/>
                </a:lnTo>
                <a:lnTo>
                  <a:pt x="8376834" y="0"/>
                </a:lnTo>
                <a:lnTo>
                  <a:pt x="9704938" y="0"/>
                </a:lnTo>
                <a:lnTo>
                  <a:pt x="9704938" y="2"/>
                </a:lnTo>
                <a:lnTo>
                  <a:pt x="10283456" y="2"/>
                </a:lnTo>
                <a:lnTo>
                  <a:pt x="10863897" y="2"/>
                </a:lnTo>
                <a:lnTo>
                  <a:pt x="12191999" y="2"/>
                </a:lnTo>
                <a:lnTo>
                  <a:pt x="12191999" y="5166360"/>
                </a:lnTo>
                <a:lnTo>
                  <a:pt x="0" y="5166360"/>
                </a:lnTo>
                <a:lnTo>
                  <a:pt x="0" y="2604436"/>
                </a:lnTo>
                <a:lnTo>
                  <a:pt x="862341" y="743371"/>
                </a:lnTo>
                <a:lnTo>
                  <a:pt x="0" y="743371"/>
                </a:lnTo>
                <a:lnTo>
                  <a:pt x="0" y="742508"/>
                </a:lnTo>
                <a:lnTo>
                  <a:pt x="92826" y="742508"/>
                </a:lnTo>
                <a:lnTo>
                  <a:pt x="406486" y="742508"/>
                </a:lnTo>
                <a:lnTo>
                  <a:pt x="406486" y="742507"/>
                </a:lnTo>
                <a:lnTo>
                  <a:pt x="862741" y="742507"/>
                </a:lnTo>
                <a:lnTo>
                  <a:pt x="1206388" y="864"/>
                </a:lnTo>
                <a:lnTo>
                  <a:pt x="748500" y="864"/>
                </a:lnTo>
                <a:lnTo>
                  <a:pt x="0" y="864"/>
                </a:lnTo>
                <a:close/>
              </a:path>
            </a:pathLst>
          </a:custGeom>
          <a:solidFill>
            <a:srgbClr val="A6A6A6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479F5F2B-8B58-4140-AE6A-51F6C67B18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91641"/>
            <a:ext cx="971654" cy="2096979"/>
          </a:xfrm>
          <a:custGeom>
            <a:avLst/>
            <a:gdLst>
              <a:gd name="connsiteX0" fmla="*/ 0 w 971654"/>
              <a:gd name="connsiteY0" fmla="*/ 0 h 2096979"/>
              <a:gd name="connsiteX1" fmla="*/ 971654 w 971654"/>
              <a:gd name="connsiteY1" fmla="*/ 0 h 2096979"/>
              <a:gd name="connsiteX2" fmla="*/ 0 w 971654"/>
              <a:gd name="connsiteY2" fmla="*/ 2096979 h 20969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71654" h="2096979">
                <a:moveTo>
                  <a:pt x="0" y="0"/>
                </a:moveTo>
                <a:lnTo>
                  <a:pt x="971654" y="0"/>
                </a:lnTo>
                <a:lnTo>
                  <a:pt x="0" y="2096979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268A60F-514F-45EA-AACA-34655DBA4D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53363" y="2176272"/>
            <a:ext cx="9367204" cy="4041648"/>
          </a:xfrm>
        </p:spPr>
        <p:txBody>
          <a:bodyPr anchor="t">
            <a:normAutofit fontScale="92500" lnSpcReduction="20000"/>
          </a:bodyPr>
          <a:lstStyle/>
          <a:p>
            <a:pPr marL="0" indent="0">
              <a:spcAft>
                <a:spcPts val="800"/>
              </a:spcAft>
              <a:buNone/>
            </a:pPr>
            <a:r>
              <a:rPr lang="cs-CZ" sz="15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Alencarovu</a:t>
            </a:r>
            <a:r>
              <a:rPr lang="cs-CZ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románovou tvorbu můžeme rozdělit do tří skupin.</a:t>
            </a:r>
          </a:p>
          <a:p>
            <a:pPr marL="0" indent="0">
              <a:spcAft>
                <a:spcPts val="800"/>
              </a:spcAft>
              <a:buNone/>
            </a:pPr>
            <a:r>
              <a:rPr lang="cs-CZ" sz="15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Indiánské legendy: </a:t>
            </a:r>
            <a:endParaRPr lang="cs-CZ" sz="15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>
              <a:spcAft>
                <a:spcPts val="800"/>
              </a:spcAft>
              <a:buNone/>
            </a:pPr>
            <a:r>
              <a:rPr lang="cs-CZ" sz="15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Vládce pralesa </a:t>
            </a:r>
            <a:r>
              <a:rPr lang="cs-CZ" sz="15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(O Guarani)</a:t>
            </a:r>
            <a:r>
              <a:rPr lang="cs-CZ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1857; </a:t>
            </a:r>
            <a:r>
              <a:rPr lang="cs-CZ" sz="1500" b="1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Iracema</a:t>
            </a:r>
            <a:r>
              <a:rPr lang="cs-CZ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legenda z </a:t>
            </a:r>
            <a:r>
              <a:rPr lang="cs-CZ" sz="15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Ceará</a:t>
            </a:r>
            <a:r>
              <a:rPr lang="cs-CZ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1865 – lyrická próza, jedno z jeho nejlepších děl;  </a:t>
            </a:r>
            <a:r>
              <a:rPr lang="cs-CZ" sz="15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Ubirajara</a:t>
            </a:r>
            <a:r>
              <a:rPr lang="cs-CZ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cs-CZ" sz="15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tupijská</a:t>
            </a:r>
            <a:r>
              <a:rPr lang="cs-CZ" sz="15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legenda</a:t>
            </a:r>
            <a:r>
              <a:rPr lang="cs-CZ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1874.</a:t>
            </a:r>
          </a:p>
          <a:p>
            <a:pPr marL="0" indent="0">
              <a:spcAft>
                <a:spcPts val="800"/>
              </a:spcAft>
              <a:buNone/>
            </a:pPr>
            <a:r>
              <a:rPr lang="cs-CZ" sz="15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Městské romány: </a:t>
            </a:r>
            <a:r>
              <a:rPr lang="cs-CZ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jsou psychologickými sondami do městského prostředí;</a:t>
            </a:r>
            <a:r>
              <a:rPr lang="cs-CZ" sz="15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220980" indent="0">
              <a:spcAft>
                <a:spcPts val="800"/>
              </a:spcAft>
              <a:buNone/>
            </a:pPr>
            <a:r>
              <a:rPr lang="cs-CZ" sz="1500" b="1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Lucíola</a:t>
            </a:r>
            <a:r>
              <a:rPr lang="cs-CZ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cs-CZ" sz="15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Diva</a:t>
            </a:r>
            <a:r>
              <a:rPr lang="cs-CZ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cs-CZ" sz="15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Gazelí nožka</a:t>
            </a:r>
            <a:r>
              <a:rPr lang="cs-CZ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(A pata da gazela), </a:t>
            </a:r>
            <a:r>
              <a:rPr lang="cs-CZ" sz="15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Zlaté sny</a:t>
            </a:r>
            <a:r>
              <a:rPr lang="cs-CZ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cs-CZ" sz="15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5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Paní</a:t>
            </a:r>
            <a:r>
              <a:rPr lang="cs-CZ" sz="15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cs-CZ" sz="1500" b="1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Senhora</a:t>
            </a:r>
            <a:r>
              <a:rPr lang="cs-CZ" sz="15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cs-CZ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cs-CZ" sz="15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Vtělení</a:t>
            </a:r>
            <a:r>
              <a:rPr lang="cs-CZ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cs-CZ" sz="15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Encarna</a:t>
            </a:r>
            <a:r>
              <a:rPr lang="cs-CZ" sz="15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çã</a:t>
            </a:r>
            <a:r>
              <a:rPr lang="cs-CZ" sz="15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cs-CZ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), </a:t>
            </a:r>
            <a:r>
              <a:rPr lang="cs-CZ" sz="15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Stříbrné doly</a:t>
            </a:r>
            <a:r>
              <a:rPr lang="cs-CZ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(As </a:t>
            </a:r>
            <a:r>
              <a:rPr lang="cs-CZ" sz="15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minas</a:t>
            </a:r>
            <a:r>
              <a:rPr lang="cs-CZ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cs-CZ" sz="15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prata</a:t>
            </a:r>
            <a:r>
              <a:rPr lang="cs-CZ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), 1866 </a:t>
            </a:r>
            <a:r>
              <a:rPr lang="cs-CZ" sz="15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Guerra</a:t>
            </a:r>
            <a:r>
              <a:rPr lang="cs-CZ" sz="15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5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dos</a:t>
            </a:r>
            <a:r>
              <a:rPr lang="cs-CZ" sz="15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5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Mascates</a:t>
            </a:r>
            <a:r>
              <a:rPr lang="cs-CZ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(Válka šejdířů, 1870 – </a:t>
            </a:r>
            <a:r>
              <a:rPr lang="cs-CZ" sz="15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mascates</a:t>
            </a:r>
            <a:r>
              <a:rPr lang="cs-CZ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/ potulný prodavač – v národněosvobozeneckých bojích tak byli označováni Portugalci).</a:t>
            </a:r>
          </a:p>
          <a:p>
            <a:pPr marL="0" indent="0">
              <a:spcAft>
                <a:spcPts val="800"/>
              </a:spcAft>
              <a:buNone/>
            </a:pPr>
            <a:r>
              <a:rPr lang="cs-CZ" sz="15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Regionalistické romány: </a:t>
            </a:r>
            <a:endParaRPr lang="cs-CZ" sz="15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0980" indent="0">
              <a:spcAft>
                <a:spcPts val="800"/>
              </a:spcAft>
              <a:buNone/>
            </a:pPr>
            <a:r>
              <a:rPr lang="cs-CZ" sz="15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 </a:t>
            </a:r>
            <a:r>
              <a:rPr lang="cs-CZ" sz="1500" b="1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Gaúcho</a:t>
            </a:r>
            <a:r>
              <a:rPr lang="cs-CZ" sz="15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cs-CZ" sz="1500" b="1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Gaučo</a:t>
            </a:r>
            <a:r>
              <a:rPr lang="cs-CZ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1870), </a:t>
            </a:r>
            <a:r>
              <a:rPr lang="cs-CZ" sz="15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 </a:t>
            </a:r>
            <a:r>
              <a:rPr lang="cs-CZ" sz="15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tronco</a:t>
            </a:r>
            <a:r>
              <a:rPr lang="cs-CZ" sz="15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do </a:t>
            </a:r>
            <a:r>
              <a:rPr lang="cs-CZ" sz="15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Ip</a:t>
            </a:r>
            <a:r>
              <a:rPr lang="cs-CZ" sz="15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ê</a:t>
            </a:r>
            <a:r>
              <a:rPr lang="cs-CZ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cs-CZ" sz="15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Trubačový</a:t>
            </a:r>
            <a:r>
              <a:rPr lang="cs-CZ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kmen, 1871), </a:t>
            </a:r>
            <a:r>
              <a:rPr lang="cs-CZ" sz="15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 </a:t>
            </a:r>
            <a:r>
              <a:rPr lang="cs-CZ" sz="15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Sertanejo</a:t>
            </a:r>
            <a:r>
              <a:rPr lang="cs-CZ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(Chlapec ze </a:t>
            </a:r>
            <a:r>
              <a:rPr lang="cs-CZ" sz="15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sertaa</a:t>
            </a:r>
            <a:r>
              <a:rPr lang="cs-CZ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1875)</a:t>
            </a:r>
          </a:p>
          <a:p>
            <a:pPr marL="0" indent="0">
              <a:spcAft>
                <a:spcPts val="800"/>
              </a:spcAft>
              <a:buNone/>
            </a:pPr>
            <a:r>
              <a:rPr lang="cs-CZ" sz="15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Důležitý byl </a:t>
            </a:r>
            <a:r>
              <a:rPr lang="cs-CZ" sz="15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Alencarův</a:t>
            </a:r>
            <a:r>
              <a:rPr lang="cs-CZ" sz="15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přínos po jazykové stránce </a:t>
            </a:r>
            <a:r>
              <a:rPr lang="cs-CZ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snažil se vytvořit brazilský jazyk, který se měl nezávisle na svém evropském vzoru přizpůsobit „prostotě“ indiánského myšlení a vyjadřování</a:t>
            </a:r>
          </a:p>
          <a:p>
            <a:pPr marL="0" lvl="0" indent="0">
              <a:spcAft>
                <a:spcPts val="800"/>
              </a:spcAft>
              <a:buNone/>
            </a:pPr>
            <a:r>
              <a:rPr lang="cs-CZ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- polemika především s portugalskými puristy, kvůli používání </a:t>
            </a:r>
            <a:r>
              <a:rPr lang="cs-CZ" sz="15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tupinismů</a:t>
            </a:r>
            <a:r>
              <a:rPr lang="cs-CZ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cs-CZ" sz="15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brasileirismů</a:t>
            </a:r>
            <a:r>
              <a:rPr lang="cs-CZ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spcAft>
                <a:spcPts val="800"/>
              </a:spcAft>
              <a:buNone/>
            </a:pPr>
            <a:endParaRPr lang="cs-CZ" sz="15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sz="1000" dirty="0"/>
          </a:p>
        </p:txBody>
      </p:sp>
    </p:spTree>
    <p:extLst>
      <p:ext uri="{BB962C8B-B14F-4D97-AF65-F5344CB8AC3E}">
        <p14:creationId xmlns:p14="http://schemas.microsoft.com/office/powerpoint/2010/main" val="98673094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1769</Words>
  <Application>Microsoft Office PowerPoint</Application>
  <PresentationFormat>Širokoúhlá obrazovka</PresentationFormat>
  <Paragraphs>104</Paragraphs>
  <Slides>17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Motiv Office</vt:lpstr>
      <vt:lpstr>ROMANTICKÁ PRÓZA</vt:lpstr>
      <vt:lpstr>Prezentace aplikace PowerPoint</vt:lpstr>
      <vt:lpstr>JOAQUIM MANUEL DE MACEDO (1820-1882) </vt:lpstr>
      <vt:lpstr>MANUEL ANTONIO DE ALMEIDA (1831-1861)  </vt:lpstr>
      <vt:lpstr>Prezentace aplikace PowerPoint</vt:lpstr>
      <vt:lpstr>JOSÉ DE ALENCAR (1829-1877) </vt:lpstr>
      <vt:lpstr>Prezentace aplikace PowerPoint</vt:lpstr>
      <vt:lpstr>Prezentace aplikace PowerPoint</vt:lpstr>
      <vt:lpstr>Prezentace aplikace PowerPoint</vt:lpstr>
      <vt:lpstr>Regionalismus</vt:lpstr>
      <vt:lpstr>BERNARDO GUIMARÃES (1825-1884) </vt:lpstr>
      <vt:lpstr>Prezentace aplikace PowerPoint</vt:lpstr>
      <vt:lpstr>Visconde de Taunay (Rio de Janeiro, 1843-1899) </vt:lpstr>
      <vt:lpstr>Franklin Távora (Ceará, 1842 – Rio, 1888) </vt:lpstr>
      <vt:lpstr>Historiografie</vt:lpstr>
      <vt:lpstr>FRANCISCO ADOLFO DE VARNHAGEN, Vikomt Porto-Seguro (1816-1878) 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ROMANTICKÁ PRÓZA</dc:title>
  <dc:creator>Eva Batličková</dc:creator>
  <cp:lastModifiedBy>Eva Batličková</cp:lastModifiedBy>
  <cp:revision>11</cp:revision>
  <dcterms:created xsi:type="dcterms:W3CDTF">2021-11-05T10:19:02Z</dcterms:created>
  <dcterms:modified xsi:type="dcterms:W3CDTF">2021-11-05T12:34:30Z</dcterms:modified>
</cp:coreProperties>
</file>