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5B5D871-A788-457E-96BE-2376AF3BB3DA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D871-A788-457E-96BE-2376AF3BB3DA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D871-A788-457E-96BE-2376AF3BB3DA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5B5D871-A788-457E-96BE-2376AF3BB3DA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5B5D871-A788-457E-96BE-2376AF3BB3DA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D871-A788-457E-96BE-2376AF3BB3DA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D871-A788-457E-96BE-2376AF3BB3DA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5B5D871-A788-457E-96BE-2376AF3BB3DA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5D871-A788-457E-96BE-2376AF3BB3DA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5B5D871-A788-457E-96BE-2376AF3BB3DA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5B5D871-A788-457E-96BE-2376AF3BB3DA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5B5D871-A788-457E-96BE-2376AF3BB3DA}" type="datetimeFigureOut">
              <a:rPr lang="cs-CZ" smtClean="0"/>
              <a:t>13.10.2021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6E611A2-0E72-4374-88AC-CDE6C4A49CB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39752" y="3140968"/>
            <a:ext cx="6172200" cy="1894362"/>
          </a:xfrm>
        </p:spPr>
        <p:txBody>
          <a:bodyPr/>
          <a:lstStyle/>
          <a:p>
            <a:r>
              <a:rPr lang="cs-CZ" dirty="0"/>
              <a:t>SYNTAX </a:t>
            </a:r>
            <a:br>
              <a:rPr lang="cs-CZ" dirty="0"/>
            </a:br>
            <a:r>
              <a:rPr lang="cs-CZ" dirty="0"/>
              <a:t>téma:  PŘÍSUDEK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11.10.2021</a:t>
            </a:r>
          </a:p>
          <a:p>
            <a:r>
              <a:rPr lang="cs-CZ" dirty="0"/>
              <a:t>(3. HODINA)</a:t>
            </a:r>
          </a:p>
        </p:txBody>
      </p:sp>
    </p:spTree>
    <p:extLst>
      <p:ext uri="{BB962C8B-B14F-4D97-AF65-F5344CB8AC3E}">
        <p14:creationId xmlns:p14="http://schemas.microsoft.com/office/powerpoint/2010/main" val="321700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TRANZITIVNÍ NEPŘÍMÁ 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transitivos</a:t>
            </a:r>
            <a:r>
              <a:rPr lang="cs-CZ" dirty="0"/>
              <a:t> </a:t>
            </a:r>
            <a:r>
              <a:rPr lang="cs-CZ" dirty="0" err="1"/>
              <a:t>indiretos</a:t>
            </a:r>
            <a:r>
              <a:rPr lang="cs-CZ" dirty="0"/>
              <a:t>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Váží se s předmětem nepřímým (dativním) pomocí předložky </a:t>
            </a:r>
            <a:r>
              <a:rPr lang="cs-CZ" b="1" i="1" dirty="0"/>
              <a:t>a, para</a:t>
            </a:r>
          </a:p>
          <a:p>
            <a:endParaRPr lang="cs-CZ" b="1" i="1" dirty="0"/>
          </a:p>
          <a:p>
            <a:endParaRPr lang="cs-CZ" b="1" i="1" dirty="0"/>
          </a:p>
          <a:p>
            <a:pPr marL="0" indent="0">
              <a:buNone/>
            </a:pPr>
            <a:r>
              <a:rPr lang="cs-CZ" i="1" dirty="0"/>
              <a:t>	A </a:t>
            </a:r>
            <a:r>
              <a:rPr lang="cs-CZ" i="1" dirty="0" err="1"/>
              <a:t>Ana</a:t>
            </a:r>
            <a:r>
              <a:rPr lang="cs-CZ" i="1" dirty="0"/>
              <a:t> </a:t>
            </a:r>
            <a:r>
              <a:rPr lang="cs-CZ" i="1" dirty="0" err="1"/>
              <a:t>telefonou</a:t>
            </a:r>
            <a:r>
              <a:rPr lang="cs-CZ" i="1" dirty="0"/>
              <a:t> </a:t>
            </a:r>
            <a:r>
              <a:rPr lang="cs-CZ" i="1" u="sng" dirty="0"/>
              <a:t>para a </a:t>
            </a:r>
            <a:r>
              <a:rPr lang="cs-CZ" i="1" u="sng" dirty="0" err="1"/>
              <a:t>tia</a:t>
            </a:r>
            <a:r>
              <a:rPr lang="cs-CZ" i="1" dirty="0"/>
              <a:t>.</a:t>
            </a:r>
            <a:endParaRPr lang="cs-CZ" dirty="0"/>
          </a:p>
          <a:p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1296123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Tranzitivní přímá i nepřímá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bi</a:t>
            </a:r>
            <a:r>
              <a:rPr lang="cs-CZ" dirty="0"/>
              <a:t>, </a:t>
            </a:r>
            <a:r>
              <a:rPr lang="cs-CZ" dirty="0" err="1"/>
              <a:t>ditransitivos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Váží se s oběma předměty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	Dei </a:t>
            </a:r>
            <a:r>
              <a:rPr lang="cs-CZ" i="1" u="sng" dirty="0" err="1"/>
              <a:t>tudo</a:t>
            </a:r>
            <a:r>
              <a:rPr lang="cs-CZ" i="1" dirty="0"/>
              <a:t> </a:t>
            </a:r>
            <a:r>
              <a:rPr lang="cs-CZ" i="1" u="sng" dirty="0" err="1"/>
              <a:t>aos</a:t>
            </a:r>
            <a:r>
              <a:rPr lang="cs-CZ" i="1" u="sng" dirty="0"/>
              <a:t> </a:t>
            </a:r>
            <a:r>
              <a:rPr lang="cs-CZ" i="1" u="sng" dirty="0" err="1"/>
              <a:t>meus</a:t>
            </a:r>
            <a:r>
              <a:rPr lang="cs-CZ" i="1" u="sng" dirty="0"/>
              <a:t> </a:t>
            </a:r>
            <a:r>
              <a:rPr lang="cs-CZ" i="1" u="sng" dirty="0" err="1"/>
              <a:t>amigos</a:t>
            </a:r>
            <a:r>
              <a:rPr lang="cs-CZ" i="1" dirty="0"/>
              <a:t>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9174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Tranzitivní </a:t>
            </a:r>
            <a:r>
              <a:rPr lang="cs-CZ" dirty="0" err="1"/>
              <a:t>objektovÁ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transitivos</a:t>
            </a:r>
            <a:r>
              <a:rPr lang="cs-CZ" dirty="0"/>
              <a:t> </a:t>
            </a:r>
            <a:r>
              <a:rPr lang="cs-CZ" dirty="0" err="1"/>
              <a:t>oblíquos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Váží se s předmětem pomocí jiné předložky než a a para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		A </a:t>
            </a:r>
            <a:r>
              <a:rPr lang="cs-CZ" i="1" dirty="0" err="1"/>
              <a:t>Ana</a:t>
            </a:r>
            <a:r>
              <a:rPr lang="cs-CZ" i="1" dirty="0"/>
              <a:t> </a:t>
            </a:r>
            <a:r>
              <a:rPr lang="cs-CZ" i="1" dirty="0" err="1"/>
              <a:t>gostou</a:t>
            </a:r>
            <a:r>
              <a:rPr lang="cs-CZ" i="1" dirty="0"/>
              <a:t> </a:t>
            </a:r>
            <a:r>
              <a:rPr lang="cs-CZ" i="1" u="sng" dirty="0"/>
              <a:t>do bolo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2856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Tranzitivní predikativní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transitivos</a:t>
            </a:r>
            <a:r>
              <a:rPr lang="cs-CZ" dirty="0"/>
              <a:t> </a:t>
            </a:r>
            <a:r>
              <a:rPr lang="cs-CZ" dirty="0" err="1"/>
              <a:t>predicativos</a:t>
            </a:r>
            <a:r>
              <a:rPr lang="cs-CZ" dirty="0"/>
              <a:t>)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Váží se se jmennou částí přísudku 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	O Manuel </a:t>
            </a:r>
            <a:r>
              <a:rPr lang="cs-CZ" i="1" dirty="0" err="1"/>
              <a:t>achou</a:t>
            </a:r>
            <a:r>
              <a:rPr lang="cs-CZ" i="1" dirty="0"/>
              <a:t> </a:t>
            </a:r>
            <a:r>
              <a:rPr lang="cs-CZ" i="1" u="sng" dirty="0"/>
              <a:t>o filme</a:t>
            </a:r>
            <a:r>
              <a:rPr lang="cs-CZ" i="1" dirty="0"/>
              <a:t> </a:t>
            </a:r>
            <a:r>
              <a:rPr lang="cs-CZ" i="1" u="sng" dirty="0" err="1"/>
              <a:t>interessante</a:t>
            </a:r>
            <a:r>
              <a:rPr lang="cs-CZ" i="1" dirty="0"/>
              <a:t>. </a:t>
            </a:r>
          </a:p>
          <a:p>
            <a:pPr marL="0" indent="0">
              <a:buNone/>
            </a:pPr>
            <a:r>
              <a:rPr lang="cs-CZ" i="1" dirty="0"/>
              <a:t>	 </a:t>
            </a:r>
          </a:p>
          <a:p>
            <a:pPr lvl="3"/>
            <a:r>
              <a:rPr lang="cs-CZ" i="1" dirty="0"/>
              <a:t>Odvozeno z: O filme </a:t>
            </a:r>
            <a:r>
              <a:rPr lang="cs-CZ" b="1" i="1" dirty="0"/>
              <a:t>é </a:t>
            </a:r>
            <a:r>
              <a:rPr lang="cs-CZ" b="1" i="1" dirty="0" err="1"/>
              <a:t>interessante</a:t>
            </a:r>
            <a:endParaRPr lang="cs-CZ" b="1" i="1" dirty="0"/>
          </a:p>
          <a:p>
            <a:pPr marL="1005840" lvl="3" indent="0">
              <a:buNone/>
            </a:pPr>
            <a:r>
              <a:rPr lang="cs-CZ" i="1" dirty="0"/>
              <a:t>   Film je </a:t>
            </a:r>
            <a:r>
              <a:rPr lang="cs-CZ" b="1" i="1" dirty="0"/>
              <a:t>zajímavý</a:t>
            </a:r>
            <a:r>
              <a:rPr lang="cs-CZ" i="1" dirty="0"/>
              <a:t> </a:t>
            </a:r>
            <a:r>
              <a:rPr lang="cs-CZ" dirty="0"/>
              <a:t>– přísudek jmenný se sponou</a:t>
            </a:r>
          </a:p>
        </p:txBody>
      </p:sp>
      <p:sp>
        <p:nvSpPr>
          <p:cNvPr id="5" name="Šipka ohnutá nahoru 4"/>
          <p:cNvSpPr/>
          <p:nvPr/>
        </p:nvSpPr>
        <p:spPr>
          <a:xfrm>
            <a:off x="5724128" y="3356992"/>
            <a:ext cx="720080" cy="825381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9820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Tranzitivní slovesa příslovečná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transitivos</a:t>
            </a:r>
            <a:r>
              <a:rPr lang="cs-CZ" dirty="0"/>
              <a:t> </a:t>
            </a:r>
            <a:r>
              <a:rPr lang="cs-CZ" dirty="0" err="1"/>
              <a:t>adverbiais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Situační či pohybová slovesa, jak</a:t>
            </a:r>
            <a:r>
              <a:rPr lang="pt-PT" i="1" dirty="0"/>
              <a:t>, ir, seguir, </a:t>
            </a:r>
            <a:r>
              <a:rPr lang="cs-CZ" i="1" dirty="0"/>
              <a:t>  </a:t>
            </a:r>
            <a:r>
              <a:rPr lang="pt-PT" i="1" dirty="0"/>
              <a:t>estar, ficar, morar,</a:t>
            </a:r>
            <a:r>
              <a:rPr lang="pt-PT" dirty="0"/>
              <a:t> </a:t>
            </a:r>
            <a:r>
              <a:rPr lang="cs-CZ" dirty="0"/>
              <a:t>by neměla význam bez příslovce místa.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		</a:t>
            </a:r>
            <a:r>
              <a:rPr lang="pt-PT" i="1" dirty="0"/>
              <a:t>Moramos </a:t>
            </a:r>
            <a:r>
              <a:rPr lang="pt-PT" i="1" u="sng" dirty="0"/>
              <a:t>em Paris</a:t>
            </a:r>
            <a:r>
              <a:rPr lang="pt-PT" i="1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38185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POMOCNÁ SLOVESA  </a:t>
            </a:r>
            <a:br>
              <a:rPr lang="cs-CZ" b="1" dirty="0"/>
            </a:br>
            <a:r>
              <a:rPr lang="cs-CZ" b="1" dirty="0"/>
              <a:t>(</a:t>
            </a:r>
            <a:r>
              <a:rPr lang="cs-CZ" b="1" dirty="0" err="1"/>
              <a:t>verbos</a:t>
            </a:r>
            <a:r>
              <a:rPr lang="cs-CZ" b="1" dirty="0"/>
              <a:t> </a:t>
            </a:r>
            <a:r>
              <a:rPr lang="cs-CZ" b="1" dirty="0" err="1"/>
              <a:t>auxiliares</a:t>
            </a:r>
            <a:r>
              <a:rPr lang="cs-CZ" b="1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Jsou součástí </a:t>
            </a:r>
            <a:r>
              <a:rPr lang="cs-CZ" dirty="0" err="1"/>
              <a:t>perifrastické</a:t>
            </a:r>
            <a:r>
              <a:rPr lang="cs-CZ" dirty="0"/>
              <a:t> konstrukce (slovesné perifráze)</a:t>
            </a:r>
          </a:p>
          <a:p>
            <a:endParaRPr lang="cs-CZ" dirty="0"/>
          </a:p>
          <a:p>
            <a:r>
              <a:rPr lang="cs-CZ" dirty="0"/>
              <a:t>Může to být pomocné sloveso </a:t>
            </a:r>
            <a:r>
              <a:rPr lang="cs-CZ" b="1" dirty="0" err="1"/>
              <a:t>ter</a:t>
            </a:r>
            <a:r>
              <a:rPr lang="cs-CZ" b="1" dirty="0"/>
              <a:t>, </a:t>
            </a:r>
            <a:r>
              <a:rPr lang="cs-CZ" b="1" dirty="0" err="1"/>
              <a:t>haver</a:t>
            </a:r>
            <a:r>
              <a:rPr lang="cs-CZ" b="1" dirty="0"/>
              <a:t>, ser</a:t>
            </a:r>
          </a:p>
          <a:p>
            <a:endParaRPr lang="cs-CZ" b="1" dirty="0"/>
          </a:p>
          <a:p>
            <a:r>
              <a:rPr lang="cs-CZ" b="1" i="1" dirty="0" err="1"/>
              <a:t>Ter</a:t>
            </a:r>
            <a:r>
              <a:rPr lang="cs-CZ" b="1" i="1" dirty="0"/>
              <a:t>, </a:t>
            </a:r>
            <a:r>
              <a:rPr lang="cs-CZ" b="1" i="1" dirty="0" err="1"/>
              <a:t>haver</a:t>
            </a:r>
            <a:r>
              <a:rPr lang="cs-CZ" b="1" i="1" dirty="0"/>
              <a:t> </a:t>
            </a:r>
            <a:r>
              <a:rPr lang="cs-CZ" b="1" dirty="0"/>
              <a:t>– pro tvoření složených časů </a:t>
            </a:r>
          </a:p>
          <a:p>
            <a:pPr marL="0" indent="0">
              <a:buNone/>
            </a:pPr>
            <a:r>
              <a:rPr lang="cs-CZ" b="1" dirty="0"/>
              <a:t>Proto se jim říká pomocná slovesa perfektní (dokonavá)</a:t>
            </a:r>
          </a:p>
          <a:p>
            <a:r>
              <a:rPr lang="cs-CZ" b="1" i="1" dirty="0"/>
              <a:t>Ser</a:t>
            </a:r>
            <a:r>
              <a:rPr lang="cs-CZ" b="1" dirty="0"/>
              <a:t> – pro tvoření trpného rodu</a:t>
            </a:r>
          </a:p>
          <a:p>
            <a:pPr marL="0" indent="0">
              <a:buNone/>
            </a:pPr>
            <a:r>
              <a:rPr lang="cs-CZ" b="1" dirty="0"/>
              <a:t>Proto se jim říká pomocné sloveso pasivní. </a:t>
            </a:r>
          </a:p>
          <a:p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02556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pomocných sloves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Pomocná slovesa mohou plnit funkci: </a:t>
            </a:r>
          </a:p>
          <a:p>
            <a:endParaRPr lang="cs-CZ" dirty="0"/>
          </a:p>
          <a:p>
            <a:endParaRPr lang="cs-CZ" sz="4000" b="1" dirty="0"/>
          </a:p>
          <a:p>
            <a:pPr marL="457200" indent="-457200">
              <a:buFont typeface="+mj-lt"/>
              <a:buAutoNum type="arabicPeriod"/>
            </a:pPr>
            <a:r>
              <a:rPr lang="cs-CZ" sz="4000" b="1" dirty="0"/>
              <a:t>Časovou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4000" b="1" dirty="0"/>
              <a:t>Rodovou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4000" b="1" dirty="0"/>
              <a:t>Vidovou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4000" b="1" dirty="0"/>
              <a:t>Modální </a:t>
            </a:r>
          </a:p>
          <a:p>
            <a:pPr marL="457200" indent="-457200">
              <a:buFont typeface="+mj-lt"/>
              <a:buAutoNum type="arabicPeriod"/>
            </a:pP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10445243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Pomocná slovesa - časová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cs-CZ" i="1" dirty="0"/>
          </a:p>
          <a:p>
            <a:r>
              <a:rPr lang="pt-PT" i="1" dirty="0"/>
              <a:t>ter+particípio passado</a:t>
            </a:r>
            <a:r>
              <a:rPr lang="pt-PT" dirty="0"/>
              <a:t>, </a:t>
            </a:r>
            <a:endParaRPr lang="cs-CZ" dirty="0"/>
          </a:p>
          <a:p>
            <a:r>
              <a:rPr lang="pt-PT" i="1" dirty="0"/>
              <a:t>haver</a:t>
            </a:r>
            <a:r>
              <a:rPr lang="pt-PT" dirty="0"/>
              <a:t>+</a:t>
            </a:r>
            <a:r>
              <a:rPr lang="pt-PT" i="1" dirty="0"/>
              <a:t>particípio passado</a:t>
            </a:r>
            <a:r>
              <a:rPr lang="pt-PT" dirty="0"/>
              <a:t>, </a:t>
            </a:r>
            <a:endParaRPr lang="cs-CZ" i="1" dirty="0"/>
          </a:p>
          <a:p>
            <a:r>
              <a:rPr lang="pt-PT" i="1" dirty="0"/>
              <a:t>ir+infinitivo</a:t>
            </a:r>
            <a:endParaRPr lang="cs-CZ" i="1" dirty="0"/>
          </a:p>
          <a:p>
            <a:r>
              <a:rPr lang="pt-PT" i="1" dirty="0"/>
              <a:t>haver de+infinitivo</a:t>
            </a:r>
            <a:endParaRPr lang="cs-CZ" i="1" dirty="0"/>
          </a:p>
          <a:p>
            <a:endParaRPr lang="cs-CZ" i="1" dirty="0"/>
          </a:p>
          <a:p>
            <a:r>
              <a:rPr lang="cs-CZ" i="1" dirty="0"/>
              <a:t>Příklady:</a:t>
            </a:r>
          </a:p>
          <a:p>
            <a:r>
              <a:rPr lang="cs-CZ" i="1" dirty="0" err="1"/>
              <a:t>Tinha</a:t>
            </a:r>
            <a:r>
              <a:rPr lang="cs-CZ" i="1" dirty="0"/>
              <a:t> </a:t>
            </a:r>
            <a:r>
              <a:rPr lang="cs-CZ" i="1" dirty="0" err="1"/>
              <a:t>feito</a:t>
            </a:r>
            <a:r>
              <a:rPr lang="cs-CZ" i="1" dirty="0"/>
              <a:t> </a:t>
            </a:r>
            <a:r>
              <a:rPr lang="cs-CZ" i="1" dirty="0" err="1"/>
              <a:t>muito</a:t>
            </a:r>
            <a:r>
              <a:rPr lang="cs-CZ" i="1" dirty="0"/>
              <a:t> </a:t>
            </a:r>
            <a:r>
              <a:rPr lang="cs-CZ" i="1" dirty="0" err="1"/>
              <a:t>trabalho</a:t>
            </a:r>
            <a:r>
              <a:rPr lang="cs-CZ" i="1" dirty="0"/>
              <a:t>. </a:t>
            </a:r>
          </a:p>
          <a:p>
            <a:r>
              <a:rPr lang="cs-CZ" i="1" dirty="0" err="1"/>
              <a:t>Havia</a:t>
            </a:r>
            <a:r>
              <a:rPr lang="cs-CZ" i="1" dirty="0"/>
              <a:t> </a:t>
            </a:r>
            <a:r>
              <a:rPr lang="cs-CZ" i="1" dirty="0" err="1"/>
              <a:t>feito</a:t>
            </a:r>
            <a:r>
              <a:rPr lang="cs-CZ" i="1" dirty="0"/>
              <a:t> </a:t>
            </a:r>
            <a:r>
              <a:rPr lang="cs-CZ" i="1" dirty="0" err="1"/>
              <a:t>muito</a:t>
            </a:r>
            <a:r>
              <a:rPr lang="cs-CZ" i="1" dirty="0"/>
              <a:t> </a:t>
            </a:r>
            <a:r>
              <a:rPr lang="cs-CZ" i="1" dirty="0" err="1"/>
              <a:t>trabalho</a:t>
            </a:r>
            <a:r>
              <a:rPr lang="cs-CZ" i="1" dirty="0"/>
              <a:t>.</a:t>
            </a:r>
          </a:p>
          <a:p>
            <a:r>
              <a:rPr lang="cs-CZ" i="1" dirty="0" err="1"/>
              <a:t>Vamos</a:t>
            </a:r>
            <a:r>
              <a:rPr lang="cs-CZ" i="1" dirty="0"/>
              <a:t> </a:t>
            </a:r>
            <a:r>
              <a:rPr lang="cs-CZ" i="1" dirty="0" err="1"/>
              <a:t>fazer</a:t>
            </a:r>
            <a:r>
              <a:rPr lang="cs-CZ" i="1" dirty="0"/>
              <a:t> </a:t>
            </a:r>
            <a:r>
              <a:rPr lang="cs-CZ" i="1" dirty="0" err="1"/>
              <a:t>uma</a:t>
            </a:r>
            <a:r>
              <a:rPr lang="cs-CZ" i="1" dirty="0"/>
              <a:t> </a:t>
            </a:r>
            <a:r>
              <a:rPr lang="cs-CZ" i="1" dirty="0" err="1"/>
              <a:t>festa</a:t>
            </a:r>
            <a:r>
              <a:rPr lang="cs-CZ" i="1" dirty="0"/>
              <a:t>. </a:t>
            </a:r>
          </a:p>
          <a:p>
            <a:r>
              <a:rPr lang="cs-CZ" i="1" dirty="0" err="1"/>
              <a:t>Havemos</a:t>
            </a:r>
            <a:r>
              <a:rPr lang="cs-CZ" i="1" dirty="0"/>
              <a:t> de </a:t>
            </a:r>
            <a:r>
              <a:rPr lang="cs-CZ" i="1" dirty="0" err="1"/>
              <a:t>encontrar</a:t>
            </a:r>
            <a:r>
              <a:rPr lang="cs-CZ" i="1" dirty="0"/>
              <a:t> </a:t>
            </a:r>
            <a:r>
              <a:rPr lang="cs-CZ" i="1" dirty="0" err="1"/>
              <a:t>mais</a:t>
            </a:r>
            <a:r>
              <a:rPr lang="cs-CZ" i="1" dirty="0"/>
              <a:t> </a:t>
            </a:r>
            <a:r>
              <a:rPr lang="cs-CZ" i="1" dirty="0" err="1"/>
              <a:t>vezes</a:t>
            </a:r>
            <a:r>
              <a:rPr lang="cs-CZ" i="1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09700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POMOCNÁ SLOVESA RODOVÁ (</a:t>
            </a:r>
            <a:r>
              <a:rPr lang="cs-CZ" dirty="0" err="1"/>
              <a:t>DIÁTESE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PT" i="1" dirty="0"/>
              <a:t>Ser</a:t>
            </a:r>
            <a:r>
              <a:rPr lang="cs-CZ" i="1" dirty="0"/>
              <a:t>/</a:t>
            </a:r>
            <a:r>
              <a:rPr lang="cs-CZ" i="1" dirty="0" err="1"/>
              <a:t>estar</a:t>
            </a:r>
            <a:r>
              <a:rPr lang="cs-CZ" i="1" dirty="0"/>
              <a:t> </a:t>
            </a:r>
            <a:r>
              <a:rPr lang="pt-PT" dirty="0"/>
              <a:t>+</a:t>
            </a:r>
            <a:r>
              <a:rPr lang="pt-PT" i="1" dirty="0"/>
              <a:t>particípio passado</a:t>
            </a:r>
            <a:endParaRPr lang="cs-CZ" i="1" dirty="0"/>
          </a:p>
          <a:p>
            <a:endParaRPr lang="cs-CZ" i="1" dirty="0"/>
          </a:p>
          <a:p>
            <a:r>
              <a:rPr lang="cs-CZ" i="1" dirty="0"/>
              <a:t>Příklady:</a:t>
            </a:r>
          </a:p>
          <a:p>
            <a:r>
              <a:rPr lang="cs-CZ" i="1" dirty="0"/>
              <a:t>A </a:t>
            </a:r>
            <a:r>
              <a:rPr lang="cs-CZ" i="1" dirty="0" err="1"/>
              <a:t>festa</a:t>
            </a:r>
            <a:r>
              <a:rPr lang="cs-CZ" i="1" dirty="0"/>
              <a:t> </a:t>
            </a:r>
            <a:r>
              <a:rPr lang="cs-CZ" i="1" dirty="0" err="1"/>
              <a:t>foi</a:t>
            </a:r>
            <a:r>
              <a:rPr lang="cs-CZ" i="1" dirty="0"/>
              <a:t> </a:t>
            </a:r>
            <a:r>
              <a:rPr lang="cs-CZ" i="1" dirty="0" err="1"/>
              <a:t>organizada</a:t>
            </a:r>
            <a:r>
              <a:rPr lang="cs-CZ" i="1" dirty="0"/>
              <a:t> </a:t>
            </a:r>
            <a:r>
              <a:rPr lang="cs-CZ" i="1" dirty="0" err="1"/>
              <a:t>pela</a:t>
            </a:r>
            <a:r>
              <a:rPr lang="cs-CZ" i="1" dirty="0"/>
              <a:t> Maria. </a:t>
            </a:r>
          </a:p>
          <a:p>
            <a:r>
              <a:rPr lang="cs-CZ" i="1" dirty="0"/>
              <a:t>O </a:t>
            </a:r>
            <a:r>
              <a:rPr lang="cs-CZ" i="1" dirty="0" err="1"/>
              <a:t>trabalho</a:t>
            </a:r>
            <a:r>
              <a:rPr lang="cs-CZ" i="1" dirty="0"/>
              <a:t> </a:t>
            </a:r>
            <a:r>
              <a:rPr lang="cs-CZ" i="1" dirty="0" err="1"/>
              <a:t>está</a:t>
            </a:r>
            <a:r>
              <a:rPr lang="cs-CZ" i="1" dirty="0"/>
              <a:t> </a:t>
            </a:r>
            <a:r>
              <a:rPr lang="cs-CZ" i="1" dirty="0" err="1"/>
              <a:t>bem</a:t>
            </a:r>
            <a:r>
              <a:rPr lang="cs-CZ" i="1" dirty="0"/>
              <a:t> </a:t>
            </a:r>
            <a:r>
              <a:rPr lang="cs-CZ" i="1" dirty="0" err="1"/>
              <a:t>feito</a:t>
            </a:r>
            <a:r>
              <a:rPr lang="cs-CZ" i="1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58285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Pomocná slovesa vidová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01446" y="1585452"/>
            <a:ext cx="7467600" cy="4873752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Určují, v které fázi uskutečnění se nachází děj: </a:t>
            </a:r>
          </a:p>
          <a:p>
            <a:endParaRPr lang="cs-CZ" dirty="0"/>
          </a:p>
          <a:p>
            <a:r>
              <a:rPr lang="cs-CZ" dirty="0"/>
              <a:t>Začátek (</a:t>
            </a:r>
            <a:r>
              <a:rPr lang="cs-CZ" dirty="0" err="1"/>
              <a:t>verbos</a:t>
            </a:r>
            <a:r>
              <a:rPr lang="cs-CZ" dirty="0"/>
              <a:t> </a:t>
            </a:r>
            <a:r>
              <a:rPr lang="cs-CZ" dirty="0" err="1"/>
              <a:t>incoativos</a:t>
            </a:r>
            <a:r>
              <a:rPr lang="cs-CZ" dirty="0"/>
              <a:t>) </a:t>
            </a:r>
          </a:p>
          <a:p>
            <a:pPr marL="0" indent="0">
              <a:buNone/>
            </a:pPr>
            <a:r>
              <a:rPr lang="pt-PT" i="1" dirty="0"/>
              <a:t>começar a, deitar a, desatar a, entrar a, passar a, pegar a, pôr-se a, principiar a (+infinitivo)</a:t>
            </a:r>
            <a:endParaRPr lang="cs-CZ" i="1" dirty="0"/>
          </a:p>
          <a:p>
            <a:pPr marL="0" indent="0">
              <a:buNone/>
            </a:pPr>
            <a:r>
              <a:rPr lang="cs-CZ" i="1" dirty="0" err="1"/>
              <a:t>Př</a:t>
            </a:r>
            <a:r>
              <a:rPr lang="cs-CZ" i="1" dirty="0"/>
              <a:t>: </a:t>
            </a:r>
            <a:r>
              <a:rPr lang="cs-CZ" i="1" dirty="0" err="1"/>
              <a:t>Desatou</a:t>
            </a:r>
            <a:r>
              <a:rPr lang="cs-CZ" i="1" dirty="0"/>
              <a:t> a </a:t>
            </a:r>
            <a:r>
              <a:rPr lang="cs-CZ" i="1" dirty="0" err="1"/>
              <a:t>rir</a:t>
            </a:r>
            <a:r>
              <a:rPr lang="cs-CZ" i="1" dirty="0"/>
              <a:t>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Průběh  (</a:t>
            </a:r>
            <a:r>
              <a:rPr lang="cs-CZ" dirty="0" err="1"/>
              <a:t>verbos</a:t>
            </a:r>
            <a:r>
              <a:rPr lang="cs-CZ" dirty="0"/>
              <a:t> </a:t>
            </a:r>
            <a:r>
              <a:rPr lang="cs-CZ" dirty="0" err="1"/>
              <a:t>cursivos</a:t>
            </a:r>
            <a:r>
              <a:rPr lang="cs-CZ" dirty="0"/>
              <a:t>, </a:t>
            </a:r>
            <a:r>
              <a:rPr lang="cs-CZ" dirty="0" err="1"/>
              <a:t>durativos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pt-PT" i="1" dirty="0"/>
              <a:t>estar</a:t>
            </a:r>
            <a:r>
              <a:rPr lang="pt-PT" dirty="0"/>
              <a:t>, </a:t>
            </a:r>
            <a:r>
              <a:rPr lang="pt-PT" i="1" dirty="0"/>
              <a:t>andar</a:t>
            </a:r>
            <a:r>
              <a:rPr lang="pt-PT" dirty="0"/>
              <a:t>, </a:t>
            </a:r>
            <a:r>
              <a:rPr lang="pt-PT" i="1" dirty="0"/>
              <a:t>ficar</a:t>
            </a:r>
            <a:r>
              <a:rPr lang="pt-PT" dirty="0"/>
              <a:t> </a:t>
            </a:r>
            <a:r>
              <a:rPr lang="pt-PT" i="1" dirty="0"/>
              <a:t>(+a+infinitivo/+gerúndio</a:t>
            </a:r>
            <a:r>
              <a:rPr lang="pt-PT" dirty="0"/>
              <a:t>)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Př</a:t>
            </a:r>
            <a:r>
              <a:rPr lang="cs-CZ" dirty="0"/>
              <a:t>: </a:t>
            </a:r>
            <a:r>
              <a:rPr lang="cs-CZ" i="1" dirty="0" err="1"/>
              <a:t>Está</a:t>
            </a:r>
            <a:r>
              <a:rPr lang="cs-CZ" i="1" dirty="0"/>
              <a:t> a </a:t>
            </a:r>
            <a:r>
              <a:rPr lang="cs-CZ" i="1" dirty="0" err="1"/>
              <a:t>falar</a:t>
            </a:r>
            <a:r>
              <a:rPr lang="cs-CZ" i="1" dirty="0"/>
              <a:t> </a:t>
            </a:r>
            <a:r>
              <a:rPr lang="cs-CZ" i="1" dirty="0" err="1"/>
              <a:t>ao</a:t>
            </a:r>
            <a:r>
              <a:rPr lang="cs-CZ" i="1" dirty="0"/>
              <a:t> telefone</a:t>
            </a:r>
            <a:r>
              <a:rPr lang="cs-CZ" dirty="0"/>
              <a:t>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Opakování (</a:t>
            </a:r>
            <a:r>
              <a:rPr lang="cs-CZ" dirty="0" err="1"/>
              <a:t>verbos</a:t>
            </a:r>
            <a:r>
              <a:rPr lang="cs-CZ" dirty="0"/>
              <a:t> </a:t>
            </a:r>
            <a:r>
              <a:rPr lang="cs-CZ" dirty="0" err="1"/>
              <a:t>frequentativos</a:t>
            </a:r>
            <a:r>
              <a:rPr lang="cs-CZ" dirty="0"/>
              <a:t>) </a:t>
            </a:r>
          </a:p>
          <a:p>
            <a:pPr marL="0" indent="0">
              <a:buNone/>
            </a:pPr>
            <a:r>
              <a:rPr lang="pt-PT" i="1" dirty="0"/>
              <a:t>costumar, voltar a (+infinitivo)</a:t>
            </a:r>
            <a:endParaRPr lang="cs-CZ" i="1" dirty="0"/>
          </a:p>
          <a:p>
            <a:pPr marL="0" indent="0">
              <a:buNone/>
            </a:pPr>
            <a:r>
              <a:rPr lang="cs-CZ" i="1" dirty="0" err="1"/>
              <a:t>Př</a:t>
            </a:r>
            <a:r>
              <a:rPr lang="cs-CZ" i="1" dirty="0"/>
              <a:t>:  Voltou a </a:t>
            </a:r>
            <a:r>
              <a:rPr lang="cs-CZ" i="1" dirty="0" err="1"/>
              <a:t>fumar</a:t>
            </a:r>
            <a:r>
              <a:rPr lang="cs-CZ" i="1" dirty="0"/>
              <a:t>. </a:t>
            </a:r>
            <a:r>
              <a:rPr lang="cs-CZ" i="1" dirty="0" err="1"/>
              <a:t>Costumamos</a:t>
            </a:r>
            <a:r>
              <a:rPr lang="cs-CZ" i="1" dirty="0"/>
              <a:t> </a:t>
            </a:r>
            <a:r>
              <a:rPr lang="cs-CZ" i="1" dirty="0" err="1"/>
              <a:t>ir</a:t>
            </a:r>
            <a:r>
              <a:rPr lang="cs-CZ" i="1" dirty="0"/>
              <a:t> </a:t>
            </a:r>
            <a:r>
              <a:rPr lang="cs-CZ" i="1" dirty="0" err="1"/>
              <a:t>ao</a:t>
            </a:r>
            <a:r>
              <a:rPr lang="cs-CZ" i="1" dirty="0"/>
              <a:t> </a:t>
            </a:r>
            <a:r>
              <a:rPr lang="cs-CZ" i="1" dirty="0" err="1"/>
              <a:t>Algarve</a:t>
            </a:r>
            <a:r>
              <a:rPr lang="cs-CZ" i="1" dirty="0"/>
              <a:t> </a:t>
            </a:r>
            <a:r>
              <a:rPr lang="cs-CZ" i="1" dirty="0" err="1"/>
              <a:t>todos</a:t>
            </a:r>
            <a:r>
              <a:rPr lang="cs-CZ" i="1" dirty="0"/>
              <a:t> os </a:t>
            </a:r>
            <a:r>
              <a:rPr lang="cs-CZ" i="1" dirty="0" err="1"/>
              <a:t>anos</a:t>
            </a:r>
            <a:r>
              <a:rPr lang="cs-CZ" i="1" dirty="0"/>
              <a:t>.</a:t>
            </a:r>
            <a:endParaRPr lang="cs-CZ" dirty="0"/>
          </a:p>
          <a:p>
            <a:endParaRPr lang="cs-CZ" dirty="0"/>
          </a:p>
          <a:p>
            <a:r>
              <a:rPr lang="cs-CZ" dirty="0"/>
              <a:t>Konec (</a:t>
            </a:r>
            <a:r>
              <a:rPr lang="cs-CZ" dirty="0" err="1"/>
              <a:t>verbos</a:t>
            </a:r>
            <a:r>
              <a:rPr lang="cs-CZ" dirty="0"/>
              <a:t> </a:t>
            </a:r>
            <a:r>
              <a:rPr lang="cs-CZ" dirty="0" err="1"/>
              <a:t>conclusivos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pt-PT" i="1" dirty="0"/>
              <a:t>acabar de, cessar de, deixar de, parar de</a:t>
            </a:r>
            <a:r>
              <a:rPr lang="pt-PT" dirty="0"/>
              <a:t> </a:t>
            </a:r>
            <a:r>
              <a:rPr lang="pt-PT" i="1" dirty="0"/>
              <a:t>(+ infinitivo).</a:t>
            </a:r>
            <a:endParaRPr lang="cs-CZ" i="1" dirty="0"/>
          </a:p>
          <a:p>
            <a:pPr marL="0" indent="0">
              <a:buNone/>
            </a:pPr>
            <a:r>
              <a:rPr lang="cs-CZ" i="1" dirty="0" err="1"/>
              <a:t>Př</a:t>
            </a:r>
            <a:r>
              <a:rPr lang="cs-CZ" i="1" dirty="0"/>
              <a:t>: </a:t>
            </a:r>
            <a:r>
              <a:rPr lang="cs-CZ" i="1" dirty="0" err="1"/>
              <a:t>Deixou</a:t>
            </a:r>
            <a:r>
              <a:rPr lang="cs-CZ" i="1" dirty="0"/>
              <a:t> de </a:t>
            </a:r>
            <a:r>
              <a:rPr lang="cs-CZ" i="1" dirty="0" err="1"/>
              <a:t>fumar</a:t>
            </a:r>
            <a:r>
              <a:rPr lang="cs-CZ" i="1" dirty="0"/>
              <a:t>.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5980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PŘÍSUDEK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Syntaktickou funkci přísudku plní sloveso</a:t>
            </a:r>
          </a:p>
          <a:p>
            <a:pPr algn="just"/>
            <a:r>
              <a:rPr lang="cs-CZ" dirty="0"/>
              <a:t>přísudek – </a:t>
            </a:r>
            <a:r>
              <a:rPr lang="cs-CZ" b="1" dirty="0" err="1"/>
              <a:t>predicado</a:t>
            </a:r>
            <a:r>
              <a:rPr lang="cs-CZ" b="1" dirty="0"/>
              <a:t> </a:t>
            </a:r>
            <a:r>
              <a:rPr lang="cs-CZ" dirty="0"/>
              <a:t>(název slovesného přísudku)</a:t>
            </a:r>
            <a:endParaRPr lang="cs-CZ" b="1" dirty="0"/>
          </a:p>
          <a:p>
            <a:pPr algn="just"/>
            <a:r>
              <a:rPr lang="cs-CZ" dirty="0"/>
              <a:t>sloveso – </a:t>
            </a:r>
            <a:r>
              <a:rPr lang="cs-CZ" b="1" dirty="0" err="1"/>
              <a:t>verbo</a:t>
            </a:r>
            <a:r>
              <a:rPr lang="cs-CZ" dirty="0"/>
              <a:t> (název slovního druhu)</a:t>
            </a:r>
          </a:p>
          <a:p>
            <a:pPr algn="just"/>
            <a:r>
              <a:rPr lang="cs-CZ" dirty="0"/>
              <a:t>sloveso plnící funkci přísudku – </a:t>
            </a:r>
            <a:r>
              <a:rPr lang="cs-CZ" b="1" dirty="0" err="1"/>
              <a:t>predicador</a:t>
            </a:r>
            <a:endParaRPr lang="cs-CZ" b="1" dirty="0"/>
          </a:p>
          <a:p>
            <a:pPr algn="just"/>
            <a:r>
              <a:rPr lang="cs-CZ" dirty="0"/>
              <a:t>Celá struktura náležící k pojmu přísudku (tedy všechny tzv. argumenty nebo-</a:t>
            </a:r>
            <a:r>
              <a:rPr lang="cs-CZ" dirty="0" err="1"/>
              <a:t>li</a:t>
            </a:r>
            <a:r>
              <a:rPr lang="cs-CZ" dirty="0"/>
              <a:t> předměty) je slovesná predikace (</a:t>
            </a:r>
            <a:r>
              <a:rPr lang="cs-CZ" b="1" dirty="0" err="1"/>
              <a:t>predicação</a:t>
            </a:r>
            <a:r>
              <a:rPr lang="cs-CZ" b="1" dirty="0"/>
              <a:t> </a:t>
            </a:r>
            <a:r>
              <a:rPr lang="cs-CZ" b="1" dirty="0" err="1"/>
              <a:t>verbal</a:t>
            </a:r>
            <a:r>
              <a:rPr lang="cs-CZ" b="1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87340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Pomocná slovesa modální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Vůle, přání</a:t>
            </a:r>
            <a:r>
              <a:rPr lang="pt-PT" dirty="0"/>
              <a:t>: </a:t>
            </a:r>
            <a:r>
              <a:rPr lang="pt-PT" i="1" dirty="0"/>
              <a:t>desejar, querer, haver de (+infinitivo)</a:t>
            </a:r>
            <a:endParaRPr lang="cs-CZ" i="1" dirty="0"/>
          </a:p>
          <a:p>
            <a:pPr marL="0" lvl="0" indent="0">
              <a:buNone/>
            </a:pPr>
            <a:r>
              <a:rPr lang="cs-CZ" i="1" dirty="0" err="1"/>
              <a:t>Př</a:t>
            </a:r>
            <a:r>
              <a:rPr lang="cs-CZ" i="1" dirty="0"/>
              <a:t>: </a:t>
            </a:r>
            <a:r>
              <a:rPr lang="cs-CZ" i="1" dirty="0" err="1"/>
              <a:t>Desejo</a:t>
            </a:r>
            <a:r>
              <a:rPr lang="cs-CZ" i="1" dirty="0"/>
              <a:t> </a:t>
            </a:r>
            <a:r>
              <a:rPr lang="cs-CZ" i="1" dirty="0" err="1"/>
              <a:t>falar</a:t>
            </a:r>
            <a:r>
              <a:rPr lang="cs-CZ" i="1" dirty="0"/>
              <a:t> </a:t>
            </a:r>
            <a:r>
              <a:rPr lang="cs-CZ" i="1" dirty="0" err="1"/>
              <a:t>com</a:t>
            </a:r>
            <a:r>
              <a:rPr lang="cs-CZ" i="1" dirty="0"/>
              <a:t> o </a:t>
            </a:r>
            <a:r>
              <a:rPr lang="cs-CZ" i="1" dirty="0" err="1"/>
              <a:t>diretor</a:t>
            </a:r>
            <a:r>
              <a:rPr lang="cs-CZ" i="1" dirty="0"/>
              <a:t>. 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Možnost, schopnost</a:t>
            </a:r>
            <a:r>
              <a:rPr lang="pt-PT" dirty="0"/>
              <a:t>: </a:t>
            </a:r>
            <a:r>
              <a:rPr lang="pt-PT" i="1" dirty="0"/>
              <a:t>poder, ser (+infinitivo)</a:t>
            </a:r>
            <a:endParaRPr lang="cs-CZ" i="1" dirty="0"/>
          </a:p>
          <a:p>
            <a:pPr marL="0" lvl="0" indent="0">
              <a:buNone/>
            </a:pPr>
            <a:r>
              <a:rPr lang="cs-CZ" i="1" dirty="0" err="1"/>
              <a:t>Př</a:t>
            </a:r>
            <a:r>
              <a:rPr lang="cs-CZ" i="1" dirty="0"/>
              <a:t>: </a:t>
            </a:r>
            <a:r>
              <a:rPr lang="cs-CZ" i="1" dirty="0" err="1"/>
              <a:t>Posso</a:t>
            </a:r>
            <a:r>
              <a:rPr lang="cs-CZ" i="1" dirty="0"/>
              <a:t> </a:t>
            </a:r>
            <a:r>
              <a:rPr lang="cs-CZ" i="1" dirty="0" err="1"/>
              <a:t>ir</a:t>
            </a:r>
            <a:r>
              <a:rPr lang="cs-CZ" i="1" dirty="0"/>
              <a:t> </a:t>
            </a:r>
            <a:r>
              <a:rPr lang="cs-CZ" i="1" dirty="0" err="1"/>
              <a:t>contigo</a:t>
            </a:r>
            <a:r>
              <a:rPr lang="cs-CZ" i="1" dirty="0"/>
              <a:t>?</a:t>
            </a:r>
          </a:p>
          <a:p>
            <a:pPr lvl="0"/>
            <a:endParaRPr lang="cs-CZ" dirty="0"/>
          </a:p>
          <a:p>
            <a:pPr lvl="0"/>
            <a:r>
              <a:rPr lang="pt-PT" dirty="0"/>
              <a:t>verbos que exprimem necessidade </a:t>
            </a:r>
            <a:r>
              <a:rPr lang="pt-PT" i="1" dirty="0"/>
              <a:t>dever de, ter de, ter que (+infinitivo);</a:t>
            </a:r>
            <a:r>
              <a:rPr lang="pt-PT" dirty="0"/>
              <a:t> </a:t>
            </a:r>
            <a:endParaRPr lang="cs-CZ" dirty="0"/>
          </a:p>
          <a:p>
            <a:pPr marL="0" lvl="0" indent="0">
              <a:buNone/>
            </a:pPr>
            <a:r>
              <a:rPr lang="cs-CZ" i="1" dirty="0" err="1"/>
              <a:t>Př</a:t>
            </a:r>
            <a:r>
              <a:rPr lang="cs-CZ" i="1" dirty="0"/>
              <a:t>: </a:t>
            </a:r>
            <a:r>
              <a:rPr lang="cs-CZ" i="1" dirty="0" err="1"/>
              <a:t>Devo</a:t>
            </a:r>
            <a:r>
              <a:rPr lang="cs-CZ" i="1" dirty="0"/>
              <a:t> </a:t>
            </a:r>
            <a:r>
              <a:rPr lang="cs-CZ" i="1" dirty="0" err="1"/>
              <a:t>confessar</a:t>
            </a:r>
            <a:r>
              <a:rPr lang="cs-CZ" i="1" dirty="0"/>
              <a:t> </a:t>
            </a:r>
            <a:r>
              <a:rPr lang="cs-CZ" i="1" dirty="0" err="1"/>
              <a:t>que</a:t>
            </a:r>
            <a:r>
              <a:rPr lang="cs-CZ" i="1" dirty="0"/>
              <a:t> </a:t>
            </a:r>
            <a:r>
              <a:rPr lang="cs-CZ" i="1" dirty="0" err="1"/>
              <a:t>nao</a:t>
            </a:r>
            <a:r>
              <a:rPr lang="cs-CZ" i="1" dirty="0"/>
              <a:t> </a:t>
            </a:r>
            <a:r>
              <a:rPr lang="cs-CZ" i="1" dirty="0" err="1"/>
              <a:t>acredito</a:t>
            </a:r>
            <a:r>
              <a:rPr lang="cs-CZ" i="1" dirty="0"/>
              <a:t> </a:t>
            </a:r>
            <a:r>
              <a:rPr lang="cs-CZ" i="1" dirty="0" err="1"/>
              <a:t>em</a:t>
            </a:r>
            <a:r>
              <a:rPr lang="cs-CZ" i="1" dirty="0"/>
              <a:t> ti. 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záměr</a:t>
            </a:r>
            <a:r>
              <a:rPr lang="pt-PT" dirty="0"/>
              <a:t>: </a:t>
            </a:r>
            <a:r>
              <a:rPr lang="pt-PT" i="1" dirty="0"/>
              <a:t>procurar, pretender, buscar, tentar</a:t>
            </a:r>
            <a:r>
              <a:rPr lang="pt-PT" dirty="0"/>
              <a:t> </a:t>
            </a:r>
            <a:r>
              <a:rPr lang="pt-PT" i="1" dirty="0"/>
              <a:t>(+infinitivo</a:t>
            </a:r>
            <a:r>
              <a:rPr lang="pt-PT" dirty="0"/>
              <a:t>); consecução: </a:t>
            </a:r>
            <a:r>
              <a:rPr lang="pt-PT" i="1" dirty="0"/>
              <a:t>lograr, vir</a:t>
            </a:r>
            <a:r>
              <a:rPr lang="pt-PT" dirty="0"/>
              <a:t> </a:t>
            </a:r>
            <a:r>
              <a:rPr lang="pt-PT" i="1" dirty="0"/>
              <a:t>(+infinitivo</a:t>
            </a:r>
            <a:r>
              <a:rPr lang="pt-PT" dirty="0"/>
              <a:t>); </a:t>
            </a:r>
            <a:endParaRPr lang="cs-CZ" dirty="0"/>
          </a:p>
          <a:p>
            <a:pPr marL="0" lvl="0" indent="0">
              <a:buNone/>
            </a:pPr>
            <a:r>
              <a:rPr lang="cs-CZ" i="1" dirty="0" err="1"/>
              <a:t>Př</a:t>
            </a:r>
            <a:r>
              <a:rPr lang="cs-CZ" i="1" dirty="0"/>
              <a:t>: Neste </a:t>
            </a:r>
            <a:r>
              <a:rPr lang="cs-CZ" i="1" dirty="0" err="1"/>
              <a:t>capítulo</a:t>
            </a:r>
            <a:r>
              <a:rPr lang="cs-CZ" i="1" dirty="0"/>
              <a:t> </a:t>
            </a:r>
            <a:r>
              <a:rPr lang="cs-CZ" i="1" dirty="0" err="1"/>
              <a:t>pretendo</a:t>
            </a:r>
            <a:r>
              <a:rPr lang="cs-CZ" i="1" dirty="0"/>
              <a:t> </a:t>
            </a:r>
            <a:r>
              <a:rPr lang="cs-CZ" i="1" dirty="0" err="1"/>
              <a:t>falar</a:t>
            </a:r>
            <a:r>
              <a:rPr lang="cs-CZ" i="1" dirty="0"/>
              <a:t> </a:t>
            </a:r>
            <a:r>
              <a:rPr lang="cs-CZ" i="1" dirty="0" err="1"/>
              <a:t>sobre</a:t>
            </a:r>
            <a:r>
              <a:rPr lang="cs-CZ" i="1" dirty="0"/>
              <a:t> o </a:t>
            </a:r>
            <a:r>
              <a:rPr lang="cs-CZ" i="1" dirty="0" err="1"/>
              <a:t>problema</a:t>
            </a:r>
            <a:r>
              <a:rPr lang="cs-CZ" i="1" dirty="0"/>
              <a:t> de </a:t>
            </a:r>
            <a:r>
              <a:rPr lang="cs-CZ" i="1" dirty="0" err="1"/>
              <a:t>imigracao</a:t>
            </a:r>
            <a:r>
              <a:rPr lang="cs-CZ" i="1" dirty="0"/>
              <a:t>. 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Zdání: </a:t>
            </a:r>
            <a:r>
              <a:rPr lang="pt-PT" i="1" dirty="0"/>
              <a:t>parecer (+infinitivo)</a:t>
            </a:r>
            <a:endParaRPr lang="cs-CZ" i="1" dirty="0"/>
          </a:p>
          <a:p>
            <a:pPr marL="0" lvl="0" indent="0">
              <a:buNone/>
            </a:pPr>
            <a:r>
              <a:rPr lang="cs-CZ" i="1" dirty="0" err="1"/>
              <a:t>Př</a:t>
            </a:r>
            <a:r>
              <a:rPr lang="cs-CZ" i="1" dirty="0"/>
              <a:t>: </a:t>
            </a:r>
            <a:r>
              <a:rPr lang="cs-CZ" i="1" dirty="0" err="1"/>
              <a:t>Parece</a:t>
            </a:r>
            <a:r>
              <a:rPr lang="cs-CZ" i="1" dirty="0"/>
              <a:t> ser </a:t>
            </a:r>
            <a:r>
              <a:rPr lang="cs-CZ" i="1" dirty="0" err="1"/>
              <a:t>pouco</a:t>
            </a:r>
            <a:r>
              <a:rPr lang="cs-CZ" i="1" dirty="0"/>
              <a:t> </a:t>
            </a:r>
            <a:r>
              <a:rPr lang="cs-CZ" i="1" dirty="0" err="1"/>
              <a:t>provável</a:t>
            </a:r>
            <a:r>
              <a:rPr lang="cs-CZ" i="1" dirty="0"/>
              <a:t>. </a:t>
            </a:r>
            <a:r>
              <a:rPr lang="pt-PT" dirty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6820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PŘÍSUDEK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 tedy celá struktura rotující kolem přísudku (podmět a předmět)</a:t>
            </a:r>
          </a:p>
          <a:p>
            <a:r>
              <a:rPr lang="cs-CZ" dirty="0"/>
              <a:t>Shoduje se s podmětem vždy v osobě a čísle = concord</a:t>
            </a:r>
            <a:r>
              <a:rPr lang="pt-PT" dirty="0"/>
              <a:t>ância</a:t>
            </a:r>
          </a:p>
          <a:p>
            <a:r>
              <a:rPr lang="cs-CZ" dirty="0"/>
              <a:t>jádrem může být:</a:t>
            </a:r>
          </a:p>
          <a:p>
            <a:pPr lvl="1"/>
            <a:r>
              <a:rPr lang="cs-CZ" dirty="0"/>
              <a:t>Plnovýznamové sloveso</a:t>
            </a:r>
          </a:p>
          <a:p>
            <a:pPr lvl="1"/>
            <a:r>
              <a:rPr lang="cs-CZ" dirty="0"/>
              <a:t>Podstatné či přídavné jméno nebo další slovní druhy, jež je mohou zastoupit (zájmena, číslovky, </a:t>
            </a:r>
            <a:r>
              <a:rPr lang="cs-CZ" dirty="0" err="1"/>
              <a:t>apod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66899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PŘÍSUDKU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HLAVNÍ SLOVESO (plnovýznamové)</a:t>
            </a:r>
          </a:p>
          <a:p>
            <a:r>
              <a:rPr lang="cs-CZ" dirty="0"/>
              <a:t>SLOVESNÁ PERIFRÁZE (složená ze slovesa pomocného a plnovýznamového)</a:t>
            </a:r>
          </a:p>
          <a:p>
            <a:endParaRPr lang="cs-CZ" dirty="0"/>
          </a:p>
          <a:p>
            <a:r>
              <a:rPr lang="cs-CZ" dirty="0"/>
              <a:t>Terminologie: </a:t>
            </a:r>
          </a:p>
          <a:p>
            <a:pPr lvl="1"/>
            <a:r>
              <a:rPr lang="cs-CZ" dirty="0"/>
              <a:t>slovesná perifráze – </a:t>
            </a:r>
            <a:r>
              <a:rPr lang="cs-CZ" b="1" dirty="0" err="1"/>
              <a:t>perífrase</a:t>
            </a:r>
            <a:r>
              <a:rPr lang="cs-CZ" b="1" dirty="0"/>
              <a:t> </a:t>
            </a:r>
            <a:r>
              <a:rPr lang="cs-CZ" b="1" dirty="0" err="1"/>
              <a:t>verbal</a:t>
            </a:r>
            <a:endParaRPr lang="cs-CZ" b="1" dirty="0"/>
          </a:p>
          <a:p>
            <a:pPr lvl="1"/>
            <a:r>
              <a:rPr lang="cs-CZ" dirty="0"/>
              <a:t> plnovýznamové sloveso – </a:t>
            </a:r>
            <a:r>
              <a:rPr lang="cs-CZ" b="1" dirty="0" err="1"/>
              <a:t>verbo</a:t>
            </a:r>
            <a:r>
              <a:rPr lang="cs-CZ" b="1" dirty="0"/>
              <a:t> pleno </a:t>
            </a:r>
          </a:p>
          <a:p>
            <a:pPr marL="457200" lvl="1" indent="0">
              <a:buNone/>
            </a:pPr>
            <a:r>
              <a:rPr lang="cs-CZ" dirty="0"/>
              <a:t>			     také </a:t>
            </a:r>
            <a:r>
              <a:rPr lang="cs-CZ" b="1" dirty="0" err="1"/>
              <a:t>verbo</a:t>
            </a:r>
            <a:r>
              <a:rPr lang="cs-CZ" b="1" dirty="0"/>
              <a:t> </a:t>
            </a:r>
            <a:r>
              <a:rPr lang="cs-CZ" b="1" dirty="0" err="1"/>
              <a:t>principal</a:t>
            </a:r>
            <a:endParaRPr lang="cs-CZ" b="1" dirty="0"/>
          </a:p>
          <a:p>
            <a:pPr marL="800100" lvl="1" indent="-342900"/>
            <a:r>
              <a:rPr lang="cs-CZ" dirty="0"/>
              <a:t>pomocné sloveso </a:t>
            </a:r>
            <a:r>
              <a:rPr lang="cs-CZ" b="1" dirty="0"/>
              <a:t>– </a:t>
            </a:r>
            <a:r>
              <a:rPr lang="cs-CZ" b="1" dirty="0" err="1"/>
              <a:t>verbo</a:t>
            </a:r>
            <a:r>
              <a:rPr lang="cs-CZ" b="1" dirty="0"/>
              <a:t> </a:t>
            </a:r>
            <a:r>
              <a:rPr lang="cs-CZ" b="1" dirty="0" err="1"/>
              <a:t>auxiliar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0244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Funkce hlavního a pomocného slovesa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Hlavní sloveso (</a:t>
            </a:r>
            <a:r>
              <a:rPr lang="cs-CZ" b="1" dirty="0" err="1"/>
              <a:t>verbo</a:t>
            </a:r>
            <a:r>
              <a:rPr lang="cs-CZ" b="1" dirty="0"/>
              <a:t> pleno, </a:t>
            </a:r>
            <a:r>
              <a:rPr lang="cs-CZ" b="1" dirty="0" err="1"/>
              <a:t>principal</a:t>
            </a:r>
            <a:r>
              <a:rPr lang="cs-CZ" dirty="0"/>
              <a:t>) je gramatickým i sémantickým jádrem věty. </a:t>
            </a:r>
          </a:p>
          <a:p>
            <a:endParaRPr lang="cs-CZ" dirty="0"/>
          </a:p>
          <a:p>
            <a:r>
              <a:rPr lang="cs-CZ" dirty="0"/>
              <a:t>Pomocné sloveso (</a:t>
            </a:r>
            <a:r>
              <a:rPr lang="cs-CZ" b="1" dirty="0" err="1"/>
              <a:t>verbo</a:t>
            </a:r>
            <a:r>
              <a:rPr lang="cs-CZ" b="1" dirty="0"/>
              <a:t> </a:t>
            </a:r>
            <a:r>
              <a:rPr lang="cs-CZ" b="1" dirty="0" err="1"/>
              <a:t>auxiliar</a:t>
            </a:r>
            <a:r>
              <a:rPr lang="cs-CZ" dirty="0"/>
              <a:t>) je prvkem sloužícím pouze pro vyjádření :</a:t>
            </a:r>
          </a:p>
          <a:p>
            <a:pPr lvl="1"/>
            <a:r>
              <a:rPr lang="cs-CZ" dirty="0"/>
              <a:t>gramatického významu času, způsobu a vidu (Tempo </a:t>
            </a:r>
            <a:r>
              <a:rPr lang="cs-CZ" dirty="0" err="1"/>
              <a:t>Modo</a:t>
            </a:r>
            <a:r>
              <a:rPr lang="cs-CZ" dirty="0"/>
              <a:t> </a:t>
            </a:r>
            <a:r>
              <a:rPr lang="cs-CZ" dirty="0" err="1"/>
              <a:t>Aspecto</a:t>
            </a:r>
            <a:r>
              <a:rPr lang="cs-CZ" dirty="0"/>
              <a:t> = TMA) </a:t>
            </a:r>
          </a:p>
          <a:p>
            <a:pPr lvl="1"/>
            <a:r>
              <a:rPr lang="cs-CZ" dirty="0"/>
              <a:t> shody s podmětem (číslo, osoba)</a:t>
            </a:r>
          </a:p>
        </p:txBody>
      </p:sp>
    </p:spTree>
    <p:extLst>
      <p:ext uri="{BB962C8B-B14F-4D97-AF65-F5344CB8AC3E}">
        <p14:creationId xmlns:p14="http://schemas.microsoft.com/office/powerpoint/2010/main" val="3629700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HLAVNÍ, PLNOVÝZNAMOVÁ SLOVESA – </a:t>
            </a:r>
            <a:r>
              <a:rPr lang="cs-CZ" b="1" dirty="0" err="1"/>
              <a:t>verbos</a:t>
            </a:r>
            <a:r>
              <a:rPr lang="cs-CZ" b="1" dirty="0"/>
              <a:t> </a:t>
            </a:r>
            <a:r>
              <a:rPr lang="cs-CZ" b="1" dirty="0" err="1"/>
              <a:t>plenos</a:t>
            </a:r>
            <a:r>
              <a:rPr lang="cs-CZ" b="1" dirty="0"/>
              <a:t> (</a:t>
            </a:r>
            <a:r>
              <a:rPr lang="cs-CZ" b="1" dirty="0" err="1"/>
              <a:t>principais</a:t>
            </a:r>
            <a:r>
              <a:rPr lang="cs-CZ" b="1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err="1"/>
              <a:t>VERBOS</a:t>
            </a:r>
            <a:r>
              <a:rPr lang="cs-CZ" b="1" dirty="0"/>
              <a:t> </a:t>
            </a:r>
            <a:r>
              <a:rPr lang="cs-CZ" b="1" dirty="0" err="1"/>
              <a:t>PLENOS</a:t>
            </a:r>
            <a:r>
              <a:rPr lang="cs-CZ" b="1" dirty="0"/>
              <a:t> (</a:t>
            </a:r>
            <a:r>
              <a:rPr lang="cs-CZ" b="1" dirty="0" err="1"/>
              <a:t>PRINCIPAIS</a:t>
            </a:r>
            <a:r>
              <a:rPr lang="cs-CZ" b="1" dirty="0"/>
              <a:t>)</a:t>
            </a:r>
          </a:p>
          <a:p>
            <a:pPr lvl="1"/>
            <a:r>
              <a:rPr lang="cs-CZ" dirty="0"/>
              <a:t>Podle toho, zda přijímají předmět, se dělí na: 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TRANZITIVNÍ (</a:t>
            </a:r>
            <a:r>
              <a:rPr lang="cs-CZ" b="1" dirty="0" err="1"/>
              <a:t>transitivos</a:t>
            </a:r>
            <a:r>
              <a:rPr lang="cs-CZ" b="1" dirty="0"/>
              <a:t>)</a:t>
            </a:r>
          </a:p>
          <a:p>
            <a:pPr lvl="1"/>
            <a:r>
              <a:rPr lang="cs-CZ" b="1" dirty="0"/>
              <a:t>NETRANZITIVNÍ (</a:t>
            </a:r>
            <a:r>
              <a:rPr lang="cs-CZ" b="1" dirty="0" err="1"/>
              <a:t>intransitivos</a:t>
            </a:r>
            <a:r>
              <a:rPr lang="cs-CZ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2952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slovesa netranzitivní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Nepotřebují žádný předmět.</a:t>
            </a:r>
          </a:p>
          <a:p>
            <a:endParaRPr lang="cs-CZ" i="1" dirty="0"/>
          </a:p>
          <a:p>
            <a:endParaRPr lang="cs-CZ" i="1" dirty="0"/>
          </a:p>
          <a:p>
            <a:r>
              <a:rPr lang="pt-PT" i="1" dirty="0"/>
              <a:t>O João </a:t>
            </a:r>
            <a:r>
              <a:rPr lang="pt-PT" i="1" u="sng" dirty="0"/>
              <a:t>caiu</a:t>
            </a:r>
            <a:r>
              <a:rPr lang="pt-PT" i="1" dirty="0"/>
              <a:t>. </a:t>
            </a:r>
            <a:endParaRPr lang="cs-CZ" dirty="0"/>
          </a:p>
          <a:p>
            <a:r>
              <a:rPr lang="pt-PT" i="1" dirty="0"/>
              <a:t>O António </a:t>
            </a:r>
            <a:r>
              <a:rPr lang="pt-PT" i="1" u="sng" dirty="0"/>
              <a:t>adormeceu</a:t>
            </a:r>
            <a:r>
              <a:rPr lang="pt-PT" i="1" dirty="0"/>
              <a:t>. </a:t>
            </a:r>
            <a:endParaRPr lang="cs-CZ" dirty="0"/>
          </a:p>
          <a:p>
            <a:r>
              <a:rPr lang="pt-PT" i="1" dirty="0"/>
              <a:t>O vidro </a:t>
            </a:r>
            <a:r>
              <a:rPr lang="pt-PT" i="1" u="sng" dirty="0"/>
              <a:t>rachou</a:t>
            </a:r>
            <a:r>
              <a:rPr lang="pt-PT" i="1" dirty="0"/>
              <a:t>. </a:t>
            </a:r>
            <a:endParaRPr lang="cs-CZ" dirty="0"/>
          </a:p>
          <a:p>
            <a:r>
              <a:rPr lang="pt-PT" i="1" dirty="0"/>
              <a:t>O gelo </a:t>
            </a:r>
            <a:r>
              <a:rPr lang="pt-PT" i="1" u="sng" dirty="0"/>
              <a:t>derreteu</a:t>
            </a:r>
            <a:r>
              <a:rPr lang="pt-PT" i="1" dirty="0"/>
              <a:t>. </a:t>
            </a:r>
            <a:endParaRPr lang="cs-CZ" dirty="0"/>
          </a:p>
          <a:p>
            <a:r>
              <a:rPr lang="pt-PT" i="1" dirty="0"/>
              <a:t>O cão </a:t>
            </a:r>
            <a:r>
              <a:rPr lang="pt-PT" i="1" u="sng" dirty="0"/>
              <a:t>ladra</a:t>
            </a:r>
            <a:r>
              <a:rPr lang="pt-PT" i="1" dirty="0"/>
              <a:t>.</a:t>
            </a:r>
            <a:endParaRPr lang="cs-CZ" dirty="0"/>
          </a:p>
          <a:p>
            <a:r>
              <a:rPr lang="pt-PT" i="1" dirty="0"/>
              <a:t> O rouxinol </a:t>
            </a:r>
            <a:r>
              <a:rPr lang="pt-PT" i="1" u="sng" dirty="0"/>
              <a:t>trina</a:t>
            </a:r>
            <a:r>
              <a:rPr lang="pt-PT" i="1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9781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SLOVESA TRANZITIVNÍ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Podle toho, zda se váží s předmětem pomocí předložky či nikoliv, se dělí na: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PŘÍMÁ – </a:t>
            </a:r>
            <a:r>
              <a:rPr lang="cs-CZ" b="1" i="1" dirty="0" err="1"/>
              <a:t>transitivos</a:t>
            </a:r>
            <a:r>
              <a:rPr lang="cs-CZ" b="1" i="1" dirty="0"/>
              <a:t> </a:t>
            </a:r>
            <a:r>
              <a:rPr lang="cs-CZ" b="1" i="1" dirty="0" err="1"/>
              <a:t>diretos</a:t>
            </a:r>
            <a:endParaRPr lang="cs-CZ" b="1" i="1" dirty="0"/>
          </a:p>
          <a:p>
            <a:r>
              <a:rPr lang="cs-CZ" dirty="0"/>
              <a:t>NEPŘÍMÁ </a:t>
            </a:r>
            <a:r>
              <a:rPr lang="cs-CZ" b="1" i="1" dirty="0" err="1"/>
              <a:t>transitivos</a:t>
            </a:r>
            <a:r>
              <a:rPr lang="cs-CZ" b="1" i="1" dirty="0"/>
              <a:t> </a:t>
            </a:r>
            <a:r>
              <a:rPr lang="cs-CZ" b="1" i="1" dirty="0" err="1"/>
              <a:t>indiretos</a:t>
            </a:r>
            <a:endParaRPr lang="cs-CZ" b="1" i="1" dirty="0"/>
          </a:p>
          <a:p>
            <a:r>
              <a:rPr lang="cs-CZ" dirty="0"/>
              <a:t>PŘÍMÁ A NEPŘÍMÁ ZÁROVEŇ </a:t>
            </a:r>
            <a:r>
              <a:rPr lang="cs-CZ" b="1" i="1" dirty="0" err="1"/>
              <a:t>bitransitivos</a:t>
            </a:r>
            <a:endParaRPr lang="cs-CZ" b="1" i="1" dirty="0"/>
          </a:p>
          <a:p>
            <a:r>
              <a:rPr lang="cs-CZ" dirty="0"/>
              <a:t>OBJEKTOVÁ </a:t>
            </a:r>
            <a:r>
              <a:rPr lang="cs-CZ" b="1" i="1" dirty="0" err="1"/>
              <a:t>transitivos</a:t>
            </a:r>
            <a:r>
              <a:rPr lang="cs-CZ" b="1" i="1" dirty="0"/>
              <a:t> </a:t>
            </a:r>
            <a:r>
              <a:rPr lang="cs-CZ" b="1" i="1" dirty="0" err="1"/>
              <a:t>oblíquos</a:t>
            </a:r>
            <a:endParaRPr lang="cs-CZ" b="1" i="1" dirty="0"/>
          </a:p>
          <a:p>
            <a:r>
              <a:rPr lang="cs-CZ" dirty="0"/>
              <a:t>PŘÍSUDKOVÉ </a:t>
            </a:r>
            <a:r>
              <a:rPr lang="cs-CZ" b="1" i="1" dirty="0" err="1"/>
              <a:t>predicativos</a:t>
            </a:r>
            <a:endParaRPr lang="cs-CZ" b="1" i="1" dirty="0"/>
          </a:p>
          <a:p>
            <a:r>
              <a:rPr lang="cs-CZ" dirty="0"/>
              <a:t>PŘÍSLOVEČNÁ </a:t>
            </a:r>
            <a:r>
              <a:rPr lang="cs-CZ" b="1" i="1" dirty="0" err="1"/>
              <a:t>adverbiais</a:t>
            </a:r>
            <a:endParaRPr lang="cs-CZ" b="1" i="1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6205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Tranzitivní přímá 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transitivos</a:t>
            </a:r>
            <a:r>
              <a:rPr lang="cs-CZ" dirty="0"/>
              <a:t> </a:t>
            </a:r>
            <a:r>
              <a:rPr lang="cs-CZ" dirty="0" err="1"/>
              <a:t>diretos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Potřebují předmět přímý (ten se váže se slovesem většinou bez předložky)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/>
              <a:t>	A </a:t>
            </a:r>
            <a:r>
              <a:rPr lang="cs-CZ" i="1" dirty="0" err="1"/>
              <a:t>Ana</a:t>
            </a:r>
            <a:r>
              <a:rPr lang="cs-CZ" i="1" dirty="0"/>
              <a:t> </a:t>
            </a:r>
            <a:r>
              <a:rPr lang="cs-CZ" i="1" dirty="0" err="1"/>
              <a:t>comeu</a:t>
            </a:r>
            <a:r>
              <a:rPr lang="cs-CZ" i="1" dirty="0"/>
              <a:t> </a:t>
            </a:r>
            <a:r>
              <a:rPr lang="cs-CZ" i="1" u="sng" dirty="0"/>
              <a:t>o bolo</a:t>
            </a:r>
            <a:r>
              <a:rPr lang="cs-CZ" i="1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59709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70</TotalTime>
  <Words>874</Words>
  <Application>Microsoft Office PowerPoint</Application>
  <PresentationFormat>Předvádění na obrazovce (4:3)</PresentationFormat>
  <Paragraphs>158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Century Schoolbook</vt:lpstr>
      <vt:lpstr>Wingdings</vt:lpstr>
      <vt:lpstr>Wingdings 2</vt:lpstr>
      <vt:lpstr>Arkýř</vt:lpstr>
      <vt:lpstr>SYNTAX  téma:  PŘÍSUDEK </vt:lpstr>
      <vt:lpstr>PŘÍSUDEK</vt:lpstr>
      <vt:lpstr>PŘÍSUDEK</vt:lpstr>
      <vt:lpstr>STRUKTURA PŘÍSUDKU</vt:lpstr>
      <vt:lpstr>Funkce hlavního a pomocného slovesa </vt:lpstr>
      <vt:lpstr>HLAVNÍ, PLNOVÝZNAMOVÁ SLOVESA – verbos plenos (principais)</vt:lpstr>
      <vt:lpstr>Hlavní slovesa netranzitivní</vt:lpstr>
      <vt:lpstr>HLAVNÍ SLOVESA TRANZITIVNÍ</vt:lpstr>
      <vt:lpstr>Tranzitivní přímá  (transitivos diretos)</vt:lpstr>
      <vt:lpstr>TRANZITIVNÍ NEPŘÍMÁ  (transitivos indiretos) </vt:lpstr>
      <vt:lpstr>Tranzitivní přímá i nepřímá (bi, ditransitivos)</vt:lpstr>
      <vt:lpstr>Tranzitivní objektovÁ  (transitivos oblíquos)</vt:lpstr>
      <vt:lpstr>Tranzitivní predikativní (transitivos predicativos)  </vt:lpstr>
      <vt:lpstr>Tranzitivní slovesa příslovečná (transitivos adverbiais)</vt:lpstr>
      <vt:lpstr>POMOCNÁ SLOVESA   (verbos auxiliares)</vt:lpstr>
      <vt:lpstr>Funkce pomocných sloves</vt:lpstr>
      <vt:lpstr>Pomocná slovesa - časová</vt:lpstr>
      <vt:lpstr>POMOCNÁ SLOVESA RODOVÁ (DIÁTESE)</vt:lpstr>
      <vt:lpstr>Pomocná slovesa vidová</vt:lpstr>
      <vt:lpstr>Pomocná slovesa modální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SYNTAX  PŘÍSUDEK</dc:title>
  <dc:creator>win</dc:creator>
  <cp:lastModifiedBy>Iva Svobodová</cp:lastModifiedBy>
  <cp:revision>11</cp:revision>
  <dcterms:created xsi:type="dcterms:W3CDTF">2018-10-07T07:49:54Z</dcterms:created>
  <dcterms:modified xsi:type="dcterms:W3CDTF">2021-10-13T06:51:56Z</dcterms:modified>
</cp:coreProperties>
</file>