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80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393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90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70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85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47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07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09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6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67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9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2263B-7B20-4C27-8953-0DA5D2DC9DE0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1C19-9CAA-4A6D-A2A5-5788FE450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464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SUJEITO</a:t>
            </a:r>
            <a:r>
              <a:rPr lang="cs-CZ" dirty="0" smtClean="0"/>
              <a:t> - PODMĚT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1.10.2018</a:t>
            </a:r>
          </a:p>
          <a:p>
            <a:r>
              <a:rPr lang="cs-CZ" dirty="0" smtClean="0"/>
              <a:t>DRUHÁ HODINA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36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ZÁKLADNÍ VĚTNÝ ČLEN</a:t>
            </a:r>
          </a:p>
          <a:p>
            <a:r>
              <a:rPr lang="cs-CZ" dirty="0" smtClean="0"/>
              <a:t>SHODUJE SE SE SLOVESEM V OSOBĚ A ČÍSLE. </a:t>
            </a:r>
          </a:p>
          <a:p>
            <a:r>
              <a:rPr lang="cs-CZ" dirty="0" smtClean="0"/>
              <a:t>ODPOVÍDÁ 1. PÁDU – NOMINATIVU</a:t>
            </a:r>
          </a:p>
          <a:p>
            <a:r>
              <a:rPr lang="cs-CZ" dirty="0" smtClean="0"/>
              <a:t>PODMĚT JE ČINITELEM DĚJE (JDE-LI O ČINNÝ ROD). JE-LI VĚTA V TRPNÉM RODĚ, PAK JE PODMĚT TRPITELEM DĚJE. 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pt-PT" i="1" dirty="0" smtClean="0"/>
              <a:t>O </a:t>
            </a:r>
            <a:r>
              <a:rPr lang="pt-PT" i="1" u="sng" dirty="0"/>
              <a:t>coro</a:t>
            </a:r>
            <a:r>
              <a:rPr lang="pt-PT" i="1" dirty="0"/>
              <a:t> regional de Jaromír Bazel </a:t>
            </a:r>
            <a:r>
              <a:rPr lang="pt-PT" i="1" u="sng" dirty="0"/>
              <a:t>cantará</a:t>
            </a:r>
            <a:r>
              <a:rPr lang="pt-PT" i="1" dirty="0"/>
              <a:t> melodias brasileiras na Igreja Evangélica.</a:t>
            </a:r>
            <a:r>
              <a:rPr lang="pt-PT" dirty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u="sng" dirty="0" smtClean="0"/>
              <a:t>O livro </a:t>
            </a:r>
            <a:r>
              <a:rPr lang="cs-CZ" i="1" dirty="0" err="1" smtClean="0"/>
              <a:t>foi</a:t>
            </a:r>
            <a:r>
              <a:rPr lang="cs-CZ" i="1" dirty="0" smtClean="0"/>
              <a:t> </a:t>
            </a:r>
            <a:r>
              <a:rPr lang="cs-CZ" i="1" dirty="0" err="1" smtClean="0"/>
              <a:t>escrito</a:t>
            </a:r>
            <a:r>
              <a:rPr lang="cs-CZ" i="1" dirty="0" smtClean="0"/>
              <a:t> </a:t>
            </a:r>
            <a:r>
              <a:rPr lang="cs-CZ" i="1" dirty="0" err="1" smtClean="0"/>
              <a:t>por</a:t>
            </a:r>
            <a:r>
              <a:rPr lang="cs-CZ" i="1" dirty="0" smtClean="0"/>
              <a:t> </a:t>
            </a:r>
            <a:r>
              <a:rPr lang="cs-CZ" i="1" dirty="0" err="1" smtClean="0"/>
              <a:t>Milton</a:t>
            </a:r>
            <a:r>
              <a:rPr lang="cs-CZ" i="1" dirty="0" smtClean="0"/>
              <a:t> </a:t>
            </a:r>
            <a:r>
              <a:rPr lang="cs-CZ" i="1" dirty="0" err="1" smtClean="0"/>
              <a:t>Hatoum</a:t>
            </a:r>
            <a:r>
              <a:rPr lang="cs-CZ" i="1" dirty="0" smtClean="0"/>
              <a:t>. 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31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PODMĚT JEDNODUCHÝ A SLOŽENÝ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1 PODMĚT VE VĚTĚ – </a:t>
            </a:r>
            <a:r>
              <a:rPr lang="cs-CZ" b="1" dirty="0" smtClean="0"/>
              <a:t>JEDNODUCHÝ (</a:t>
            </a:r>
            <a:r>
              <a:rPr lang="cs-CZ" b="1" dirty="0" err="1" smtClean="0"/>
              <a:t>SUJEITO</a:t>
            </a:r>
            <a:r>
              <a:rPr lang="cs-CZ" b="1" dirty="0" smtClean="0"/>
              <a:t> </a:t>
            </a:r>
            <a:r>
              <a:rPr lang="cs-CZ" b="1" dirty="0" err="1" smtClean="0"/>
              <a:t>SIMPLES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2 A VÍCE PODMĚTŮ  - </a:t>
            </a:r>
            <a:r>
              <a:rPr lang="cs-CZ" b="1" dirty="0" smtClean="0"/>
              <a:t>SLOŽENÝ (</a:t>
            </a:r>
            <a:r>
              <a:rPr lang="cs-CZ" b="1" dirty="0" err="1" smtClean="0"/>
              <a:t>SUJEITO</a:t>
            </a:r>
            <a:r>
              <a:rPr lang="cs-CZ" b="1" dirty="0" smtClean="0"/>
              <a:t> </a:t>
            </a:r>
            <a:r>
              <a:rPr lang="cs-CZ" b="1" dirty="0" err="1" smtClean="0"/>
              <a:t>COMPOSTO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endParaRPr lang="cs-CZ" i="1" u="sng" dirty="0" smtClean="0"/>
          </a:p>
          <a:p>
            <a:pPr marL="0" indent="0">
              <a:buNone/>
            </a:pPr>
            <a:r>
              <a:rPr lang="pt-PT" i="1" u="sng" dirty="0" smtClean="0"/>
              <a:t>O </a:t>
            </a:r>
            <a:r>
              <a:rPr lang="pt-PT" i="1" u="sng" dirty="0"/>
              <a:t>avô</a:t>
            </a:r>
            <a:r>
              <a:rPr lang="pt-PT" i="1" dirty="0"/>
              <a:t> foi passear com o cão. 	</a:t>
            </a:r>
            <a:r>
              <a:rPr lang="cs-CZ" i="1" dirty="0" smtClean="0"/>
              <a:t>  </a:t>
            </a:r>
            <a:r>
              <a:rPr lang="pt-PT" dirty="0" smtClean="0"/>
              <a:t>(</a:t>
            </a:r>
            <a:r>
              <a:rPr lang="pt-PT" dirty="0"/>
              <a:t>sujeito simples)	</a:t>
            </a:r>
            <a:endParaRPr lang="cs-CZ" dirty="0"/>
          </a:p>
          <a:p>
            <a:pPr marL="0" indent="0">
              <a:buNone/>
            </a:pPr>
            <a:endParaRPr lang="cs-CZ" i="1" u="sng" dirty="0" smtClean="0"/>
          </a:p>
          <a:p>
            <a:pPr marL="0" indent="0">
              <a:buNone/>
            </a:pPr>
            <a:r>
              <a:rPr lang="pt-PT" i="1" u="sng" dirty="0" smtClean="0"/>
              <a:t>Eu</a:t>
            </a:r>
            <a:r>
              <a:rPr lang="pt-PT" i="1" dirty="0" smtClean="0"/>
              <a:t> </a:t>
            </a:r>
            <a:r>
              <a:rPr lang="pt-PT" i="1" dirty="0"/>
              <a:t>e </a:t>
            </a:r>
            <a:r>
              <a:rPr lang="pt-PT" i="1" u="sng" dirty="0"/>
              <a:t>a mãe</a:t>
            </a:r>
            <a:r>
              <a:rPr lang="pt-PT" i="1" dirty="0"/>
              <a:t> vamos fazer compras</a:t>
            </a:r>
            <a:r>
              <a:rPr lang="pt-PT" dirty="0"/>
              <a:t>.  </a:t>
            </a:r>
            <a:r>
              <a:rPr lang="pt-PT" dirty="0" smtClean="0"/>
              <a:t>(</a:t>
            </a:r>
            <a:r>
              <a:rPr lang="pt-PT" dirty="0"/>
              <a:t>sujeito composto)</a:t>
            </a:r>
            <a:endParaRPr lang="cs-CZ" dirty="0"/>
          </a:p>
          <a:p>
            <a:pPr marL="0" indent="0">
              <a:buNone/>
            </a:pPr>
            <a:endParaRPr lang="cs-CZ" i="1" u="sng" dirty="0" smtClean="0"/>
          </a:p>
          <a:p>
            <a:pPr marL="0" indent="0">
              <a:buNone/>
            </a:pPr>
            <a:r>
              <a:rPr lang="pt-PT" i="1" u="sng" dirty="0" smtClean="0"/>
              <a:t>Tu</a:t>
            </a:r>
            <a:r>
              <a:rPr lang="pt-PT" i="1" dirty="0" smtClean="0"/>
              <a:t> </a:t>
            </a:r>
            <a:r>
              <a:rPr lang="pt-PT" i="1" dirty="0"/>
              <a:t>e </a:t>
            </a:r>
            <a:r>
              <a:rPr lang="pt-PT" i="1" u="sng" dirty="0"/>
              <a:t>eu</a:t>
            </a:r>
            <a:r>
              <a:rPr lang="pt-PT" dirty="0"/>
              <a:t> </a:t>
            </a:r>
            <a:r>
              <a:rPr lang="pt-PT" i="1" dirty="0"/>
              <a:t>temos muito em comum</a:t>
            </a:r>
            <a:r>
              <a:rPr lang="pt-PT" dirty="0"/>
              <a:t>. </a:t>
            </a:r>
            <a:r>
              <a:rPr lang="cs-CZ" dirty="0" smtClean="0"/>
              <a:t> 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pt-PT" dirty="0" smtClean="0"/>
              <a:t>(</a:t>
            </a:r>
            <a:r>
              <a:rPr lang="pt-PT" dirty="0"/>
              <a:t>sujeito composto que precede o V)</a:t>
            </a:r>
            <a:endParaRPr lang="cs-CZ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pt-PT" i="1" dirty="0" smtClean="0"/>
              <a:t>Temos </a:t>
            </a:r>
            <a:r>
              <a:rPr lang="pt-PT" i="1" dirty="0"/>
              <a:t>muitas coisas em comum, </a:t>
            </a:r>
            <a:r>
              <a:rPr lang="pt-PT" i="1" u="sng" dirty="0"/>
              <a:t>tu </a:t>
            </a:r>
            <a:r>
              <a:rPr lang="pt-PT" i="1" dirty="0"/>
              <a:t>e </a:t>
            </a:r>
            <a:r>
              <a:rPr lang="pt-PT" i="1" u="sng" dirty="0"/>
              <a:t>eu</a:t>
            </a:r>
            <a:r>
              <a:rPr lang="pt-PT" i="1" dirty="0"/>
              <a:t>  </a:t>
            </a:r>
            <a:r>
              <a:rPr lang="pt-PT" dirty="0"/>
              <a:t>  </a:t>
            </a:r>
            <a:endParaRPr lang="cs-CZ" dirty="0" smtClean="0"/>
          </a:p>
          <a:p>
            <a:pPr marL="0" indent="0">
              <a:buNone/>
            </a:pPr>
            <a:r>
              <a:rPr lang="pt-PT" dirty="0" smtClean="0"/>
              <a:t>(</a:t>
            </a:r>
            <a:r>
              <a:rPr lang="pt-PT" dirty="0"/>
              <a:t>sujeito composto que vem depois do V)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8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DRUHY PODMĚTU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IDENTIFIKOVATELNÝ PODMĚT JE </a:t>
            </a:r>
          </a:p>
          <a:p>
            <a:pPr marL="0" indent="0">
              <a:buNone/>
            </a:pPr>
            <a:r>
              <a:rPr lang="cs-CZ" dirty="0" smtClean="0"/>
              <a:t>    	</a:t>
            </a:r>
            <a:r>
              <a:rPr lang="cs-CZ" i="1" dirty="0" err="1" smtClean="0"/>
              <a:t>SUJEITO</a:t>
            </a:r>
            <a:r>
              <a:rPr lang="cs-CZ" i="1" dirty="0" smtClean="0"/>
              <a:t> </a:t>
            </a:r>
            <a:r>
              <a:rPr lang="cs-CZ" i="1" dirty="0" err="1" smtClean="0"/>
              <a:t>ARGUMENTAL</a:t>
            </a:r>
            <a:endParaRPr lang="cs-CZ" i="1" dirty="0" smtClean="0"/>
          </a:p>
          <a:p>
            <a:endParaRPr lang="cs-CZ" i="1" dirty="0"/>
          </a:p>
          <a:p>
            <a:r>
              <a:rPr lang="cs-CZ" dirty="0" smtClean="0"/>
              <a:t>VYJÁDŘENÝ  X NEVYJÁDŘENÝ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err="1" smtClean="0"/>
              <a:t>EXPLÍCITO</a:t>
            </a:r>
            <a:r>
              <a:rPr lang="cs-CZ" i="1" dirty="0" smtClean="0"/>
              <a:t>   X </a:t>
            </a:r>
            <a:r>
              <a:rPr lang="cs-CZ" i="1" dirty="0" err="1" smtClean="0"/>
              <a:t>IMPLÍCITO</a:t>
            </a:r>
            <a:r>
              <a:rPr lang="cs-CZ" i="1" dirty="0" smtClean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8041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SUJEITO</a:t>
            </a:r>
            <a:r>
              <a:rPr lang="cs-CZ" b="1" dirty="0" smtClean="0"/>
              <a:t> </a:t>
            </a:r>
            <a:r>
              <a:rPr lang="cs-CZ" b="1" dirty="0" err="1" smtClean="0"/>
              <a:t>ARGUMENTAL</a:t>
            </a:r>
            <a:r>
              <a:rPr lang="cs-CZ" b="1" dirty="0" smtClean="0"/>
              <a:t> </a:t>
            </a:r>
            <a:r>
              <a:rPr lang="cs-CZ" b="1" dirty="0" err="1" smtClean="0"/>
              <a:t>EXPLÍCITO</a:t>
            </a:r>
            <a:r>
              <a:rPr lang="cs-CZ" b="1" dirty="0" smtClean="0"/>
              <a:t> – VYJÁDŘENÝ PODMĚT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 smtClean="0"/>
              <a:t>O </a:t>
            </a:r>
            <a:r>
              <a:rPr lang="cs-CZ" b="1" i="1" dirty="0" err="1" smtClean="0"/>
              <a:t>diretor</a:t>
            </a:r>
            <a:r>
              <a:rPr lang="cs-CZ" b="1" i="1" dirty="0" smtClean="0"/>
              <a:t> da </a:t>
            </a:r>
            <a:r>
              <a:rPr lang="cs-CZ" b="1" i="1" dirty="0" err="1" smtClean="0"/>
              <a:t>empresa</a:t>
            </a:r>
            <a:r>
              <a:rPr lang="cs-CZ" b="1" i="1" dirty="0" smtClean="0"/>
              <a:t> </a:t>
            </a:r>
            <a:r>
              <a:rPr lang="cs-CZ" i="1" dirty="0" err="1" smtClean="0"/>
              <a:t>casou</a:t>
            </a:r>
            <a:r>
              <a:rPr lang="cs-CZ" i="1" dirty="0" smtClean="0"/>
              <a:t> </a:t>
            </a:r>
            <a:r>
              <a:rPr lang="cs-CZ" i="1" dirty="0" err="1" smtClean="0"/>
              <a:t>ontem</a:t>
            </a:r>
            <a:r>
              <a:rPr lang="cs-CZ" i="1" dirty="0" smtClean="0"/>
              <a:t>. </a:t>
            </a:r>
          </a:p>
          <a:p>
            <a:pPr marL="0" indent="0">
              <a:buNone/>
            </a:pPr>
            <a:r>
              <a:rPr lang="cs-CZ" i="1" dirty="0" smtClean="0"/>
              <a:t>Je možné to vnímat tak, že </a:t>
            </a:r>
            <a:r>
              <a:rPr lang="cs-CZ" b="1" i="1" dirty="0" smtClean="0"/>
              <a:t>celé syntagma plní podmětnou funkci.</a:t>
            </a:r>
          </a:p>
          <a:p>
            <a:pPr marL="0" indent="0">
              <a:buNone/>
            </a:pPr>
            <a:r>
              <a:rPr lang="cs-CZ" i="1" dirty="0" err="1" smtClean="0"/>
              <a:t>SN</a:t>
            </a:r>
            <a:r>
              <a:rPr lang="cs-CZ" i="1" dirty="0" smtClean="0"/>
              <a:t> – o </a:t>
            </a:r>
            <a:r>
              <a:rPr lang="cs-CZ" i="1" dirty="0" err="1" smtClean="0"/>
              <a:t>diretor</a:t>
            </a:r>
            <a:r>
              <a:rPr lang="cs-CZ" i="1" dirty="0" smtClean="0"/>
              <a:t> da </a:t>
            </a:r>
            <a:r>
              <a:rPr lang="cs-CZ" i="1" dirty="0" err="1" smtClean="0"/>
              <a:t>empresa</a:t>
            </a: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V striktnějším syntaxi je však podmětem pouze jádro: </a:t>
            </a:r>
          </a:p>
          <a:p>
            <a:pPr marL="0" indent="0">
              <a:buNone/>
            </a:pPr>
            <a:r>
              <a:rPr lang="cs-CZ" b="1" i="1" dirty="0" smtClean="0"/>
              <a:t>Jádro – </a:t>
            </a:r>
            <a:r>
              <a:rPr lang="cs-CZ" b="1" i="1" dirty="0" err="1" smtClean="0"/>
              <a:t>diretor</a:t>
            </a:r>
            <a:r>
              <a:rPr lang="cs-CZ" b="1" i="1" dirty="0" smtClean="0"/>
              <a:t> - podmět</a:t>
            </a:r>
          </a:p>
        </p:txBody>
      </p:sp>
    </p:spTree>
    <p:extLst>
      <p:ext uri="{BB962C8B-B14F-4D97-AF65-F5344CB8AC3E}">
        <p14:creationId xmlns:p14="http://schemas.microsoft.com/office/powerpoint/2010/main" val="314670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SUJEITO</a:t>
            </a:r>
            <a:r>
              <a:rPr lang="cs-CZ" b="1" dirty="0" smtClean="0"/>
              <a:t> </a:t>
            </a:r>
            <a:r>
              <a:rPr lang="cs-CZ" b="1" dirty="0" err="1" smtClean="0"/>
              <a:t>ARGUMENTAL</a:t>
            </a:r>
            <a:r>
              <a:rPr lang="cs-CZ" b="1" dirty="0" smtClean="0"/>
              <a:t> </a:t>
            </a:r>
            <a:r>
              <a:rPr lang="cs-CZ" b="1" dirty="0" err="1" smtClean="0"/>
              <a:t>IMPLÍCITO</a:t>
            </a:r>
            <a:r>
              <a:rPr lang="cs-CZ" b="1" dirty="0" smtClean="0"/>
              <a:t> – NEVYJÁDŘENÝ PODMĚT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SE NAZÝVAT TAKÉ: </a:t>
            </a:r>
          </a:p>
          <a:p>
            <a:pPr marL="0" indent="0">
              <a:buNone/>
            </a:pPr>
            <a:r>
              <a:rPr lang="cs-CZ" dirty="0" err="1" smtClean="0"/>
              <a:t>implícito</a:t>
            </a:r>
            <a:r>
              <a:rPr lang="cs-CZ" dirty="0" smtClean="0"/>
              <a:t>, </a:t>
            </a:r>
            <a:r>
              <a:rPr lang="cs-CZ" dirty="0" err="1" smtClean="0"/>
              <a:t>elíptico</a:t>
            </a:r>
            <a:r>
              <a:rPr lang="cs-CZ" dirty="0" smtClean="0"/>
              <a:t>, </a:t>
            </a:r>
            <a:r>
              <a:rPr lang="cs-CZ" dirty="0" err="1" smtClean="0"/>
              <a:t>subentendido</a:t>
            </a:r>
            <a:r>
              <a:rPr lang="cs-CZ" dirty="0" smtClean="0"/>
              <a:t>, </a:t>
            </a:r>
            <a:r>
              <a:rPr lang="cs-CZ" dirty="0" err="1" smtClean="0"/>
              <a:t>desinencial</a:t>
            </a:r>
            <a:r>
              <a:rPr lang="cs-CZ" dirty="0" smtClean="0"/>
              <a:t>, </a:t>
            </a:r>
            <a:r>
              <a:rPr lang="cs-CZ" dirty="0" err="1" smtClean="0"/>
              <a:t>oculto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podmět není vyjádřen, ale existuje: </a:t>
            </a:r>
          </a:p>
          <a:p>
            <a:r>
              <a:rPr lang="pt-BR" i="1" u="sng" dirty="0"/>
              <a:t>Os pais </a:t>
            </a:r>
            <a:r>
              <a:rPr lang="pt-BR" i="1" dirty="0"/>
              <a:t>terminaram a reunião.     (-) Foram embora logo em seguida. </a:t>
            </a:r>
            <a:endParaRPr lang="cs-CZ" dirty="0"/>
          </a:p>
          <a:p>
            <a:r>
              <a:rPr lang="pt-BR" i="1" dirty="0"/>
              <a:t>↑_________________________↓(eles)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993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SUJEITO</a:t>
            </a:r>
            <a:r>
              <a:rPr lang="cs-CZ" b="1" dirty="0" smtClean="0"/>
              <a:t> </a:t>
            </a:r>
            <a:r>
              <a:rPr lang="cs-CZ" b="1" dirty="0" err="1" smtClean="0"/>
              <a:t>ARBITRÁRIO</a:t>
            </a:r>
            <a:r>
              <a:rPr lang="cs-CZ" b="1" dirty="0" smtClean="0"/>
              <a:t> – PODMĚT NEURČITÝ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NEJSME SCHOPNI JEJ IDENTIFIKOVAT. </a:t>
            </a:r>
          </a:p>
          <a:p>
            <a:r>
              <a:rPr lang="cs-CZ" dirty="0" smtClean="0"/>
              <a:t>JSOU DVĚ MOŽNOSTI: </a:t>
            </a:r>
          </a:p>
          <a:p>
            <a:pPr marL="514350" indent="-514350">
              <a:buAutoNum type="alphaLcParenR"/>
            </a:pPr>
            <a:r>
              <a:rPr lang="cs-CZ" dirty="0" smtClean="0"/>
              <a:t>3. </a:t>
            </a:r>
            <a:r>
              <a:rPr lang="cs-CZ" dirty="0" err="1" smtClean="0"/>
              <a:t>OSL.PL</a:t>
            </a:r>
            <a:r>
              <a:rPr lang="cs-CZ" dirty="0" smtClean="0"/>
              <a:t> TYPU: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 smtClean="0"/>
              <a:t>Ukradli nám auto. Podmět </a:t>
            </a:r>
            <a:r>
              <a:rPr lang="cs-CZ" i="1" dirty="0" err="1" smtClean="0"/>
              <a:t>X,Y,Z</a:t>
            </a:r>
            <a:r>
              <a:rPr lang="cs-CZ" i="1" dirty="0" smtClean="0"/>
              <a:t> 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b="1" i="1" dirty="0" err="1" smtClean="0"/>
              <a:t>Roubaram</a:t>
            </a:r>
            <a:r>
              <a:rPr lang="cs-CZ" i="1" dirty="0" smtClean="0"/>
              <a:t>-nos o </a:t>
            </a:r>
            <a:r>
              <a:rPr lang="cs-CZ" i="1" dirty="0" err="1" smtClean="0"/>
              <a:t>carro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b) Nebo zvratné SE: </a:t>
            </a:r>
            <a:r>
              <a:rPr lang="cs-CZ" i="1" dirty="0" smtClean="0"/>
              <a:t>Podmět </a:t>
            </a:r>
            <a:r>
              <a:rPr lang="cs-CZ" i="1" dirty="0" err="1" smtClean="0"/>
              <a:t>X,Y,Z</a:t>
            </a:r>
            <a:r>
              <a:rPr lang="cs-CZ" i="1" dirty="0" smtClean="0"/>
              <a:t>  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smtClean="0"/>
              <a:t>V Česku se pije hodně piva. </a:t>
            </a: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smtClean="0"/>
              <a:t>Na </a:t>
            </a:r>
            <a:r>
              <a:rPr lang="cs-CZ" i="1" dirty="0" err="1" smtClean="0"/>
              <a:t>Rep</a:t>
            </a:r>
            <a:r>
              <a:rPr lang="cs-CZ" i="1" dirty="0" smtClean="0"/>
              <a:t>. </a:t>
            </a:r>
            <a:r>
              <a:rPr lang="cs-CZ" i="1" dirty="0" err="1" smtClean="0"/>
              <a:t>Checa</a:t>
            </a:r>
            <a:r>
              <a:rPr lang="cs-CZ" i="1" dirty="0" smtClean="0"/>
              <a:t> </a:t>
            </a:r>
            <a:r>
              <a:rPr lang="cs-CZ" b="1" i="1" dirty="0" err="1" smtClean="0"/>
              <a:t>bebe</a:t>
            </a:r>
            <a:r>
              <a:rPr lang="cs-CZ" b="1" i="1" dirty="0" smtClean="0"/>
              <a:t>-se </a:t>
            </a:r>
            <a:r>
              <a:rPr lang="cs-CZ" i="1" dirty="0" err="1" smtClean="0"/>
              <a:t>muita</a:t>
            </a:r>
            <a:r>
              <a:rPr lang="cs-CZ" i="1" dirty="0" smtClean="0"/>
              <a:t> </a:t>
            </a:r>
            <a:r>
              <a:rPr lang="cs-CZ" i="1" dirty="0" err="1" smtClean="0"/>
              <a:t>cerveja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5660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570186"/>
          </a:xfrm>
        </p:spPr>
        <p:txBody>
          <a:bodyPr>
            <a:normAutofit/>
          </a:bodyPr>
          <a:lstStyle/>
          <a:p>
            <a:r>
              <a:rPr lang="cs-CZ" dirty="0" err="1" smtClean="0"/>
              <a:t>SUJEITO</a:t>
            </a:r>
            <a:r>
              <a:rPr lang="cs-CZ" dirty="0" smtClean="0"/>
              <a:t> </a:t>
            </a:r>
            <a:r>
              <a:rPr lang="cs-CZ" dirty="0" err="1" smtClean="0"/>
              <a:t>INEXISTENTE</a:t>
            </a:r>
            <a:r>
              <a:rPr lang="cs-CZ" dirty="0" smtClean="0"/>
              <a:t>/</a:t>
            </a:r>
            <a:r>
              <a:rPr lang="cs-CZ" dirty="0" err="1" smtClean="0"/>
              <a:t>EXPLETIVO</a:t>
            </a:r>
            <a:r>
              <a:rPr lang="cs-CZ" dirty="0" smtClean="0"/>
              <a:t>  – NULOVÝ PODMĚT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IT </a:t>
            </a:r>
            <a:r>
              <a:rPr lang="cs-CZ" dirty="0" err="1" smtClean="0"/>
              <a:t>RAINS</a:t>
            </a:r>
            <a:r>
              <a:rPr lang="cs-CZ" dirty="0" smtClean="0"/>
              <a:t>. IT </a:t>
            </a:r>
            <a:r>
              <a:rPr lang="cs-CZ" dirty="0" err="1" smtClean="0"/>
              <a:t>SNOWS</a:t>
            </a:r>
            <a:r>
              <a:rPr lang="cs-CZ" dirty="0" smtClean="0"/>
              <a:t>. – EKLEKTICKÝ PODMĚT V ANGLIČTINĚ –IT.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PŘEVZATO DO </a:t>
            </a:r>
            <a:r>
              <a:rPr lang="cs-CZ" dirty="0" err="1" smtClean="0"/>
              <a:t>PT</a:t>
            </a:r>
            <a:r>
              <a:rPr lang="cs-CZ" dirty="0" smtClean="0"/>
              <a:t>  - U METEOROLOGICKÝCH SLOVES.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98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NULOVÝ PODMĚT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544616"/>
          </a:xfrm>
        </p:spPr>
        <p:txBody>
          <a:bodyPr>
            <a:noAutofit/>
          </a:bodyPr>
          <a:lstStyle/>
          <a:p>
            <a:pPr lvl="0"/>
            <a:r>
              <a:rPr lang="pt-PT" sz="1400" dirty="0"/>
              <a:t>com verbos de elevação:</a:t>
            </a:r>
            <a:endParaRPr lang="cs-CZ" sz="1400" dirty="0"/>
          </a:p>
          <a:p>
            <a:pPr marL="0" indent="0">
              <a:buNone/>
            </a:pPr>
            <a:r>
              <a:rPr lang="cs-CZ" sz="1400" i="1" dirty="0" smtClean="0"/>
              <a:t>	</a:t>
            </a:r>
            <a:r>
              <a:rPr lang="pt-PT" sz="1400" i="1" dirty="0" smtClean="0"/>
              <a:t>Parece </a:t>
            </a:r>
            <a:r>
              <a:rPr lang="pt-PT" sz="1400" i="1" dirty="0"/>
              <a:t>que o João já chegou. Trata-se de um problema complexo.</a:t>
            </a:r>
            <a:r>
              <a:rPr lang="pt-PT" sz="1400" dirty="0"/>
              <a:t>  </a:t>
            </a:r>
            <a:endParaRPr lang="cs-CZ" sz="1400" dirty="0"/>
          </a:p>
          <a:p>
            <a:pPr lvl="0"/>
            <a:r>
              <a:rPr lang="pt-PT" sz="1400" dirty="0"/>
              <a:t>em construções existenciais </a:t>
            </a:r>
            <a:endParaRPr lang="cs-CZ" sz="1400" dirty="0"/>
          </a:p>
          <a:p>
            <a:pPr marL="0" indent="0">
              <a:buNone/>
            </a:pPr>
            <a:r>
              <a:rPr lang="cs-CZ" sz="1400" i="1" dirty="0" smtClean="0"/>
              <a:t>	</a:t>
            </a:r>
            <a:r>
              <a:rPr lang="pt-PT" sz="1400" i="1" dirty="0" smtClean="0"/>
              <a:t>Há </a:t>
            </a:r>
            <a:r>
              <a:rPr lang="pt-PT" sz="1400" i="1" dirty="0"/>
              <a:t>três janelas na casa.</a:t>
            </a:r>
            <a:r>
              <a:rPr lang="pt-PT" sz="1400" dirty="0"/>
              <a:t> </a:t>
            </a:r>
            <a:endParaRPr lang="cs-CZ" sz="1400" dirty="0"/>
          </a:p>
          <a:p>
            <a:pPr lvl="0"/>
            <a:r>
              <a:rPr lang="pt-PT" sz="1400" dirty="0"/>
              <a:t>em construções de carácter </a:t>
            </a:r>
            <a:r>
              <a:rPr lang="pt-PT" sz="1400" b="1" dirty="0"/>
              <a:t>impessoal</a:t>
            </a:r>
            <a:endParaRPr lang="cs-CZ" sz="1400" dirty="0"/>
          </a:p>
          <a:p>
            <a:pPr marL="0" indent="0">
              <a:buNone/>
            </a:pPr>
            <a:r>
              <a:rPr lang="cs-CZ" sz="1400" i="1" dirty="0" smtClean="0"/>
              <a:t>	</a:t>
            </a:r>
            <a:r>
              <a:rPr lang="pt-PT" sz="1400" i="1" dirty="0" smtClean="0"/>
              <a:t>Chove </a:t>
            </a:r>
            <a:r>
              <a:rPr lang="pt-PT" sz="1400" i="1" dirty="0"/>
              <a:t>torrencialmente</a:t>
            </a:r>
            <a:r>
              <a:rPr lang="pt-PT" sz="1400" dirty="0"/>
              <a:t>.</a:t>
            </a:r>
            <a:endParaRPr lang="cs-CZ" sz="1400" dirty="0"/>
          </a:p>
          <a:p>
            <a:r>
              <a:rPr lang="pt-PT" sz="1400" dirty="0"/>
              <a:t> Aos verbos impessoais pertencem:</a:t>
            </a:r>
            <a:endParaRPr lang="cs-CZ" sz="1400" dirty="0"/>
          </a:p>
          <a:p>
            <a:pPr marL="0" lvl="0" indent="0">
              <a:buNone/>
            </a:pPr>
            <a:r>
              <a:rPr lang="cs-CZ" sz="1400" dirty="0"/>
              <a:t>	</a:t>
            </a:r>
            <a:r>
              <a:rPr lang="pt-PT" sz="1400" dirty="0" smtClean="0"/>
              <a:t>verbos </a:t>
            </a:r>
            <a:r>
              <a:rPr lang="pt-PT" sz="1400" dirty="0"/>
              <a:t>que exprimem  </a:t>
            </a:r>
            <a:r>
              <a:rPr lang="pt-PT" sz="1400" b="1" dirty="0"/>
              <a:t>fenómenos</a:t>
            </a:r>
            <a:r>
              <a:rPr lang="pt-PT" sz="1400" dirty="0"/>
              <a:t> </a:t>
            </a:r>
            <a:r>
              <a:rPr lang="pt-PT" sz="1400" b="1" dirty="0"/>
              <a:t>meteorológicos</a:t>
            </a:r>
            <a:r>
              <a:rPr lang="pt-PT" sz="1400" dirty="0"/>
              <a:t> que indicam fenómenos da natureza  tais </a:t>
            </a:r>
            <a:r>
              <a:rPr lang="cs-CZ" sz="1400" dirty="0" smtClean="0"/>
              <a:t>	</a:t>
            </a:r>
            <a:r>
              <a:rPr lang="pt-PT" sz="1400" dirty="0" smtClean="0"/>
              <a:t>como</a:t>
            </a:r>
            <a:r>
              <a:rPr lang="pt-PT" sz="1400" dirty="0"/>
              <a:t>: </a:t>
            </a:r>
            <a:r>
              <a:rPr lang="cs-CZ" sz="1400" dirty="0" smtClean="0"/>
              <a:t>	</a:t>
            </a:r>
            <a:r>
              <a:rPr lang="pt-PT" sz="1400" i="1" dirty="0" smtClean="0"/>
              <a:t>anoitecer</a:t>
            </a:r>
            <a:r>
              <a:rPr lang="pt-PT" sz="1400" dirty="0"/>
              <a:t>, </a:t>
            </a:r>
            <a:r>
              <a:rPr lang="pt-PT" sz="1400" i="1" dirty="0"/>
              <a:t>trovejar</a:t>
            </a:r>
            <a:r>
              <a:rPr lang="pt-PT" sz="1400" dirty="0"/>
              <a:t>, </a:t>
            </a:r>
            <a:r>
              <a:rPr lang="pt-PT" sz="1400" i="1" dirty="0"/>
              <a:t>nevar</a:t>
            </a:r>
            <a:r>
              <a:rPr lang="pt-PT" sz="1400" dirty="0"/>
              <a:t>, </a:t>
            </a:r>
            <a:r>
              <a:rPr lang="pt-PT" sz="1400" i="1" dirty="0"/>
              <a:t>escurecer</a:t>
            </a:r>
            <a:r>
              <a:rPr lang="pt-PT" sz="1400" dirty="0"/>
              <a:t>, </a:t>
            </a:r>
            <a:r>
              <a:rPr lang="pt-PT" sz="1400" i="1" dirty="0"/>
              <a:t>chover</a:t>
            </a:r>
            <a:r>
              <a:rPr lang="pt-PT" sz="1400" dirty="0"/>
              <a:t>, </a:t>
            </a:r>
            <a:r>
              <a:rPr lang="pt-PT" sz="1400" i="1" dirty="0"/>
              <a:t>relampejar</a:t>
            </a:r>
            <a:r>
              <a:rPr lang="pt-PT" sz="1400" dirty="0"/>
              <a:t>, </a:t>
            </a:r>
            <a:r>
              <a:rPr lang="pt-PT" sz="1400" i="1" dirty="0"/>
              <a:t>ventar</a:t>
            </a:r>
            <a:r>
              <a:rPr lang="pt-PT" sz="1400" dirty="0"/>
              <a:t>;</a:t>
            </a:r>
            <a:endParaRPr lang="cs-CZ" sz="1400" dirty="0"/>
          </a:p>
          <a:p>
            <a:pPr lvl="0"/>
            <a:r>
              <a:rPr lang="pt-PT" sz="1400" dirty="0"/>
              <a:t>verbos que exprimem o </a:t>
            </a:r>
            <a:r>
              <a:rPr lang="pt-PT" sz="1400" b="1" dirty="0"/>
              <a:t>sentido de existir</a:t>
            </a:r>
            <a:r>
              <a:rPr lang="pt-PT" sz="1400" dirty="0"/>
              <a:t> </a:t>
            </a:r>
            <a:endParaRPr lang="cs-CZ" sz="1400" i="1" dirty="0" smtClean="0"/>
          </a:p>
          <a:p>
            <a:pPr marL="0" lvl="0" indent="0">
              <a:buNone/>
            </a:pPr>
            <a:r>
              <a:rPr lang="cs-CZ" sz="1400" i="1" dirty="0"/>
              <a:t>	</a:t>
            </a:r>
            <a:r>
              <a:rPr lang="cs-CZ" sz="1400" i="1" dirty="0" smtClean="0"/>
              <a:t>H</a:t>
            </a:r>
            <a:r>
              <a:rPr lang="pt-PT" sz="1400" i="1" dirty="0" smtClean="0"/>
              <a:t>aver</a:t>
            </a:r>
            <a:r>
              <a:rPr lang="pt-PT" sz="1400" dirty="0"/>
              <a:t>, significando </a:t>
            </a:r>
            <a:r>
              <a:rPr lang="pt-PT" sz="1400" i="1" dirty="0"/>
              <a:t>existir</a:t>
            </a:r>
            <a:r>
              <a:rPr lang="pt-PT" sz="1400" dirty="0"/>
              <a:t> ou </a:t>
            </a:r>
            <a:r>
              <a:rPr lang="pt-PT" sz="1400" i="1" dirty="0"/>
              <a:t>acontecer</a:t>
            </a:r>
            <a:r>
              <a:rPr lang="pt-PT" sz="1400" dirty="0"/>
              <a:t>): </a:t>
            </a:r>
            <a:endParaRPr lang="cs-CZ" sz="1400" dirty="0" smtClean="0"/>
          </a:p>
          <a:p>
            <a:pPr marL="0" lvl="0" indent="0">
              <a:buNone/>
            </a:pPr>
            <a:r>
              <a:rPr lang="cs-CZ" sz="1400" dirty="0" smtClean="0"/>
              <a:t>	</a:t>
            </a:r>
            <a:r>
              <a:rPr lang="pt-PT" sz="1400" i="1" dirty="0" smtClean="0"/>
              <a:t>Ainda </a:t>
            </a:r>
            <a:r>
              <a:rPr lang="pt-PT" sz="1400" i="1" u="sng" dirty="0"/>
              <a:t>há</a:t>
            </a:r>
            <a:r>
              <a:rPr lang="pt-PT" sz="1400" i="1" dirty="0"/>
              <a:t> amigos. </a:t>
            </a:r>
            <a:r>
              <a:rPr lang="pt-PT" sz="1400" i="1" u="sng" dirty="0"/>
              <a:t>Haverá</a:t>
            </a:r>
            <a:r>
              <a:rPr lang="pt-PT" sz="1400" i="1" dirty="0"/>
              <a:t> aulas amanhã.  </a:t>
            </a:r>
            <a:endParaRPr lang="cs-CZ" sz="1400" i="1" dirty="0" smtClean="0"/>
          </a:p>
          <a:p>
            <a:pPr marL="0" lvl="0" indent="0">
              <a:buNone/>
            </a:pPr>
            <a:r>
              <a:rPr lang="cs-CZ" sz="1400" i="1" dirty="0"/>
              <a:t>	</a:t>
            </a:r>
            <a:r>
              <a:rPr lang="pt-PT" sz="1400" i="1" u="sng" dirty="0" smtClean="0"/>
              <a:t>Houve</a:t>
            </a:r>
            <a:r>
              <a:rPr lang="pt-PT" sz="1400" i="1" dirty="0" smtClean="0"/>
              <a:t> </a:t>
            </a:r>
            <a:r>
              <a:rPr lang="pt-PT" sz="1400" i="1" dirty="0"/>
              <a:t>um grave incidente no meu apartamento.</a:t>
            </a:r>
            <a:endParaRPr lang="cs-CZ" sz="1400" dirty="0"/>
          </a:p>
          <a:p>
            <a:pPr lvl="0"/>
            <a:r>
              <a:rPr lang="pt-PT" sz="1400" dirty="0"/>
              <a:t>verbos que indicam </a:t>
            </a:r>
            <a:r>
              <a:rPr lang="pt-PT" sz="1400" b="1" dirty="0"/>
              <a:t>tempo e clima</a:t>
            </a:r>
            <a:r>
              <a:rPr lang="pt-PT" sz="1400" dirty="0"/>
              <a:t> como: </a:t>
            </a:r>
            <a:r>
              <a:rPr lang="pt-PT" sz="1400" i="1" dirty="0"/>
              <a:t>ser</a:t>
            </a:r>
            <a:r>
              <a:rPr lang="pt-PT" sz="1400" dirty="0"/>
              <a:t>, </a:t>
            </a:r>
            <a:r>
              <a:rPr lang="pt-PT" sz="1400" i="1" dirty="0"/>
              <a:t>fazer</a:t>
            </a:r>
            <a:r>
              <a:rPr lang="pt-PT" sz="1400" dirty="0"/>
              <a:t>, </a:t>
            </a:r>
            <a:r>
              <a:rPr lang="pt-PT" sz="1400" i="1" dirty="0"/>
              <a:t>haver</a:t>
            </a:r>
            <a:r>
              <a:rPr lang="pt-PT" sz="1400" dirty="0"/>
              <a:t>, </a:t>
            </a:r>
            <a:r>
              <a:rPr lang="pt-PT" sz="1400" i="1" dirty="0"/>
              <a:t>estar</a:t>
            </a:r>
            <a:r>
              <a:rPr lang="pt-PT" sz="1400" dirty="0"/>
              <a:t>, </a:t>
            </a:r>
            <a:r>
              <a:rPr lang="pt-PT" sz="1400" i="1" dirty="0"/>
              <a:t>ir, andar</a:t>
            </a:r>
            <a:r>
              <a:rPr lang="pt-PT" sz="1400" dirty="0"/>
              <a:t> e </a:t>
            </a:r>
            <a:r>
              <a:rPr lang="pt-PT" sz="1400" i="1" dirty="0"/>
              <a:t>passar</a:t>
            </a:r>
            <a:r>
              <a:rPr lang="pt-PT" sz="1400" dirty="0"/>
              <a:t>:  </a:t>
            </a:r>
            <a:endParaRPr lang="cs-CZ" sz="1400" dirty="0" smtClean="0"/>
          </a:p>
          <a:p>
            <a:pPr marL="0" lvl="0" indent="0">
              <a:buNone/>
            </a:pPr>
            <a:r>
              <a:rPr lang="cs-CZ" sz="1400" i="1" dirty="0"/>
              <a:t>	</a:t>
            </a:r>
            <a:r>
              <a:rPr lang="pt-PT" sz="1400" i="1" u="sng" dirty="0" smtClean="0"/>
              <a:t>Está</a:t>
            </a:r>
            <a:r>
              <a:rPr lang="pt-PT" sz="1400" i="1" dirty="0" smtClean="0"/>
              <a:t> </a:t>
            </a:r>
            <a:r>
              <a:rPr lang="pt-PT" sz="1400" i="1" dirty="0"/>
              <a:t>quente esta noite. </a:t>
            </a:r>
            <a:endParaRPr lang="cs-CZ" sz="1400" i="1" dirty="0" smtClean="0"/>
          </a:p>
          <a:p>
            <a:pPr marL="0" lvl="0" indent="0">
              <a:buNone/>
            </a:pPr>
            <a:r>
              <a:rPr lang="cs-CZ" sz="1400" i="1" dirty="0" smtClean="0"/>
              <a:t>	</a:t>
            </a:r>
            <a:r>
              <a:rPr lang="pt-PT" sz="1400" i="1" u="sng" dirty="0" smtClean="0"/>
              <a:t>Faz</a:t>
            </a:r>
            <a:r>
              <a:rPr lang="pt-PT" sz="1400" i="1" dirty="0" smtClean="0"/>
              <a:t> </a:t>
            </a:r>
            <a:r>
              <a:rPr lang="pt-PT" sz="1400" i="1" dirty="0"/>
              <a:t>dez anos que não o vejo. </a:t>
            </a:r>
            <a:endParaRPr lang="cs-CZ" sz="1400" i="1" dirty="0" smtClean="0"/>
          </a:p>
          <a:p>
            <a:pPr marL="0" lvl="0" indent="0">
              <a:buNone/>
            </a:pPr>
            <a:r>
              <a:rPr lang="cs-CZ" sz="1400" i="1" dirty="0" smtClean="0"/>
              <a:t>	</a:t>
            </a:r>
            <a:r>
              <a:rPr lang="pt-PT" sz="1400" i="1" u="sng" dirty="0" smtClean="0"/>
              <a:t>Faz</a:t>
            </a:r>
            <a:r>
              <a:rPr lang="pt-PT" sz="1400" i="1" dirty="0" smtClean="0"/>
              <a:t> </a:t>
            </a:r>
            <a:r>
              <a:rPr lang="pt-PT" sz="1400" i="1" dirty="0"/>
              <a:t>um calor insoportável.  </a:t>
            </a:r>
            <a:endParaRPr lang="cs-CZ" sz="1400" dirty="0"/>
          </a:p>
          <a:p>
            <a:pPr lvl="0"/>
            <a:r>
              <a:rPr lang="pt-PT" sz="1400" dirty="0"/>
              <a:t>verbos que indicam o </a:t>
            </a:r>
            <a:r>
              <a:rPr lang="pt-PT" sz="1400" b="1" dirty="0"/>
              <a:t>tempo decorrido</a:t>
            </a:r>
            <a:r>
              <a:rPr lang="pt-PT" sz="1400" dirty="0"/>
              <a:t>:</a:t>
            </a:r>
            <a:r>
              <a:rPr lang="pt-PT" sz="1400" i="1" dirty="0"/>
              <a:t> </a:t>
            </a:r>
            <a:endParaRPr lang="cs-CZ" sz="1400" i="1" dirty="0" smtClean="0"/>
          </a:p>
          <a:p>
            <a:pPr marL="0" lvl="0" indent="0">
              <a:buNone/>
            </a:pPr>
            <a:r>
              <a:rPr lang="cs-CZ" sz="1400" i="1" dirty="0"/>
              <a:t>	</a:t>
            </a:r>
            <a:r>
              <a:rPr lang="pt-PT" sz="1400" i="1" u="sng" dirty="0" smtClean="0"/>
              <a:t>anda</a:t>
            </a:r>
            <a:r>
              <a:rPr lang="pt-PT" sz="1400" i="1" dirty="0" smtClean="0"/>
              <a:t> </a:t>
            </a:r>
            <a:r>
              <a:rPr lang="pt-PT" sz="1400" i="1" dirty="0"/>
              <a:t>por aí um mês que...., </a:t>
            </a:r>
            <a:r>
              <a:rPr lang="pt-PT" sz="1400" i="1" u="sng" dirty="0"/>
              <a:t>fazia</a:t>
            </a:r>
            <a:r>
              <a:rPr lang="pt-PT" sz="1400" i="1" dirty="0"/>
              <a:t> um tempão que não me dava sinal de vida, </a:t>
            </a:r>
            <a:r>
              <a:rPr lang="pt-PT" sz="1400" i="1" u="sng" dirty="0"/>
              <a:t>há</a:t>
            </a:r>
            <a:r>
              <a:rPr lang="pt-PT" sz="1400" i="1" dirty="0"/>
              <a:t> longos anos, </a:t>
            </a:r>
            <a:r>
              <a:rPr lang="pt-PT" sz="1400" i="1" u="sng" dirty="0"/>
              <a:t>vai</a:t>
            </a:r>
            <a:r>
              <a:rPr lang="pt-PT" sz="1400" i="1" dirty="0"/>
              <a:t> </a:t>
            </a:r>
            <a:r>
              <a:rPr lang="cs-CZ" sz="1400" i="1" dirty="0" smtClean="0"/>
              <a:t>	</a:t>
            </a:r>
            <a:r>
              <a:rPr lang="pt-PT" sz="1400" i="1" dirty="0" smtClean="0"/>
              <a:t>por </a:t>
            </a:r>
            <a:r>
              <a:rPr lang="pt-PT" sz="1400" i="1" dirty="0"/>
              <a:t>mais </a:t>
            </a:r>
            <a:r>
              <a:rPr lang="cs-CZ" sz="1400" i="1" dirty="0" smtClean="0"/>
              <a:t> </a:t>
            </a:r>
            <a:r>
              <a:rPr lang="pt-PT" sz="1400" i="1" dirty="0" smtClean="0"/>
              <a:t>de </a:t>
            </a:r>
            <a:r>
              <a:rPr lang="pt-PT" sz="1400" i="1" dirty="0"/>
              <a:t>cinco anos, etc</a:t>
            </a:r>
            <a:r>
              <a:rPr lang="pt-PT" sz="1400" i="1" dirty="0" smtClean="0"/>
              <a:t>.;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8347224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253</Words>
  <Application>Microsoft Office PowerPoint</Application>
  <PresentationFormat>Předvádění na obrazovce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SUJEITO - PODMĚT</vt:lpstr>
      <vt:lpstr>VLASTNOSTI</vt:lpstr>
      <vt:lpstr>PODMĚT JEDNODUCHÝ A SLOŽENÝ</vt:lpstr>
      <vt:lpstr>DRUHY PODMĚTU</vt:lpstr>
      <vt:lpstr>SUJEITO ARGUMENTAL EXPLÍCITO – VYJÁDŘENÝ PODMĚT</vt:lpstr>
      <vt:lpstr>SUJEITO ARGUMENTAL IMPLÍCITO – NEVYJÁDŘENÝ PODMĚT</vt:lpstr>
      <vt:lpstr>SUJEITO ARBITRÁRIO – PODMĚT NEURČITÝ</vt:lpstr>
      <vt:lpstr>SUJEITO INEXISTENTE/EXPLETIVO  – NULOVÝ PODMĚT  </vt:lpstr>
      <vt:lpstr>NULOVÝ PODMĚT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SUJEITO - PODMĚT</dc:title>
  <dc:creator>win</dc:creator>
  <cp:lastModifiedBy>win</cp:lastModifiedBy>
  <cp:revision>2</cp:revision>
  <dcterms:created xsi:type="dcterms:W3CDTF">2018-09-26T10:41:41Z</dcterms:created>
  <dcterms:modified xsi:type="dcterms:W3CDTF">2018-09-26T11:01:40Z</dcterms:modified>
</cp:coreProperties>
</file>