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3792" autoAdjust="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4DE4E4-ACAC-4F27-B092-C10BC9312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633F70-06B3-4A65-AA0E-637EE8DF8B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398EC5C-793E-4F63-B43B-FF0442DC0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E697-0056-495C-99CB-A39C66EF3724}" type="datetimeFigureOut">
              <a:rPr lang="sk-SK" smtClean="0"/>
              <a:t>11. 10. 2021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2DD4BCE-45D0-423F-A660-1BEA3DC29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010C61A-FFD5-42E3-A8D1-DB6527938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D0F7-61EA-4D27-B554-B5B912BB9E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690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9AF3B3-3C71-4446-AFA7-EDAE33511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BA4D6C6-3544-4F62-987D-C3DFF5E86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BBCFEAB-BF08-41EE-B0A5-90B5D0E24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E697-0056-495C-99CB-A39C66EF3724}" type="datetimeFigureOut">
              <a:rPr lang="sk-SK" smtClean="0"/>
              <a:t>11. 10. 2021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91712CB-1B94-4D16-BC90-6688A2233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8FBE0D1-650E-4CDF-93E8-7CED1F7C9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D0F7-61EA-4D27-B554-B5B912BB9E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680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0F6CEB6E-D131-4310-B9F9-ABD6F97350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C04D0455-9C47-4734-8EBF-28C5F5B16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73A2983-7C9C-4CE1-9881-F8052A8F2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E697-0056-495C-99CB-A39C66EF3724}" type="datetimeFigureOut">
              <a:rPr lang="sk-SK" smtClean="0"/>
              <a:t>11. 10. 2021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59F9C1B-19CE-421E-9C74-4D98FAAF7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1774FA7-C715-4F0D-ADA3-4D28B2F5A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D0F7-61EA-4D27-B554-B5B912BB9E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4532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8C53C-5D6B-447B-BA94-CE67E03F3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D363324-FC5B-40BC-BD5D-C03837D90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DC5CD72-DEE8-4553-A9CE-CCA3BB5DC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E697-0056-495C-99CB-A39C66EF3724}" type="datetimeFigureOut">
              <a:rPr lang="sk-SK" smtClean="0"/>
              <a:t>11. 10. 2021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C1D0376-D9DB-43C0-94D1-792CA0048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E91056F-AE3D-4565-ADC6-A4C953F6C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D0F7-61EA-4D27-B554-B5B912BB9E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1151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DC7E6A-6715-4BF2-BA0E-FF2963A2B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5D5E6C-8CF1-49E8-A8D8-21FB5850CC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9DCB8DF-CC3C-4495-9364-8233DD5D0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E697-0056-495C-99CB-A39C66EF3724}" type="datetimeFigureOut">
              <a:rPr lang="sk-SK" smtClean="0"/>
              <a:t>11. 10. 2021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82ABDEE-AE10-45E3-9297-6C00E8807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F36B0C9-3798-439F-A79D-537128D58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D0F7-61EA-4D27-B554-B5B912BB9E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0486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81A0B3-D4A5-4B93-80BF-B945F7A22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0081CC8-06D8-4852-8180-F20724C1A9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B77B1064-F1C1-4A32-952A-F6F3E074A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7C3D205-629C-456C-8896-77F2D7C1C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E697-0056-495C-99CB-A39C66EF3724}" type="datetimeFigureOut">
              <a:rPr lang="sk-SK" smtClean="0"/>
              <a:t>11. 10. 2021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0AFFA3C-16C9-405A-A68C-5D74ED67B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D0C622D4-0BDA-46C6-9DC0-295CB8772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D0F7-61EA-4D27-B554-B5B912BB9E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5129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A4D624-A185-4D82-B550-6A9083965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E3D56C-F495-48CF-B003-5F4855F78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D66FC57-61A4-4D42-8E2E-0F91067AE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BBCC1C0-2A7A-4FD2-B599-70110CCB86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6FD13E24-8B88-401E-ADD8-E1EBF42A51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5AB57FB2-A472-48E1-95F3-9726BF7B5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E697-0056-495C-99CB-A39C66EF3724}" type="datetimeFigureOut">
              <a:rPr lang="sk-SK" smtClean="0"/>
              <a:t>11. 10. 2021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04167132-695B-48FE-A32B-654485349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48C809C7-5EAA-47D5-AB1F-64CE3331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D0F7-61EA-4D27-B554-B5B912BB9E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9111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97A3B-4965-4A24-A2B9-43E697297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B248DB25-328C-4B5C-B0E0-362F9C86A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E697-0056-495C-99CB-A39C66EF3724}" type="datetimeFigureOut">
              <a:rPr lang="sk-SK" smtClean="0"/>
              <a:t>11. 10. 2021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F6038DB9-0436-4124-B8AA-E4D4F4568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287B8688-D9DC-4FDD-85D5-0EEE2BACB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D0F7-61EA-4D27-B554-B5B912BB9E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44174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F50355AE-3204-4D8F-96E1-ECE063125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E697-0056-495C-99CB-A39C66EF3724}" type="datetimeFigureOut">
              <a:rPr lang="sk-SK" smtClean="0"/>
              <a:t>11. 10. 2021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3ED6E3E9-5ED5-4D05-8E90-D11FD1A53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EF2E7C80-C8CF-4A82-B053-C5293C4BF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D0F7-61EA-4D27-B554-B5B912BB9E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2887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7738C3-841C-4A3F-8F9A-F8B4E8366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F161606-0D0F-4768-B465-A24437647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57796D7-8B49-4419-A5EE-F03F7E35AF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C8EC78C-32C7-4C2F-9F25-5D3CE453E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E697-0056-495C-99CB-A39C66EF3724}" type="datetimeFigureOut">
              <a:rPr lang="sk-SK" smtClean="0"/>
              <a:t>11. 10. 2021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D06FCD8-B02A-4D59-A0BF-1BE1169D2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9D563D6-9D7F-424D-84AD-F29162C7F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D0F7-61EA-4D27-B554-B5B912BB9E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90238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068EAA-05A3-4A9C-B880-5A2BB9584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D7534FD-A5F0-422C-9D6E-D661D79C4D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BD5AAE2-E699-4524-9511-D1C8C6BA7F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8A24BCD-B3BD-42BD-8FB3-70753509A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E697-0056-495C-99CB-A39C66EF3724}" type="datetimeFigureOut">
              <a:rPr lang="sk-SK" smtClean="0"/>
              <a:t>11. 10. 2021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7DD5B68-8267-4F9F-B519-9D2479C7D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29F5C7E-8BDB-4612-8B43-84959AAAF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D0F7-61EA-4D27-B554-B5B912BB9E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795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5F3D1813-7337-41E1-96C8-09C16CE02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B4323F5-DBFD-4504-900E-BFBB1B7FF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884E21E-A99E-4F9D-9712-4BFDD99CD2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6E697-0056-495C-99CB-A39C66EF3724}" type="datetimeFigureOut">
              <a:rPr lang="sk-SK" smtClean="0"/>
              <a:t>11. 10. 2021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B685F2C-9A42-417C-B308-973DB5FD44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C1AA6D7-9E1C-4FDD-93AB-7451B6BAEE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7D0F7-61EA-4D27-B554-B5B912BB9E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915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ni.cz/lide/1941-zbynek-fiser/zivotopi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rirucka.ujc.cas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 descr="Obrázok, na ktorom je text&#10;&#10;Automaticky generovaný popis">
            <a:extLst>
              <a:ext uri="{FF2B5EF4-FFF2-40B4-BE49-F238E27FC236}">
                <a16:creationId xmlns:a16="http://schemas.microsoft.com/office/drawing/2014/main" id="{A90EE141-FCD2-4A19-A667-148D6BD99E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81" r="1" b="1"/>
          <a:stretch/>
        </p:blipFill>
        <p:spPr>
          <a:xfrm>
            <a:off x="20" y="584909"/>
            <a:ext cx="5718616" cy="5509675"/>
          </a:xfrm>
          <a:custGeom>
            <a:avLst/>
            <a:gdLst/>
            <a:ahLst/>
            <a:cxnLst/>
            <a:rect l="l" t="t" r="r" b="b"/>
            <a:pathLst>
              <a:path w="5718636" h="5509675">
                <a:moveTo>
                  <a:pt x="0" y="0"/>
                </a:moveTo>
                <a:lnTo>
                  <a:pt x="2672821" y="0"/>
                </a:lnTo>
                <a:lnTo>
                  <a:pt x="2673116" y="639"/>
                </a:lnTo>
                <a:lnTo>
                  <a:pt x="3175662" y="639"/>
                </a:lnTo>
                <a:lnTo>
                  <a:pt x="5718636" y="5509675"/>
                </a:lnTo>
                <a:lnTo>
                  <a:pt x="502842" y="5509675"/>
                </a:lnTo>
                <a:lnTo>
                  <a:pt x="502842" y="5509036"/>
                </a:lnTo>
                <a:lnTo>
                  <a:pt x="0" y="5509036"/>
                </a:lnTo>
                <a:close/>
              </a:path>
            </a:pathLst>
          </a:custGeom>
        </p:spPr>
      </p:pic>
      <p:sp>
        <p:nvSpPr>
          <p:cNvPr id="14" name="Freeform: Shape 9">
            <a:extLst>
              <a:ext uri="{FF2B5EF4-FFF2-40B4-BE49-F238E27FC236}">
                <a16:creationId xmlns:a16="http://schemas.microsoft.com/office/drawing/2014/main" id="{17CDB40A-75BB-4498-A20B-59C3984A3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842619" y="585526"/>
            <a:ext cx="8349381" cy="5509038"/>
          </a:xfrm>
          <a:custGeom>
            <a:avLst/>
            <a:gdLst>
              <a:gd name="connsiteX0" fmla="*/ 0 w 8349381"/>
              <a:gd name="connsiteY0" fmla="*/ 0 h 5509038"/>
              <a:gd name="connsiteX1" fmla="*/ 8349381 w 8349381"/>
              <a:gd name="connsiteY1" fmla="*/ 0 h 5509038"/>
              <a:gd name="connsiteX2" fmla="*/ 5806407 w 8349381"/>
              <a:gd name="connsiteY2" fmla="*/ 5509038 h 5509038"/>
              <a:gd name="connsiteX3" fmla="*/ 0 w 8349381"/>
              <a:gd name="connsiteY3" fmla="*/ 5509038 h 550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49381" h="5509038">
                <a:moveTo>
                  <a:pt x="0" y="0"/>
                </a:moveTo>
                <a:lnTo>
                  <a:pt x="8349381" y="0"/>
                </a:lnTo>
                <a:lnTo>
                  <a:pt x="5806407" y="5509038"/>
                </a:lnTo>
                <a:lnTo>
                  <a:pt x="0" y="5509038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13AD89-F510-480C-A44E-99016734E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86272" y="3651047"/>
            <a:ext cx="5370576" cy="911117"/>
          </a:xfrm>
        </p:spPr>
        <p:txBody>
          <a:bodyPr>
            <a:normAutofit/>
          </a:bodyPr>
          <a:lstStyle/>
          <a:p>
            <a:pPr algn="l"/>
            <a:endParaRPr lang="sk-SK" sz="2000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75214C5-D6B7-4F5C-8D06-482FF8F35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3747" y="1408814"/>
            <a:ext cx="5683102" cy="2235277"/>
          </a:xfrm>
        </p:spPr>
        <p:txBody>
          <a:bodyPr>
            <a:normAutofit/>
          </a:bodyPr>
          <a:lstStyle/>
          <a:p>
            <a:pPr algn="l"/>
            <a:r>
              <a:rPr lang="sk-SK" sz="5400">
                <a:solidFill>
                  <a:srgbClr val="FFFFFF"/>
                </a:solidFill>
              </a:rPr>
              <a:t>Titulkovanie</a:t>
            </a:r>
          </a:p>
        </p:txBody>
      </p:sp>
    </p:spTree>
    <p:extLst>
      <p:ext uri="{BB962C8B-B14F-4D97-AF65-F5344CB8AC3E}">
        <p14:creationId xmlns:p14="http://schemas.microsoft.com/office/powerpoint/2010/main" val="203806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599F6F8-CB96-4FBF-B152-575C714A2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4508946" cy="1325563"/>
          </a:xfrm>
        </p:spPr>
        <p:txBody>
          <a:bodyPr anchor="b">
            <a:normAutofit/>
          </a:bodyPr>
          <a:lstStyle/>
          <a:p>
            <a:pPr algn="r"/>
            <a:r>
              <a:rPr lang="sk-SK" b="1" dirty="0">
                <a:solidFill>
                  <a:schemeClr val="bg1"/>
                </a:solidFill>
              </a:rPr>
              <a:t>Preklad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8F80770-7081-4033-8FA8-C995DF4BF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667" y="2398957"/>
            <a:ext cx="9406666" cy="3526144"/>
          </a:xfrm>
        </p:spPr>
        <p:txBody>
          <a:bodyPr>
            <a:normAutofit/>
          </a:bodyPr>
          <a:lstStyle/>
          <a:p>
            <a:r>
              <a:rPr lang="sk-SK" sz="2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LEVÝ, </a:t>
            </a:r>
            <a:r>
              <a:rPr lang="sk-SK" sz="2000" b="0" i="0" dirty="0" err="1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Jiří</a:t>
            </a:r>
            <a:r>
              <a:rPr lang="sk-SK" sz="2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. </a:t>
            </a:r>
            <a:r>
              <a:rPr lang="sk-SK" sz="2000" b="0" i="1" dirty="0" err="1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Umění</a:t>
            </a:r>
            <a:r>
              <a:rPr lang="sk-SK" sz="2000" b="0" i="1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sk-SK" sz="2000" b="0" i="1" dirty="0" err="1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překladu</a:t>
            </a:r>
            <a:r>
              <a:rPr lang="sk-SK" sz="2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. Vyd. 3., </a:t>
            </a:r>
            <a:r>
              <a:rPr lang="sk-SK" sz="2000" b="0" i="0" dirty="0" err="1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upr</a:t>
            </a:r>
            <a:r>
              <a:rPr lang="sk-SK" sz="2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. a </a:t>
            </a:r>
            <a:r>
              <a:rPr lang="sk-SK" sz="2000" b="0" i="0" dirty="0" err="1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rozš</a:t>
            </a:r>
            <a:r>
              <a:rPr lang="sk-SK" sz="2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. Praha: Ivo Železný, 1998.</a:t>
            </a:r>
          </a:p>
          <a:p>
            <a:r>
              <a:rPr lang="sk-SK" sz="2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Pošta, Miroslav. </a:t>
            </a:r>
            <a:r>
              <a:rPr lang="sk-SK" sz="2000" b="0" i="1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Titulkujeme </a:t>
            </a:r>
            <a:r>
              <a:rPr lang="sk-SK" sz="2000" b="0" i="1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profesionálně</a:t>
            </a:r>
            <a:r>
              <a:rPr lang="sk-SK" sz="2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. Apostrof, 2. </a:t>
            </a:r>
            <a:r>
              <a:rPr lang="sk-SK" sz="2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vydání</a:t>
            </a:r>
            <a:r>
              <a:rPr lang="sk-SK" sz="2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2012.</a:t>
            </a:r>
          </a:p>
          <a:p>
            <a:r>
              <a:rPr lang="sk-SK" sz="2000" b="0" i="0" u="sng" dirty="0">
                <a:solidFill>
                  <a:schemeClr val="bg1"/>
                </a:solidFill>
                <a:effectLst/>
                <a:latin typeface="arial" panose="020B0604020202020204" pitchFamily="34" charset="0"/>
                <a:hlinkClick r:id="rId2"/>
              </a:rPr>
              <a:t>doc. PhDr. </a:t>
            </a:r>
            <a:r>
              <a:rPr lang="sk-SK" sz="2000" b="0" i="0" u="sng" dirty="0" err="1">
                <a:solidFill>
                  <a:schemeClr val="bg1"/>
                </a:solidFill>
                <a:effectLst/>
                <a:latin typeface="arial" panose="020B0604020202020204" pitchFamily="34" charset="0"/>
                <a:hlinkClick r:id="rId2"/>
              </a:rPr>
              <a:t>Zbyněk</a:t>
            </a:r>
            <a:r>
              <a:rPr lang="sk-SK" sz="2000" b="0" i="0" u="sng" dirty="0">
                <a:solidFill>
                  <a:schemeClr val="bg1"/>
                </a:solidFill>
                <a:effectLst/>
                <a:latin typeface="arial" panose="020B0604020202020204" pitchFamily="34" charset="0"/>
                <a:hlinkClick r:id="rId2"/>
              </a:rPr>
              <a:t> </a:t>
            </a:r>
            <a:r>
              <a:rPr lang="sk-SK" sz="2000" b="0" i="0" u="sng" dirty="0" err="1">
                <a:solidFill>
                  <a:schemeClr val="bg1"/>
                </a:solidFill>
                <a:effectLst/>
                <a:latin typeface="arial" panose="020B0604020202020204" pitchFamily="34" charset="0"/>
                <a:hlinkClick r:id="rId2"/>
              </a:rPr>
              <a:t>Fišer</a:t>
            </a:r>
            <a:r>
              <a:rPr lang="sk-SK" sz="2000" b="0" i="0" u="sng" dirty="0">
                <a:solidFill>
                  <a:schemeClr val="bg1"/>
                </a:solidFill>
                <a:effectLst/>
                <a:latin typeface="arial" panose="020B0604020202020204" pitchFamily="34" charset="0"/>
                <a:hlinkClick r:id="rId2"/>
              </a:rPr>
              <a:t>, </a:t>
            </a:r>
            <a:r>
              <a:rPr lang="sk-SK" sz="2000" b="0" i="0" u="sng" dirty="0" err="1">
                <a:solidFill>
                  <a:schemeClr val="bg1"/>
                </a:solidFill>
                <a:effectLst/>
                <a:latin typeface="arial" panose="020B0604020202020204" pitchFamily="34" charset="0"/>
                <a:hlinkClick r:id="rId2"/>
              </a:rPr>
              <a:t>Ph.D</a:t>
            </a:r>
            <a:r>
              <a:rPr lang="sk-SK" sz="2000" b="0" i="0" u="sng" dirty="0">
                <a:solidFill>
                  <a:schemeClr val="bg1"/>
                </a:solidFill>
                <a:effectLst/>
                <a:latin typeface="arial" panose="020B0604020202020204" pitchFamily="34" charset="0"/>
                <a:hlinkClick r:id="rId2"/>
              </a:rPr>
              <a:t>.</a:t>
            </a:r>
          </a:p>
          <a:p>
            <a:endParaRPr lang="sk-SK" sz="2000" u="sng" dirty="0">
              <a:solidFill>
                <a:schemeClr val="bg1"/>
              </a:solidFill>
              <a:latin typeface="arial" panose="020B0604020202020204" pitchFamily="34" charset="0"/>
              <a:hlinkClick r:id="rId2"/>
            </a:endParaRPr>
          </a:p>
          <a:p>
            <a:r>
              <a:rPr lang="sk-SK" sz="2000" b="0" i="0" u="sng" dirty="0">
                <a:solidFill>
                  <a:schemeClr val="bg1"/>
                </a:solidFill>
                <a:effectLst/>
                <a:latin typeface="arial" panose="020B0604020202020204" pitchFamily="34" charset="0"/>
                <a:hlinkClick r:id="rId2"/>
              </a:rPr>
              <a:t>https://is.muni.cz/auth/el/phil/podzim2020/PO1B012/um/LAURA.srt</a:t>
            </a:r>
          </a:p>
          <a:p>
            <a:r>
              <a:rPr lang="sk-SK" sz="2000" b="0" i="0" u="sng" dirty="0">
                <a:solidFill>
                  <a:schemeClr val="bg1"/>
                </a:solidFill>
                <a:effectLst/>
                <a:latin typeface="arial" panose="020B0604020202020204" pitchFamily="34" charset="0"/>
                <a:hlinkClick r:id="rId2"/>
              </a:rPr>
              <a:t>https://www.idnes.cz/technet/software/deset-nejlepsich-nastroju-pro-praci-s-titulky-k-serialum-a-filmum.A110125_170955_software_dvr</a:t>
            </a:r>
            <a:r>
              <a:rPr lang="sk-SK" sz="2000" u="sng" dirty="0">
                <a:solidFill>
                  <a:schemeClr val="bg1"/>
                </a:solidFill>
                <a:latin typeface="arial" panose="020B0604020202020204" pitchFamily="34" charset="0"/>
                <a:hlinkClick r:id="rId2"/>
              </a:rPr>
              <a:t> </a:t>
            </a:r>
            <a:endParaRPr lang="sk-SK" sz="2000" b="0" i="0" u="sng" dirty="0">
              <a:solidFill>
                <a:schemeClr val="bg1"/>
              </a:solidFill>
              <a:effectLst/>
              <a:latin typeface="arial" panose="020B0604020202020204" pitchFamily="34" charset="0"/>
              <a:hlinkClick r:id="rId2"/>
            </a:endParaRPr>
          </a:p>
          <a:p>
            <a:endParaRPr lang="sk-SK" sz="2000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23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273BD37-7AF4-4E78-9F9A-BB6EE0377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sk-SK" sz="8000" b="1" dirty="0">
                <a:solidFill>
                  <a:schemeClr val="bg1"/>
                </a:solidFill>
              </a:rPr>
              <a:t>Titulky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E2275C3-132F-429C-B401-740286E1D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772160"/>
            <a:ext cx="5577840" cy="5466073"/>
          </a:xfrm>
        </p:spPr>
        <p:txBody>
          <a:bodyPr anchor="ctr">
            <a:normAutofit/>
          </a:bodyPr>
          <a:lstStyle/>
          <a:p>
            <a:r>
              <a:rPr lang="sk-SK" sz="2400" dirty="0">
                <a:solidFill>
                  <a:schemeClr val="bg1"/>
                </a:solidFill>
              </a:rPr>
              <a:t>Titulky: slúžia na to, aby sprostredkovali </a:t>
            </a:r>
            <a:r>
              <a:rPr lang="sk-SK" sz="2400" b="1" dirty="0">
                <a:solidFill>
                  <a:schemeClr val="bg1"/>
                </a:solidFill>
              </a:rPr>
              <a:t>zvukovú zložku</a:t>
            </a:r>
            <a:r>
              <a:rPr lang="sk-SK" sz="2400" dirty="0">
                <a:solidFill>
                  <a:schemeClr val="bg1"/>
                </a:solidFill>
              </a:rPr>
              <a:t> audiovizuálneho diela (filmu, spotu) tým, ktorým je z nejakého dôvodu nedostupná.</a:t>
            </a:r>
          </a:p>
          <a:p>
            <a:pPr lvl="1"/>
            <a:r>
              <a:rPr lang="sk-SK" dirty="0">
                <a:solidFill>
                  <a:schemeClr val="bg1"/>
                </a:solidFill>
              </a:rPr>
              <a:t>Obrazová zložka však ostáva dostupná.</a:t>
            </a:r>
          </a:p>
          <a:p>
            <a:pPr lvl="1"/>
            <a:r>
              <a:rPr lang="sk-SK" dirty="0">
                <a:solidFill>
                  <a:schemeClr val="bg1"/>
                </a:solidFill>
              </a:rPr>
              <a:t>Titulky sú súčasťou obrazu a </a:t>
            </a:r>
            <a:r>
              <a:rPr lang="sk-SK" b="1" dirty="0">
                <a:solidFill>
                  <a:schemeClr val="bg1"/>
                </a:solidFill>
              </a:rPr>
              <a:t>hustota vizuálnych informácií sa zvyšuje</a:t>
            </a:r>
            <a:r>
              <a:rPr lang="sk-SK" dirty="0">
                <a:solidFill>
                  <a:schemeClr val="bg1"/>
                </a:solidFill>
              </a:rPr>
              <a:t>. </a:t>
            </a:r>
          </a:p>
          <a:p>
            <a:pPr lvl="1"/>
            <a:r>
              <a:rPr lang="sk-SK" b="1" dirty="0">
                <a:solidFill>
                  <a:schemeClr val="bg1"/>
                </a:solidFill>
              </a:rPr>
              <a:t>Preto</a:t>
            </a:r>
            <a:r>
              <a:rPr lang="sk-SK" dirty="0">
                <a:solidFill>
                  <a:schemeClr val="bg1"/>
                </a:solidFill>
              </a:rPr>
              <a:t>: titulky by na seba nemali privádzať pozornosť, taktiež by na seba nemali viazať väčší podiel diváckej kapacity, než je nutné.</a:t>
            </a:r>
          </a:p>
        </p:txBody>
      </p:sp>
    </p:spTree>
    <p:extLst>
      <p:ext uri="{BB962C8B-B14F-4D97-AF65-F5344CB8AC3E}">
        <p14:creationId xmlns:p14="http://schemas.microsoft.com/office/powerpoint/2010/main" val="29506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A45299F-D45D-495B-B376-47567BD4E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sk-SK" sz="8000" b="1">
                <a:solidFill>
                  <a:schemeClr val="bg1"/>
                </a:solidFill>
              </a:rPr>
              <a:t>Čo je dôležité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B1C6CB1-3AD1-49D1-AA12-518A25939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r>
              <a:rPr lang="sk-SK" sz="2000" dirty="0">
                <a:solidFill>
                  <a:schemeClr val="bg1"/>
                </a:solidFill>
              </a:rPr>
              <a:t>Doba zobrazenia</a:t>
            </a:r>
          </a:p>
          <a:p>
            <a:r>
              <a:rPr lang="sk-SK" sz="2000" dirty="0">
                <a:solidFill>
                  <a:schemeClr val="bg1"/>
                </a:solidFill>
              </a:rPr>
              <a:t>Šírka titulku</a:t>
            </a:r>
          </a:p>
          <a:p>
            <a:r>
              <a:rPr lang="sk-SK" sz="2000" dirty="0">
                <a:solidFill>
                  <a:schemeClr val="bg1"/>
                </a:solidFill>
              </a:rPr>
              <a:t>Časovanie</a:t>
            </a:r>
          </a:p>
          <a:p>
            <a:r>
              <a:rPr lang="sk-SK" sz="2000" dirty="0">
                <a:solidFill>
                  <a:schemeClr val="bg1"/>
                </a:solidFill>
              </a:rPr>
              <a:t>Typografia</a:t>
            </a:r>
          </a:p>
          <a:p>
            <a:r>
              <a:rPr lang="sk-SK" sz="2000" dirty="0">
                <a:solidFill>
                  <a:schemeClr val="bg1"/>
                </a:solidFill>
              </a:rPr>
              <a:t>Ortografia</a:t>
            </a:r>
          </a:p>
          <a:p>
            <a:r>
              <a:rPr lang="sk-SK" sz="2000" dirty="0">
                <a:solidFill>
                  <a:schemeClr val="bg1"/>
                </a:solidFill>
              </a:rPr>
              <a:t>Spôsob, ako prekladať</a:t>
            </a:r>
          </a:p>
        </p:txBody>
      </p:sp>
    </p:spTree>
    <p:extLst>
      <p:ext uri="{BB962C8B-B14F-4D97-AF65-F5344CB8AC3E}">
        <p14:creationId xmlns:p14="http://schemas.microsoft.com/office/powerpoint/2010/main" val="1526792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4C9BBF2-0AE0-4563-B137-C3D31BCD4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4508946" cy="1325563"/>
          </a:xfrm>
        </p:spPr>
        <p:txBody>
          <a:bodyPr anchor="b">
            <a:normAutofit/>
          </a:bodyPr>
          <a:lstStyle/>
          <a:p>
            <a:pPr algn="r"/>
            <a:r>
              <a:rPr lang="sk-SK" b="1" dirty="0">
                <a:solidFill>
                  <a:schemeClr val="bg1"/>
                </a:solidFill>
              </a:rPr>
              <a:t>Doba zobrazenia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898B8C4-D664-481A-9E50-7F8743AB7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666" y="2398956"/>
            <a:ext cx="9834133" cy="4052643"/>
          </a:xfrm>
        </p:spPr>
        <p:txBody>
          <a:bodyPr>
            <a:normAutofit fontScale="92500" lnSpcReduction="10000"/>
          </a:bodyPr>
          <a:lstStyle/>
          <a:p>
            <a:r>
              <a:rPr lang="sk-SK" dirty="0">
                <a:solidFill>
                  <a:schemeClr val="bg1"/>
                </a:solidFill>
              </a:rPr>
              <a:t>Titulky by nemali rušiť (nie zobrazené príliš dlho)</a:t>
            </a:r>
          </a:p>
          <a:p>
            <a:r>
              <a:rPr lang="sk-SK" dirty="0">
                <a:solidFill>
                  <a:schemeClr val="bg1"/>
                </a:solidFill>
              </a:rPr>
              <a:t>Majú byť pohodlne čitateľné (nie zobrazené príliš krátko)</a:t>
            </a:r>
          </a:p>
          <a:p>
            <a:r>
              <a:rPr lang="sk-SK" dirty="0">
                <a:solidFill>
                  <a:schemeClr val="bg1"/>
                </a:solidFill>
              </a:rPr>
              <a:t>Dĺžka zobrazenia závisí od dĺžky titulku</a:t>
            </a:r>
          </a:p>
          <a:p>
            <a:endParaRPr lang="sk-SK" dirty="0">
              <a:solidFill>
                <a:schemeClr val="bg1"/>
              </a:solidFill>
            </a:endParaRPr>
          </a:p>
          <a:p>
            <a:r>
              <a:rPr lang="sk-SK" dirty="0">
                <a:solidFill>
                  <a:schemeClr val="bg1"/>
                </a:solidFill>
              </a:rPr>
              <a:t>Pracuje sa s čítacou rýchlosťou, kt. je vyjadrená v znakoch za sekundu (vrátanie medzier) = </a:t>
            </a:r>
            <a:r>
              <a:rPr lang="sk-SK" dirty="0" err="1">
                <a:solidFill>
                  <a:schemeClr val="bg1"/>
                </a:solidFill>
              </a:rPr>
              <a:t>characters</a:t>
            </a:r>
            <a:r>
              <a:rPr lang="sk-SK" dirty="0">
                <a:solidFill>
                  <a:schemeClr val="bg1"/>
                </a:solidFill>
              </a:rPr>
              <a:t> per </a:t>
            </a:r>
            <a:r>
              <a:rPr lang="sk-SK" dirty="0" err="1">
                <a:solidFill>
                  <a:schemeClr val="bg1"/>
                </a:solidFill>
              </a:rPr>
              <a:t>second</a:t>
            </a:r>
            <a:r>
              <a:rPr lang="sk-SK" dirty="0">
                <a:solidFill>
                  <a:schemeClr val="bg1"/>
                </a:solidFill>
              </a:rPr>
              <a:t> (CPS)</a:t>
            </a:r>
          </a:p>
          <a:p>
            <a:r>
              <a:rPr lang="sk-SK" dirty="0">
                <a:solidFill>
                  <a:schemeClr val="bg1"/>
                </a:solidFill>
              </a:rPr>
              <a:t>Ideálna šírka je 12-16 CPS </a:t>
            </a:r>
          </a:p>
          <a:p>
            <a:r>
              <a:rPr lang="sk-SK" dirty="0">
                <a:solidFill>
                  <a:schemeClr val="bg1"/>
                </a:solidFill>
              </a:rPr>
              <a:t>Titulok by mal byť zobrazený aspoň 1,2 sekundy a maximálne 6 sekúnd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02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5C506B-E60E-413B-A628-5F5B45D36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4508946" cy="1325563"/>
          </a:xfrm>
        </p:spPr>
        <p:txBody>
          <a:bodyPr anchor="b">
            <a:normAutofit/>
          </a:bodyPr>
          <a:lstStyle/>
          <a:p>
            <a:pPr algn="r"/>
            <a:r>
              <a:rPr lang="sk-SK" b="1" dirty="0">
                <a:solidFill>
                  <a:schemeClr val="bg1"/>
                </a:solidFill>
              </a:rPr>
              <a:t>Šírka titulkov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52828B4-A039-48D6-AC07-C79B163C1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667" y="2398957"/>
            <a:ext cx="9406666" cy="3526144"/>
          </a:xfrm>
        </p:spPr>
        <p:txBody>
          <a:bodyPr>
            <a:normAutofit/>
          </a:bodyPr>
          <a:lstStyle/>
          <a:p>
            <a:r>
              <a:rPr lang="sk-SK" sz="3200" dirty="0">
                <a:solidFill>
                  <a:schemeClr val="bg1"/>
                </a:solidFill>
              </a:rPr>
              <a:t>Maximálne dva riadky na titulok</a:t>
            </a:r>
          </a:p>
          <a:p>
            <a:r>
              <a:rPr lang="sk-SK" sz="3200" dirty="0">
                <a:solidFill>
                  <a:schemeClr val="bg1"/>
                </a:solidFill>
              </a:rPr>
              <a:t>Maximálne 40 znakov na riadok vrátane medzier</a:t>
            </a:r>
          </a:p>
          <a:p>
            <a:r>
              <a:rPr lang="sk-SK" sz="3200" dirty="0">
                <a:solidFill>
                  <a:schemeClr val="bg1"/>
                </a:solidFill>
              </a:rPr>
              <a:t>Vety deliť inteligentne, t. j. myslieť na vetný rozbor a vetné členy, ktoré k sebe patria, nerozdeľovať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91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FC11D39-F7E0-4A3D-B1F3-8E77342E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4508946" cy="1325563"/>
          </a:xfrm>
        </p:spPr>
        <p:txBody>
          <a:bodyPr anchor="b">
            <a:normAutofit/>
          </a:bodyPr>
          <a:lstStyle/>
          <a:p>
            <a:pPr algn="r"/>
            <a:r>
              <a:rPr lang="sk-SK" b="1" dirty="0">
                <a:solidFill>
                  <a:schemeClr val="bg1"/>
                </a:solidFill>
              </a:rPr>
              <a:t>Časovanie titulkov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B73EDC6-28AB-4C54-9A43-DE19028C1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667" y="2398957"/>
            <a:ext cx="9406666" cy="3526144"/>
          </a:xfrm>
        </p:spPr>
        <p:txBody>
          <a:bodyPr>
            <a:normAutofit lnSpcReduction="10000"/>
          </a:bodyPr>
          <a:lstStyle/>
          <a:p>
            <a:r>
              <a:rPr lang="sk-SK" sz="3200" dirty="0">
                <a:solidFill>
                  <a:schemeClr val="bg1"/>
                </a:solidFill>
              </a:rPr>
              <a:t>Titulok nasadiť vo chvíli, až niekto začne rozprávať (ani pred a ani po)</a:t>
            </a:r>
          </a:p>
          <a:p>
            <a:r>
              <a:rPr lang="sk-SK" sz="3200" dirty="0">
                <a:solidFill>
                  <a:schemeClr val="bg1"/>
                </a:solidFill>
              </a:rPr>
              <a:t>Titulok môže byť zobrazený dlhšie aj kratšie, než niekto hovorí, ak rozdiel nie je príliš veľký (titulok by ale nemal byť zobrazený, pokiaľ dôjde k strihu do inej scény)</a:t>
            </a:r>
          </a:p>
          <a:p>
            <a:r>
              <a:rPr lang="sk-SK" sz="3200" dirty="0">
                <a:solidFill>
                  <a:schemeClr val="bg1"/>
                </a:solidFill>
              </a:rPr>
              <a:t>Medzi jednotlivými titulkami nechať krátku medzeru trvajúcu 0,12 sekundy.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27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BF0BCE7-DE6F-4BC7-9924-4A9EE0BA9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4508946" cy="1325563"/>
          </a:xfrm>
        </p:spPr>
        <p:txBody>
          <a:bodyPr anchor="b">
            <a:normAutofit/>
          </a:bodyPr>
          <a:lstStyle/>
          <a:p>
            <a:pPr algn="r"/>
            <a:r>
              <a:rPr lang="sk-SK" b="1" dirty="0">
                <a:solidFill>
                  <a:schemeClr val="bg1"/>
                </a:solidFill>
              </a:rPr>
              <a:t>Typografia a ortografia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13BCA1F-ACB0-4641-B344-CDB183ACC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666" y="2398956"/>
            <a:ext cx="10017013" cy="3971361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chemeClr val="bg1"/>
                </a:solidFill>
              </a:rPr>
              <a:t>Písaný text je spravidla spisovnejší než hovorené slovo</a:t>
            </a:r>
          </a:p>
          <a:p>
            <a:r>
              <a:rPr lang="sk-SK" dirty="0">
                <a:solidFill>
                  <a:schemeClr val="bg1"/>
                </a:solidFill>
              </a:rPr>
              <a:t>Preto je nevyhnutné poznať pravidlá pravopisu cieľového jazyka</a:t>
            </a:r>
          </a:p>
          <a:p>
            <a:r>
              <a:rPr lang="sk-SK" dirty="0">
                <a:solidFill>
                  <a:schemeClr val="bg1"/>
                </a:solidFill>
              </a:rPr>
              <a:t>Ústav pro jazyk český </a:t>
            </a:r>
            <a:r>
              <a:rPr lang="sk-SK" dirty="0">
                <a:solidFill>
                  <a:schemeClr val="bg1"/>
                </a:solidFill>
                <a:hlinkClick r:id="rId2"/>
              </a:rPr>
              <a:t>https://prirucka.ujc.cas.cz/</a:t>
            </a:r>
            <a:endParaRPr lang="sk-SK" dirty="0">
              <a:solidFill>
                <a:schemeClr val="bg1"/>
              </a:solidFill>
            </a:endParaRPr>
          </a:p>
          <a:p>
            <a:r>
              <a:rPr lang="sk-SK" dirty="0">
                <a:solidFill>
                  <a:schemeClr val="bg1"/>
                </a:solidFill>
              </a:rPr>
              <a:t>Jazykovedný ústav Ľudovíta Štúra juls.savba.sk </a:t>
            </a:r>
          </a:p>
          <a:p>
            <a:r>
              <a:rPr lang="sk-SK" dirty="0">
                <a:solidFill>
                  <a:schemeClr val="bg1"/>
                </a:solidFill>
              </a:rPr>
              <a:t>Titulky sú vetami, začínajú preto veľkým písmenom a končia bodkou alebo otáznikom, málokedy výkričníkom </a:t>
            </a:r>
          </a:p>
          <a:p>
            <a:r>
              <a:rPr lang="sk-SK" dirty="0">
                <a:solidFill>
                  <a:schemeClr val="bg1"/>
                </a:solidFill>
              </a:rPr>
              <a:t>Pokiaľ veta pokračuje v ďalšom titulku, interpunkčné znamienko nepíšeme a pokračujeme malým písmenom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0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4DAE173-51F3-47C1-BC60-8E526A45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4508946" cy="1325563"/>
          </a:xfrm>
        </p:spPr>
        <p:txBody>
          <a:bodyPr anchor="b">
            <a:normAutofit/>
          </a:bodyPr>
          <a:lstStyle/>
          <a:p>
            <a:pPr algn="r"/>
            <a:r>
              <a:rPr lang="sk-SK" b="1" dirty="0">
                <a:solidFill>
                  <a:schemeClr val="bg1"/>
                </a:solidFill>
              </a:rPr>
              <a:t>Typografia a ortografia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C412FEF-787B-4AA5-8667-DD5A28CCB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667" y="2398957"/>
            <a:ext cx="9406666" cy="3526144"/>
          </a:xfrm>
        </p:spPr>
        <p:txBody>
          <a:bodyPr>
            <a:normAutofit/>
          </a:bodyPr>
          <a:lstStyle/>
          <a:p>
            <a:r>
              <a:rPr lang="sk-SK" sz="3600" dirty="0">
                <a:solidFill>
                  <a:schemeClr val="bg1"/>
                </a:solidFill>
              </a:rPr>
              <a:t>Kurzíva sa používa na zdôraznenie odlišnosti textu (hlas v rádiu, text piesne, hlasy v pozadí, ...)</a:t>
            </a:r>
          </a:p>
          <a:p>
            <a:r>
              <a:rPr lang="sk-SK" sz="3600" dirty="0">
                <a:solidFill>
                  <a:schemeClr val="bg1"/>
                </a:solidFill>
              </a:rPr>
              <a:t>Ak rozpráva viacero postáv v jednom titulku, je vhodné odlíšiť rečníkov spojovníkom „-“</a:t>
            </a:r>
          </a:p>
          <a:p>
            <a:r>
              <a:rPr lang="sk-SK" sz="3600" dirty="0">
                <a:solidFill>
                  <a:schemeClr val="bg1"/>
                </a:solidFill>
              </a:rPr>
              <a:t>Nepoužívať úvodzovky</a:t>
            </a:r>
          </a:p>
          <a:p>
            <a:endParaRPr lang="sk-SK" sz="2000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93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755F448-D58C-4A1F-B649-A0571E1F9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4508946" cy="1325563"/>
          </a:xfrm>
        </p:spPr>
        <p:txBody>
          <a:bodyPr anchor="b">
            <a:normAutofit/>
          </a:bodyPr>
          <a:lstStyle/>
          <a:p>
            <a:pPr algn="r"/>
            <a:r>
              <a:rPr lang="sk-SK" b="1" dirty="0">
                <a:solidFill>
                  <a:schemeClr val="bg1"/>
                </a:solidFill>
              </a:rPr>
              <a:t>Preklad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19A64EB-A306-4504-BCA0-D88506E89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666" y="2398956"/>
            <a:ext cx="9956053" cy="4062799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chemeClr val="bg1"/>
                </a:solidFill>
              </a:rPr>
              <a:t>Znalosť cudzieho jazyka nestačí, je nutné si uvedomiť, v čom sú jazyky rozdielne a ako riešiť určité typy problémov</a:t>
            </a:r>
          </a:p>
          <a:p>
            <a:r>
              <a:rPr lang="sk-SK" dirty="0">
                <a:solidFill>
                  <a:schemeClr val="bg1"/>
                </a:solidFill>
              </a:rPr>
              <a:t>Pri preklade titulkov je vhodné zamerať sa na to, čo je pre dané „</a:t>
            </a:r>
            <a:r>
              <a:rPr lang="sk-SK" dirty="0" err="1">
                <a:solidFill>
                  <a:schemeClr val="bg1"/>
                </a:solidFill>
              </a:rPr>
              <a:t>sdělení</a:t>
            </a:r>
            <a:r>
              <a:rPr lang="sk-SK" dirty="0">
                <a:solidFill>
                  <a:schemeClr val="bg1"/>
                </a:solidFill>
              </a:rPr>
              <a:t>“ podstatné a čo je možné vypustiť. </a:t>
            </a:r>
          </a:p>
          <a:p>
            <a:r>
              <a:rPr lang="sk-SK" dirty="0">
                <a:solidFill>
                  <a:schemeClr val="bg1"/>
                </a:solidFill>
              </a:rPr>
              <a:t>Titulky je nutné často krátiť </a:t>
            </a:r>
          </a:p>
          <a:p>
            <a:r>
              <a:rPr lang="sk-SK" dirty="0">
                <a:solidFill>
                  <a:schemeClr val="bg1"/>
                </a:solidFill>
              </a:rPr>
              <a:t>Prekladateľ si musí uvedomiť, akú funkciu (účinok) na príjemcu dané „</a:t>
            </a:r>
            <a:r>
              <a:rPr lang="sk-SK" dirty="0" err="1">
                <a:solidFill>
                  <a:schemeClr val="bg1"/>
                </a:solidFill>
              </a:rPr>
              <a:t>sdělení</a:t>
            </a:r>
            <a:r>
              <a:rPr lang="sk-SK" dirty="0">
                <a:solidFill>
                  <a:schemeClr val="bg1"/>
                </a:solidFill>
              </a:rPr>
              <a:t>“ má, potom musí vymyslieť, ako podobnú funkciu dosiahnuť v cieľovom jazyku (neprekladať slovo od slova).</a:t>
            </a:r>
          </a:p>
          <a:p>
            <a:r>
              <a:rPr lang="sk-SK" dirty="0">
                <a:solidFill>
                  <a:schemeClr val="bg1"/>
                </a:solidFill>
              </a:rPr>
              <a:t>Dbať na štylistiku a prirodzenosť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59792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545</Words>
  <Application>Microsoft Office PowerPoint</Application>
  <PresentationFormat>Širokouhlá</PresentationFormat>
  <Paragraphs>53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7" baseType="lpstr">
      <vt:lpstr>Arial</vt:lpstr>
      <vt:lpstr>Arial</vt:lpstr>
      <vt:lpstr>Calibri</vt:lpstr>
      <vt:lpstr>Calibri Light</vt:lpstr>
      <vt:lpstr>Open Sans</vt:lpstr>
      <vt:lpstr>Verdana</vt:lpstr>
      <vt:lpstr>Motív Office</vt:lpstr>
      <vt:lpstr>Titulkovanie</vt:lpstr>
      <vt:lpstr>Titulky</vt:lpstr>
      <vt:lpstr>Čo je dôležité </vt:lpstr>
      <vt:lpstr>Doba zobrazenia</vt:lpstr>
      <vt:lpstr>Šírka titulkov</vt:lpstr>
      <vt:lpstr>Časovanie titulkov</vt:lpstr>
      <vt:lpstr>Typografia a ortografia</vt:lpstr>
      <vt:lpstr>Typografia a ortografia</vt:lpstr>
      <vt:lpstr>Preklad</vt:lpstr>
      <vt:lpstr>Preklad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Titulkovanie</dc:title>
  <dc:creator>Zuzana Rákociová</dc:creator>
  <cp:lastModifiedBy>Zuzana Rákociová</cp:lastModifiedBy>
  <cp:revision>1</cp:revision>
  <dcterms:created xsi:type="dcterms:W3CDTF">2021-10-11T07:49:13Z</dcterms:created>
  <dcterms:modified xsi:type="dcterms:W3CDTF">2021-10-11T08:55:52Z</dcterms:modified>
</cp:coreProperties>
</file>