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2" r:id="rId26"/>
    <p:sldId id="280" r:id="rId27"/>
    <p:sldId id="281" r:id="rId28"/>
    <p:sldId id="283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360DD6-8C81-4222-8BBA-6BE01A009E9D}" type="datetimeFigureOut">
              <a:rPr lang="cs-CZ" smtClean="0"/>
              <a:t>9.12.2020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5A278-DF77-4E85-82EF-1FE4DC0BAD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368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5A278-DF77-4E85-82EF-1FE4DC0BAD1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3194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A47F-783E-44FF-85BB-05B1ACBA94A7}" type="datetimeFigureOut">
              <a:rPr lang="cs-CZ" smtClean="0"/>
              <a:t>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FB78-7EED-40EF-B1F8-9F703EC1A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186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A47F-783E-44FF-85BB-05B1ACBA94A7}" type="datetimeFigureOut">
              <a:rPr lang="cs-CZ" smtClean="0"/>
              <a:t>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FB78-7EED-40EF-B1F8-9F703EC1A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472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A47F-783E-44FF-85BB-05B1ACBA94A7}" type="datetimeFigureOut">
              <a:rPr lang="cs-CZ" smtClean="0"/>
              <a:t>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FB78-7EED-40EF-B1F8-9F703EC1A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315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A47F-783E-44FF-85BB-05B1ACBA94A7}" type="datetimeFigureOut">
              <a:rPr lang="cs-CZ" smtClean="0"/>
              <a:t>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FB78-7EED-40EF-B1F8-9F703EC1A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922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A47F-783E-44FF-85BB-05B1ACBA94A7}" type="datetimeFigureOut">
              <a:rPr lang="cs-CZ" smtClean="0"/>
              <a:t>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FB78-7EED-40EF-B1F8-9F703EC1A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033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A47F-783E-44FF-85BB-05B1ACBA94A7}" type="datetimeFigureOut">
              <a:rPr lang="cs-CZ" smtClean="0"/>
              <a:t>9.12.2020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FB78-7EED-40EF-B1F8-9F703EC1A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408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A47F-783E-44FF-85BB-05B1ACBA94A7}" type="datetimeFigureOut">
              <a:rPr lang="cs-CZ" smtClean="0"/>
              <a:t>9.12.2020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FB78-7EED-40EF-B1F8-9F703EC1A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349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A47F-783E-44FF-85BB-05B1ACBA94A7}" type="datetimeFigureOut">
              <a:rPr lang="cs-CZ" smtClean="0"/>
              <a:t>9.12.2020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FB78-7EED-40EF-B1F8-9F703EC1A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218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A47F-783E-44FF-85BB-05B1ACBA94A7}" type="datetimeFigureOut">
              <a:rPr lang="cs-CZ" smtClean="0"/>
              <a:t>9.12.2020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FB78-7EED-40EF-B1F8-9F703EC1A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289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A47F-783E-44FF-85BB-05B1ACBA94A7}" type="datetimeFigureOut">
              <a:rPr lang="cs-CZ" smtClean="0"/>
              <a:t>9.12.2020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FB78-7EED-40EF-B1F8-9F703EC1A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498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A47F-783E-44FF-85BB-05B1ACBA94A7}" type="datetimeFigureOut">
              <a:rPr lang="cs-CZ" smtClean="0"/>
              <a:t>9.12.2020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FB78-7EED-40EF-B1F8-9F703EC1A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938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2A47F-783E-44FF-85BB-05B1ACBA94A7}" type="datetimeFigureOut">
              <a:rPr lang="cs-CZ" smtClean="0"/>
              <a:t>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FFB78-7EED-40EF-B1F8-9F703EC1A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949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>
                <a:solidFill>
                  <a:srgbClr val="FF0000"/>
                </a:solidFill>
              </a:rPr>
              <a:t>ASPECTOS SEMÂNTICOS DE UMA FRASE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/>
              <a:t>Ana Cristina Macário Lopes </a:t>
            </a:r>
          </a:p>
          <a:p>
            <a:r>
              <a:rPr lang="pt-PT"/>
              <a:t>Graça Rio-Torto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041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>
                <a:solidFill>
                  <a:srgbClr val="FF0000"/>
                </a:solidFill>
              </a:rPr>
              <a:t>Número de argumentos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PT"/>
              <a:t>De acordo com o número de argumentos que o predicador selecciona, dividimos os predicadores em predicadores :</a:t>
            </a:r>
          </a:p>
          <a:p>
            <a:r>
              <a:rPr lang="pt-PT"/>
              <a:t>de </a:t>
            </a:r>
            <a:r>
              <a:rPr lang="pt-PT" b="1"/>
              <a:t>zero lugares</a:t>
            </a:r>
            <a:r>
              <a:rPr lang="pt-PT"/>
              <a:t> (intransitivos)</a:t>
            </a:r>
          </a:p>
          <a:p>
            <a:r>
              <a:rPr lang="pt-PT"/>
              <a:t>de </a:t>
            </a:r>
            <a:r>
              <a:rPr lang="pt-PT" b="1"/>
              <a:t>um lugar</a:t>
            </a:r>
            <a:r>
              <a:rPr lang="pt-PT"/>
              <a:t> (predicadores unários)</a:t>
            </a:r>
          </a:p>
          <a:p>
            <a:r>
              <a:rPr lang="pt-PT"/>
              <a:t>de </a:t>
            </a:r>
            <a:r>
              <a:rPr lang="pt-PT" b="1"/>
              <a:t>dois lugares</a:t>
            </a:r>
            <a:r>
              <a:rPr lang="pt-PT"/>
              <a:t> (predicadores binários)  </a:t>
            </a:r>
          </a:p>
          <a:p>
            <a:r>
              <a:rPr lang="pt-PT"/>
              <a:t>de </a:t>
            </a:r>
            <a:r>
              <a:rPr lang="pt-PT" b="1"/>
              <a:t>três lugares</a:t>
            </a:r>
            <a:r>
              <a:rPr lang="pt-PT"/>
              <a:t> (predicadores ternários)  </a:t>
            </a:r>
          </a:p>
          <a:p>
            <a:r>
              <a:rPr lang="pt-PT"/>
              <a:t>de </a:t>
            </a:r>
            <a:r>
              <a:rPr lang="pt-PT" b="1"/>
              <a:t>quatro lugares</a:t>
            </a:r>
            <a:r>
              <a:rPr lang="pt-PT"/>
              <a:t> (predicadores quaternários).</a:t>
            </a: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503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PT">
                <a:solidFill>
                  <a:srgbClr val="FF0000"/>
                </a:solidFill>
              </a:rPr>
              <a:t>Predicadores de zero lugares  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PT"/>
              <a:t>Entre os </a:t>
            </a:r>
            <a:r>
              <a:rPr lang="pt-PT" b="1"/>
              <a:t>predicadores de zero lugares</a:t>
            </a:r>
            <a:r>
              <a:rPr lang="pt-PT"/>
              <a:t> contam-se todos os verbos que denotam fenómenos de natureza que têm a ver com o tempo ou com as partes do dia: </a:t>
            </a:r>
          </a:p>
          <a:p>
            <a:pPr marL="0" indent="0" algn="just">
              <a:buNone/>
            </a:pPr>
            <a:endParaRPr lang="pt-PT"/>
          </a:p>
          <a:p>
            <a:pPr marL="0" indent="0" algn="just">
              <a:buNone/>
            </a:pPr>
            <a:r>
              <a:rPr lang="pt-PT" i="1"/>
              <a:t>amanhecer, anoitecer, chover, escurecer, nevar, relampejar, trovejar</a:t>
            </a:r>
            <a:r>
              <a:rPr lang="pt-PT"/>
              <a:t>, etc. </a:t>
            </a:r>
          </a:p>
          <a:p>
            <a:pPr marL="0" indent="0" algn="just">
              <a:buNone/>
            </a:pPr>
            <a:endParaRPr lang="pt-PT"/>
          </a:p>
          <a:p>
            <a:pPr marL="0" indent="0" algn="just">
              <a:buNone/>
            </a:pPr>
            <a:r>
              <a:rPr lang="pt-PT"/>
              <a:t>Estes predicadores são </a:t>
            </a:r>
            <a:r>
              <a:rPr lang="pt-PT" b="1"/>
              <a:t>auto-suficientes, </a:t>
            </a:r>
            <a:r>
              <a:rPr lang="pt-PT"/>
              <a:t>porque podem, só por si, constituir uma oração. Não admitem nem sujeito nem nenhum complemento verbal, salvo alguns casos, em que podem ocorrer num sentido figurativo (como, por exemplo: </a:t>
            </a:r>
            <a:r>
              <a:rPr lang="pt-PT" i="1"/>
              <a:t>Chovem mil palavras</a:t>
            </a:r>
            <a:r>
              <a:rPr lang="pt-PT"/>
              <a:t>...)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83979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PT">
                <a:solidFill>
                  <a:srgbClr val="FF0000"/>
                </a:solidFill>
              </a:rPr>
              <a:t>Predicadores de um lugar (predicadores unários)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PT"/>
              <a:t>Entre os </a:t>
            </a:r>
            <a:r>
              <a:rPr lang="pt-PT" b="1"/>
              <a:t>predicadores de um lugar (predicadores unários)</a:t>
            </a:r>
            <a:r>
              <a:rPr lang="pt-PT"/>
              <a:t> contam-se  verbos que admitem sujeito, mas não seleccionam argumentos integrantes: </a:t>
            </a:r>
          </a:p>
          <a:p>
            <a:pPr marL="0" indent="0" algn="just">
              <a:buNone/>
            </a:pPr>
            <a:endParaRPr lang="pt-PT" i="1"/>
          </a:p>
          <a:p>
            <a:pPr marL="0" indent="0" algn="ctr">
              <a:buNone/>
            </a:pPr>
            <a:r>
              <a:rPr lang="pt-PT" i="1"/>
              <a:t>adormecer, dançar, desmaiar, espirrar, explodir, ladrar, morrer, nascer.</a:t>
            </a:r>
            <a:r>
              <a:rPr lang="pt-PT"/>
              <a:t> </a:t>
            </a:r>
          </a:p>
          <a:p>
            <a:pPr marL="0" indent="0" algn="just">
              <a:buNone/>
            </a:pPr>
            <a:endParaRPr lang="pt-PT"/>
          </a:p>
          <a:p>
            <a:pPr marL="0" indent="0" algn="just">
              <a:buNone/>
            </a:pPr>
            <a:r>
              <a:rPr lang="pt-PT"/>
              <a:t>Relembre-se que também nomes e adjectivos podem fazer parte do predicado nominal (ou de assim chamada predicação secundária). Assim sendo, adjetivos como </a:t>
            </a:r>
            <a:r>
              <a:rPr lang="pt-PT" i="1"/>
              <a:t>triste, grande, esperto</a:t>
            </a:r>
            <a:r>
              <a:rPr lang="pt-PT"/>
              <a:t> e nomes de profissão como </a:t>
            </a:r>
            <a:r>
              <a:rPr lang="pt-PT" i="1"/>
              <a:t>médico</a:t>
            </a:r>
            <a:r>
              <a:rPr lang="pt-PT"/>
              <a:t> e </a:t>
            </a:r>
            <a:r>
              <a:rPr lang="pt-PT" i="1"/>
              <a:t>pedreiro</a:t>
            </a:r>
            <a:r>
              <a:rPr lang="pt-PT"/>
              <a:t>, pertencem também a este grupo: </a:t>
            </a:r>
          </a:p>
          <a:p>
            <a:pPr marL="0" indent="0" algn="just">
              <a:buNone/>
            </a:pPr>
            <a:endParaRPr lang="pt-PT"/>
          </a:p>
          <a:p>
            <a:pPr marL="0" indent="0" algn="ctr">
              <a:buNone/>
            </a:pPr>
            <a:r>
              <a:rPr lang="pt-PT" b="1" i="1"/>
              <a:t>Exemplificação</a:t>
            </a:r>
            <a:r>
              <a:rPr lang="pt-PT"/>
              <a:t>:</a:t>
            </a:r>
            <a:endParaRPr lang="cs-CZ"/>
          </a:p>
          <a:p>
            <a:pPr marL="0" indent="0" algn="ctr">
              <a:buNone/>
            </a:pPr>
            <a:r>
              <a:rPr lang="pt-PT" i="1"/>
              <a:t>O </a:t>
            </a:r>
            <a:r>
              <a:rPr lang="pt-PT" i="1" u="sng"/>
              <a:t>menino</a:t>
            </a:r>
            <a:r>
              <a:rPr lang="pt-PT" i="1"/>
              <a:t> nasceu. </a:t>
            </a:r>
            <a:endParaRPr lang="cs-CZ"/>
          </a:p>
          <a:p>
            <a:pPr marL="0" indent="0" algn="ctr">
              <a:buNone/>
            </a:pPr>
            <a:r>
              <a:rPr lang="pt-PT" i="1"/>
              <a:t>Sou </a:t>
            </a:r>
            <a:r>
              <a:rPr lang="pt-PT" i="1" u="sng"/>
              <a:t>professora</a:t>
            </a:r>
            <a:r>
              <a:rPr lang="pt-PT" i="1"/>
              <a:t>. </a:t>
            </a:r>
            <a:endParaRPr lang="cs-CZ"/>
          </a:p>
          <a:p>
            <a:pPr marL="0" indent="0" algn="ctr">
              <a:buNone/>
            </a:pPr>
            <a:r>
              <a:rPr lang="pt-PT" i="1" u="sng"/>
              <a:t>Ele</a:t>
            </a:r>
            <a:r>
              <a:rPr lang="pt-PT" i="1"/>
              <a:t> é inteligente</a:t>
            </a:r>
            <a:r>
              <a:rPr lang="pt-PT"/>
              <a:t>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775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PT">
                <a:solidFill>
                  <a:srgbClr val="FF0000"/>
                </a:solidFill>
              </a:rPr>
              <a:t>Predicadores de dois lugares (predicadores binários)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96855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PT"/>
              <a:t>Os predicadores que seleccionam dois argumentos, chamados </a:t>
            </a:r>
            <a:r>
              <a:rPr lang="pt-PT" b="1"/>
              <a:t>predicadores de dois lugares (predicadores binários),</a:t>
            </a:r>
            <a:r>
              <a:rPr lang="pt-PT"/>
              <a:t> incluem a grande maioria dos verbos: </a:t>
            </a:r>
            <a:r>
              <a:rPr lang="pt-PT" i="1"/>
              <a:t>amar, assustar, coser, detestar, ler pensar, temer, visitar, votar</a:t>
            </a:r>
            <a:r>
              <a:rPr lang="pt-PT"/>
              <a:t>.  </a:t>
            </a:r>
          </a:p>
          <a:p>
            <a:pPr marL="0" indent="0" algn="ctr">
              <a:buNone/>
            </a:pPr>
            <a:endParaRPr lang="pt-PT" i="1"/>
          </a:p>
          <a:p>
            <a:pPr marL="0" indent="0" algn="ctr">
              <a:buNone/>
            </a:pPr>
            <a:r>
              <a:rPr lang="pt-PT" i="1"/>
              <a:t>Exemplificação:</a:t>
            </a:r>
          </a:p>
          <a:p>
            <a:pPr marL="0" indent="0" algn="ctr">
              <a:buNone/>
            </a:pPr>
            <a:r>
              <a:rPr lang="pt-PT" i="1" u="sng"/>
              <a:t>Nós </a:t>
            </a:r>
            <a:r>
              <a:rPr lang="pt-PT" i="1"/>
              <a:t>votamos </a:t>
            </a:r>
            <a:r>
              <a:rPr lang="pt-PT" i="1" u="sng"/>
              <a:t>contra os nazí</a:t>
            </a:r>
            <a:r>
              <a:rPr lang="pt-PT" i="1"/>
              <a:t>. </a:t>
            </a:r>
            <a:endParaRPr lang="cs-CZ"/>
          </a:p>
          <a:p>
            <a:pPr marL="0" indent="0" algn="ctr">
              <a:buNone/>
            </a:pPr>
            <a:r>
              <a:rPr lang="pt-PT" i="1" u="sng"/>
              <a:t>Eu </a:t>
            </a:r>
            <a:r>
              <a:rPr lang="pt-PT" i="1"/>
              <a:t>li </a:t>
            </a:r>
            <a:r>
              <a:rPr lang="pt-PT" i="1" u="sng"/>
              <a:t>o jornal</a:t>
            </a:r>
            <a:r>
              <a:rPr lang="pt-PT" i="1"/>
              <a:t>.</a:t>
            </a:r>
            <a:r>
              <a:rPr lang="pt-PT"/>
              <a:t> </a:t>
            </a:r>
          </a:p>
          <a:p>
            <a:pPr marL="0" indent="0" algn="ctr">
              <a:buNone/>
            </a:pPr>
            <a:endParaRPr lang="cs-CZ"/>
          </a:p>
          <a:p>
            <a:pPr marL="0" indent="0" algn="just">
              <a:buNone/>
            </a:pPr>
            <a:r>
              <a:rPr lang="pt-PT"/>
              <a:t>Também nomes como </a:t>
            </a:r>
            <a:r>
              <a:rPr lang="pt-PT" i="1"/>
              <a:t>amigo, irmão, pai,</a:t>
            </a:r>
            <a:r>
              <a:rPr lang="pt-PT"/>
              <a:t> ou adjectivos como </a:t>
            </a:r>
            <a:r>
              <a:rPr lang="pt-PT" i="1"/>
              <a:t>contente, fiel, interessado</a:t>
            </a:r>
            <a:r>
              <a:rPr lang="pt-PT"/>
              <a:t> pertencem aos predicadores relacionais seleccionando um argumento: </a:t>
            </a:r>
            <a:r>
              <a:rPr lang="pt-PT" i="1" u="sng"/>
              <a:t>contente</a:t>
            </a:r>
            <a:r>
              <a:rPr lang="pt-PT" i="1"/>
              <a:t> </a:t>
            </a:r>
            <a:r>
              <a:rPr lang="pt-PT" i="1" u="sng"/>
              <a:t>com o trabalho</a:t>
            </a:r>
            <a:r>
              <a:rPr lang="pt-PT" i="1"/>
              <a:t>, </a:t>
            </a:r>
            <a:r>
              <a:rPr lang="pt-PT" i="1" u="sng"/>
              <a:t>interessado</a:t>
            </a:r>
            <a:r>
              <a:rPr lang="pt-PT" i="1"/>
              <a:t> </a:t>
            </a:r>
            <a:r>
              <a:rPr lang="pt-PT" i="1" u="sng"/>
              <a:t>no trabalho</a:t>
            </a:r>
            <a:r>
              <a:rPr lang="pt-PT" i="1"/>
              <a:t>, </a:t>
            </a:r>
            <a:r>
              <a:rPr lang="pt-PT" i="1" u="sng"/>
              <a:t>fiel</a:t>
            </a:r>
            <a:r>
              <a:rPr lang="pt-PT" i="1"/>
              <a:t> </a:t>
            </a:r>
            <a:r>
              <a:rPr lang="pt-PT" i="1" u="sng"/>
              <a:t>ao António</a:t>
            </a:r>
            <a:r>
              <a:rPr lang="pt-PT" i="1"/>
              <a:t>, </a:t>
            </a:r>
            <a:r>
              <a:rPr lang="pt-PT" i="1" u="sng"/>
              <a:t>amigo</a:t>
            </a:r>
            <a:r>
              <a:rPr lang="pt-PT" i="1"/>
              <a:t> </a:t>
            </a:r>
            <a:r>
              <a:rPr lang="pt-PT" i="1" u="sng"/>
              <a:t>do João.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070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PT">
                <a:solidFill>
                  <a:srgbClr val="FF0000"/>
                </a:solidFill>
              </a:rPr>
              <a:t>Os predicadores de três lugares (predicadores ternários)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PT" b="1"/>
              <a:t>Os predicadores de três lugares (predicadores ternários) </a:t>
            </a:r>
            <a:r>
              <a:rPr lang="pt-PT"/>
              <a:t>incluem os verbos ditransitivos.  Entre estes predicadores contam-se verbos como </a:t>
            </a:r>
            <a:r>
              <a:rPr lang="pt-PT" i="1"/>
              <a:t>dar, entregar, pôr</a:t>
            </a:r>
            <a:r>
              <a:rPr lang="pt-PT"/>
              <a:t>, entre muitos outros:</a:t>
            </a:r>
          </a:p>
          <a:p>
            <a:pPr marL="0" indent="0" algn="just">
              <a:buNone/>
            </a:pPr>
            <a:endParaRPr lang="pt-PT"/>
          </a:p>
          <a:p>
            <a:pPr marL="0" indent="0" algn="ctr">
              <a:buNone/>
            </a:pPr>
            <a:r>
              <a:rPr lang="pt-PT" i="1"/>
              <a:t>Exemplificação:</a:t>
            </a:r>
          </a:p>
          <a:p>
            <a:pPr marL="0" indent="0" algn="ctr">
              <a:buNone/>
            </a:pPr>
            <a:r>
              <a:rPr lang="pt-PT" i="1" u="sng"/>
              <a:t>A Joana</a:t>
            </a:r>
            <a:r>
              <a:rPr lang="pt-PT" i="1"/>
              <a:t> deu</a:t>
            </a:r>
            <a:r>
              <a:rPr lang="pt-PT" i="1" u="sng"/>
              <a:t> um livro</a:t>
            </a:r>
            <a:r>
              <a:rPr lang="pt-PT" i="1"/>
              <a:t> </a:t>
            </a:r>
            <a:r>
              <a:rPr lang="pt-PT" i="1" u="sng"/>
              <a:t>à Maria.  </a:t>
            </a:r>
            <a:endParaRPr lang="pt-PT"/>
          </a:p>
          <a:p>
            <a:pPr marL="0" indent="0" algn="ctr">
              <a:buNone/>
            </a:pPr>
            <a:r>
              <a:rPr lang="pt-PT" i="1" u="sng"/>
              <a:t>O Pedro</a:t>
            </a:r>
            <a:r>
              <a:rPr lang="pt-PT" i="1"/>
              <a:t> colocou</a:t>
            </a:r>
            <a:r>
              <a:rPr lang="pt-PT" i="1" u="sng"/>
              <a:t> o livro</a:t>
            </a:r>
            <a:r>
              <a:rPr lang="pt-PT" i="1"/>
              <a:t> </a:t>
            </a:r>
            <a:r>
              <a:rPr lang="pt-PT" i="1" u="sng"/>
              <a:t>na pasta</a:t>
            </a:r>
            <a:r>
              <a:rPr lang="pt-PT" i="1"/>
              <a:t>.</a:t>
            </a:r>
            <a:endParaRPr lang="cs-CZ"/>
          </a:p>
          <a:p>
            <a:pPr marL="0" indent="0" algn="ctr">
              <a:buNone/>
            </a:pPr>
            <a:r>
              <a:rPr lang="pt-PT" i="1" u="sng"/>
              <a:t>(Nós)</a:t>
            </a:r>
            <a:r>
              <a:rPr lang="pt-PT" i="1"/>
              <a:t> entregámos </a:t>
            </a:r>
            <a:r>
              <a:rPr lang="pt-PT" i="1" u="sng"/>
              <a:t>os trabalhos</a:t>
            </a:r>
            <a:r>
              <a:rPr lang="pt-PT" i="1"/>
              <a:t> </a:t>
            </a:r>
            <a:r>
              <a:rPr lang="pt-PT" i="1" u="sng"/>
              <a:t>à professora</a:t>
            </a:r>
            <a:r>
              <a:rPr lang="pt-PT" i="1"/>
              <a:t>.</a:t>
            </a:r>
            <a:endParaRPr lang="cs-CZ"/>
          </a:p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1701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>
                <a:solidFill>
                  <a:srgbClr val="FF0000"/>
                </a:solidFill>
              </a:rPr>
              <a:t>Predicadores de quatro lugares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PT"/>
              <a:t>Os</a:t>
            </a:r>
            <a:r>
              <a:rPr lang="pt-PT" b="1"/>
              <a:t> </a:t>
            </a:r>
            <a:r>
              <a:rPr lang="pt-PT"/>
              <a:t>predicadores de enaridade maior que três são apenas </a:t>
            </a:r>
            <a:r>
              <a:rPr lang="pt-PT" b="1"/>
              <a:t>predicadores de quatro lugares</a:t>
            </a:r>
            <a:r>
              <a:rPr lang="pt-PT"/>
              <a:t> (denominados </a:t>
            </a:r>
            <a:r>
              <a:rPr lang="pt-PT" b="1"/>
              <a:t>predicadores quaternários</a:t>
            </a:r>
            <a:r>
              <a:rPr lang="pt-PT"/>
              <a:t>). A este grupo de verbos pertencem os verbos que denotam </a:t>
            </a:r>
            <a:r>
              <a:rPr lang="pt-PT" u="sng"/>
              <a:t>movimento</a:t>
            </a:r>
            <a:r>
              <a:rPr lang="pt-PT"/>
              <a:t> (</a:t>
            </a:r>
            <a:r>
              <a:rPr lang="pt-PT" i="1"/>
              <a:t>atirar, levar, passar, transferir, trazer) </a:t>
            </a:r>
            <a:r>
              <a:rPr lang="pt-PT"/>
              <a:t>ou </a:t>
            </a:r>
            <a:r>
              <a:rPr lang="pt-PT" u="sng"/>
              <a:t>transacções</a:t>
            </a:r>
            <a:r>
              <a:rPr lang="pt-PT"/>
              <a:t> (p.ex.</a:t>
            </a:r>
            <a:r>
              <a:rPr lang="pt-PT" i="1"/>
              <a:t>comprar, trocar, pagar, vender)</a:t>
            </a:r>
            <a:r>
              <a:rPr lang="pt-PT"/>
              <a:t>.</a:t>
            </a:r>
          </a:p>
          <a:p>
            <a:pPr marL="0" indent="0" algn="ctr">
              <a:buNone/>
            </a:pPr>
            <a:r>
              <a:rPr lang="pt-PT" i="1"/>
              <a:t>Exemplificação: </a:t>
            </a:r>
            <a:endParaRPr lang="cs-CZ" i="1"/>
          </a:p>
          <a:p>
            <a:pPr marL="0" indent="0" algn="ctr">
              <a:buNone/>
            </a:pPr>
            <a:r>
              <a:rPr lang="pt-PT" i="1" u="sng"/>
              <a:t>O Pedrinho</a:t>
            </a:r>
            <a:r>
              <a:rPr lang="pt-PT" i="1"/>
              <a:t> trouxe  </a:t>
            </a:r>
            <a:r>
              <a:rPr lang="pt-PT" i="1" u="sng"/>
              <a:t>a bola</a:t>
            </a:r>
            <a:r>
              <a:rPr lang="pt-PT" i="1"/>
              <a:t>  </a:t>
            </a:r>
            <a:r>
              <a:rPr lang="pt-PT" i="1" u="sng"/>
              <a:t>do jardim</a:t>
            </a:r>
            <a:r>
              <a:rPr lang="pt-PT" i="1"/>
              <a:t> </a:t>
            </a:r>
            <a:r>
              <a:rPr lang="pt-PT" i="1" u="sng"/>
              <a:t>para a rua.</a:t>
            </a:r>
            <a:r>
              <a:rPr lang="pt-PT" i="1"/>
              <a:t> </a:t>
            </a:r>
            <a:endParaRPr lang="cs-CZ"/>
          </a:p>
          <a:p>
            <a:pPr marL="0" indent="0" algn="ctr">
              <a:buNone/>
            </a:pPr>
            <a:r>
              <a:rPr lang="pt-PT" i="1" u="sng"/>
              <a:t>A Isabel</a:t>
            </a:r>
            <a:r>
              <a:rPr lang="pt-PT" i="1"/>
              <a:t> comprou </a:t>
            </a:r>
            <a:r>
              <a:rPr lang="pt-PT" i="1" u="sng"/>
              <a:t>um livro</a:t>
            </a:r>
            <a:r>
              <a:rPr lang="pt-PT" i="1"/>
              <a:t> </a:t>
            </a:r>
            <a:r>
              <a:rPr lang="pt-PT" i="1" u="sng"/>
              <a:t>ao Luís</a:t>
            </a:r>
            <a:r>
              <a:rPr lang="pt-PT" i="1"/>
              <a:t> </a:t>
            </a:r>
            <a:r>
              <a:rPr lang="pt-PT" i="1" u="sng"/>
              <a:t>por vinte escudos.</a:t>
            </a:r>
            <a:endParaRPr lang="cs-CZ"/>
          </a:p>
          <a:p>
            <a:pPr marL="0" indent="0" algn="ctr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8285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>
                <a:solidFill>
                  <a:srgbClr val="FF0000"/>
                </a:solidFill>
              </a:rPr>
              <a:t>Número de argumentos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t-PT"/>
          </a:p>
          <a:p>
            <a:pPr marL="0" indent="0" algn="just">
              <a:buNone/>
            </a:pPr>
            <a:r>
              <a:rPr lang="pt-PT"/>
              <a:t>O número dos argumentos </a:t>
            </a:r>
            <a:r>
              <a:rPr lang="pt-PT" b="1"/>
              <a:t>obrigatórios</a:t>
            </a:r>
            <a:r>
              <a:rPr lang="pt-PT"/>
              <a:t> (denominados também </a:t>
            </a:r>
            <a:r>
              <a:rPr lang="pt-PT" b="1"/>
              <a:t>nucleares</a:t>
            </a:r>
            <a:r>
              <a:rPr lang="pt-PT"/>
              <a:t>) exigidos pelo predicador é variável e depende da natureza semântica desse.  </a:t>
            </a:r>
            <a:endParaRPr lang="cs-CZ" i="1"/>
          </a:p>
        </p:txBody>
      </p:sp>
    </p:spTree>
    <p:extLst>
      <p:ext uri="{BB962C8B-B14F-4D97-AF65-F5344CB8AC3E}">
        <p14:creationId xmlns:p14="http://schemas.microsoft.com/office/powerpoint/2010/main" val="24244772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PT">
                <a:solidFill>
                  <a:srgbClr val="FF0000"/>
                </a:solidFill>
              </a:rPr>
              <a:t>Selecção semântica dos argumentos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PT"/>
              <a:t>Ao mesmo tempo, a selecção semântica dos argumentos deve respeitar as regras de restrição. Por exemplo, o verbo </a:t>
            </a:r>
            <a:r>
              <a:rPr lang="pt-PT" i="1"/>
              <a:t>censurar</a:t>
            </a:r>
            <a:r>
              <a:rPr lang="cs-CZ" i="1"/>
              <a:t>  </a:t>
            </a:r>
            <a:r>
              <a:rPr lang="cs-CZ"/>
              <a:t>exige argumentos n</a:t>
            </a:r>
            <a:r>
              <a:rPr lang="pt-PT"/>
              <a:t>ã</a:t>
            </a:r>
            <a:r>
              <a:rPr lang="cs-CZ"/>
              <a:t>o humanos</a:t>
            </a:r>
            <a:r>
              <a:rPr lang="pt-PT"/>
              <a:t>, o verbo </a:t>
            </a:r>
            <a:r>
              <a:rPr lang="pt-PT" i="1"/>
              <a:t>reunir </a:t>
            </a:r>
            <a:r>
              <a:rPr lang="pt-PT"/>
              <a:t>exige um argumento grupal, o verbo </a:t>
            </a:r>
            <a:r>
              <a:rPr lang="pt-PT" i="1"/>
              <a:t>inundar </a:t>
            </a:r>
            <a:r>
              <a:rPr lang="pt-PT"/>
              <a:t>exige um argumento concreto, etc.  Daí as anomalias tipo: </a:t>
            </a:r>
          </a:p>
          <a:p>
            <a:pPr marL="0" indent="0" algn="just">
              <a:buNone/>
            </a:pPr>
            <a:endParaRPr lang="pt-PT"/>
          </a:p>
          <a:p>
            <a:pPr marL="0" indent="0" algn="ctr">
              <a:buNone/>
            </a:pPr>
            <a:r>
              <a:rPr lang="pt-PT" i="1">
                <a:latin typeface="Times New Roman"/>
                <a:cs typeface="Times New Roman"/>
              </a:rPr>
              <a:t>*</a:t>
            </a:r>
            <a:r>
              <a:rPr lang="pt-PT" i="1"/>
              <a:t>censurar o armário</a:t>
            </a:r>
          </a:p>
          <a:p>
            <a:pPr marL="0" indent="0" algn="ctr">
              <a:buNone/>
            </a:pPr>
            <a:r>
              <a:rPr lang="pt-PT" i="1">
                <a:latin typeface="Times New Roman"/>
                <a:cs typeface="Times New Roman"/>
              </a:rPr>
              <a:t>* </a:t>
            </a:r>
            <a:r>
              <a:rPr lang="pt-PT" i="1"/>
              <a:t>inundar a bondade </a:t>
            </a:r>
          </a:p>
          <a:p>
            <a:pPr marL="0" indent="0" algn="ctr">
              <a:buNone/>
            </a:pPr>
            <a:r>
              <a:rPr lang="pt-PT" i="1">
                <a:latin typeface="Times New Roman"/>
                <a:cs typeface="Times New Roman"/>
              </a:rPr>
              <a:t>* </a:t>
            </a:r>
            <a:r>
              <a:rPr lang="pt-PT" i="1"/>
              <a:t>a directora reuniu-se </a:t>
            </a:r>
            <a:endParaRPr lang="cs-CZ" i="1"/>
          </a:p>
          <a:p>
            <a:pPr algn="just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5384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PT">
                <a:solidFill>
                  <a:srgbClr val="FF0000"/>
                </a:solidFill>
              </a:rPr>
              <a:t>Funções semânticas dos argumentos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PT"/>
          </a:p>
          <a:p>
            <a:pPr marL="0" indent="0" algn="just">
              <a:buNone/>
            </a:pPr>
            <a:r>
              <a:rPr lang="pt-PT"/>
              <a:t>As funções semânticas ou temáticas desempenhadas pelas unidades linguísticas depreendem-se das relações que uma palavra  mantém com outra dentro de uma frase.</a:t>
            </a:r>
          </a:p>
        </p:txBody>
      </p:sp>
    </p:spTree>
    <p:extLst>
      <p:ext uri="{BB962C8B-B14F-4D97-AF65-F5344CB8AC3E}">
        <p14:creationId xmlns:p14="http://schemas.microsoft.com/office/powerpoint/2010/main" val="1465843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>
                <a:solidFill>
                  <a:srgbClr val="FF0000"/>
                </a:solidFill>
              </a:rPr>
              <a:t>Tipologia de funções temáticas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PT"/>
              <a:t>De acordo com Charles Fillmore (1968), postulam-se </a:t>
            </a:r>
            <a:r>
              <a:rPr lang="pt-PT" b="1">
                <a:solidFill>
                  <a:srgbClr val="FF0000"/>
                </a:solidFill>
              </a:rPr>
              <a:t>9 funções temáticas: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/>
              <a:t>agente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/>
              <a:t>contra-agente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/>
              <a:t>objecto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/>
              <a:t>instrumento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/>
              <a:t>experienciador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/>
              <a:t>meta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/>
              <a:t>origem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/>
              <a:t>resultado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/>
              <a:t>locativo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253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>
                <a:solidFill>
                  <a:srgbClr val="FF0000"/>
                </a:solidFill>
              </a:rPr>
              <a:t>Índice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6"/>
            <a:endParaRPr lang="pt-PT" sz="3500" b="1"/>
          </a:p>
          <a:p>
            <a:pPr lvl="6"/>
            <a:r>
              <a:rPr lang="pt-PT" sz="3500" b="1"/>
              <a:t>predicação</a:t>
            </a:r>
          </a:p>
          <a:p>
            <a:pPr lvl="6"/>
            <a:r>
              <a:rPr lang="pt-PT" sz="3500" b="1"/>
              <a:t>predicador</a:t>
            </a:r>
          </a:p>
          <a:p>
            <a:pPr lvl="6"/>
            <a:r>
              <a:rPr lang="pt-PT" sz="3500" b="1"/>
              <a:t>argumentos</a:t>
            </a:r>
          </a:p>
          <a:p>
            <a:pPr lvl="6"/>
            <a:r>
              <a:rPr lang="pt-PT" sz="3500" b="1"/>
              <a:t>funções semânticas  </a:t>
            </a:r>
          </a:p>
          <a:p>
            <a:pPr lvl="6"/>
            <a:r>
              <a:rPr lang="pt-PT" sz="3500" b="1"/>
              <a:t>aspeto e modalidade</a:t>
            </a:r>
            <a:endParaRPr lang="cs-CZ" sz="3500" b="1"/>
          </a:p>
        </p:txBody>
      </p:sp>
    </p:spTree>
    <p:extLst>
      <p:ext uri="{BB962C8B-B14F-4D97-AF65-F5344CB8AC3E}">
        <p14:creationId xmlns:p14="http://schemas.microsoft.com/office/powerpoint/2010/main" val="2960668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PT">
                <a:solidFill>
                  <a:srgbClr val="FF0000"/>
                </a:solidFill>
              </a:rPr>
              <a:t>Tipologia de funções semânticas – a lista mínima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PT" b="1">
                <a:solidFill>
                  <a:srgbClr val="FF0000"/>
                </a:solidFill>
              </a:rPr>
              <a:t>A lista mínima </a:t>
            </a:r>
            <a:r>
              <a:rPr lang="pt-PT"/>
              <a:t>dos papéis temáticos é: </a:t>
            </a:r>
          </a:p>
          <a:p>
            <a:pPr marL="514350" indent="-514350">
              <a:buFont typeface="+mj-lt"/>
              <a:buAutoNum type="arabicPeriod"/>
            </a:pPr>
            <a:r>
              <a:rPr lang="pt-PT"/>
              <a:t>agente</a:t>
            </a:r>
          </a:p>
          <a:p>
            <a:pPr marL="514350" indent="-514350">
              <a:buFont typeface="+mj-lt"/>
              <a:buAutoNum type="arabicPeriod"/>
            </a:pPr>
            <a:r>
              <a:rPr lang="pt-PT"/>
              <a:t>fonte (origem, causa)</a:t>
            </a:r>
          </a:p>
          <a:p>
            <a:pPr marL="514350" indent="-514350">
              <a:buFont typeface="+mj-lt"/>
              <a:buAutoNum type="arabicPeriod"/>
            </a:pPr>
            <a:r>
              <a:rPr lang="pt-PT"/>
              <a:t>experienciador</a:t>
            </a:r>
          </a:p>
          <a:p>
            <a:pPr marL="514350" indent="-514350">
              <a:buFont typeface="+mj-lt"/>
              <a:buAutoNum type="arabicPeriod"/>
            </a:pPr>
            <a:r>
              <a:rPr lang="pt-PT"/>
              <a:t>locativo</a:t>
            </a:r>
          </a:p>
          <a:p>
            <a:pPr marL="514350" indent="-514350">
              <a:buFont typeface="+mj-lt"/>
              <a:buAutoNum type="arabicPeriod"/>
            </a:pPr>
            <a:r>
              <a:rPr lang="pt-PT"/>
              <a:t>alvo (meta, benefactivo, beneficiário, destinatário)</a:t>
            </a:r>
          </a:p>
          <a:p>
            <a:pPr marL="514350" indent="-514350">
              <a:buFont typeface="+mj-lt"/>
              <a:buAutoNum type="arabicPeriod"/>
            </a:pPr>
            <a:r>
              <a:rPr lang="pt-PT"/>
              <a:t>tema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86148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>
                <a:solidFill>
                  <a:srgbClr val="FF0000"/>
                </a:solidFill>
              </a:rPr>
              <a:t>Agente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PT"/>
              <a:t>= </a:t>
            </a:r>
            <a:r>
              <a:rPr lang="pt-PT" b="1"/>
              <a:t>função semântica </a:t>
            </a:r>
            <a:r>
              <a:rPr lang="pt-PT"/>
              <a:t>do argumento que designa a </a:t>
            </a:r>
            <a:r>
              <a:rPr lang="pt-PT" b="1"/>
              <a:t>entidade controladora</a:t>
            </a:r>
            <a:r>
              <a:rPr lang="pt-PT"/>
              <a:t>, tipicamente preenchida por um humano, de estado de coisas: </a:t>
            </a:r>
          </a:p>
          <a:p>
            <a:pPr marL="0" indent="0" algn="ctr">
              <a:buNone/>
            </a:pPr>
            <a:r>
              <a:rPr lang="pt-PT"/>
              <a:t> </a:t>
            </a:r>
            <a:r>
              <a:rPr lang="pt-PT" i="1"/>
              <a:t>Exemplificação:</a:t>
            </a:r>
          </a:p>
          <a:p>
            <a:pPr marL="0" indent="0" algn="ctr">
              <a:buNone/>
            </a:pPr>
            <a:r>
              <a:rPr lang="pt-PT" i="1"/>
              <a:t>Os alunos </a:t>
            </a:r>
            <a:r>
              <a:rPr lang="pt-PT"/>
              <a:t>votaram em massa.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6903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>
                <a:solidFill>
                  <a:srgbClr val="FF0000"/>
                </a:solidFill>
              </a:rPr>
              <a:t>Fonte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/>
              <a:t>= </a:t>
            </a:r>
            <a:r>
              <a:rPr lang="pt-PT" b="1"/>
              <a:t>função semântica </a:t>
            </a:r>
            <a:r>
              <a:rPr lang="pt-PT"/>
              <a:t>do argumento que designa a </a:t>
            </a:r>
            <a:r>
              <a:rPr lang="pt-PT" b="1"/>
              <a:t>entidade não controladora </a:t>
            </a:r>
            <a:r>
              <a:rPr lang="pt-PT"/>
              <a:t>que está na origem de uma dada situação. </a:t>
            </a:r>
          </a:p>
          <a:p>
            <a:pPr marL="0" indent="0">
              <a:buNone/>
            </a:pPr>
            <a:endParaRPr lang="pt-PT"/>
          </a:p>
          <a:p>
            <a:pPr marL="0" indent="0" algn="ctr">
              <a:buNone/>
            </a:pPr>
            <a:r>
              <a:rPr lang="pt-PT" i="1"/>
              <a:t>Exemplificação:</a:t>
            </a:r>
          </a:p>
          <a:p>
            <a:pPr marL="0" indent="0" algn="ctr">
              <a:buNone/>
            </a:pPr>
            <a:r>
              <a:rPr lang="pt-PT"/>
              <a:t>O João foi acordado </a:t>
            </a:r>
            <a:r>
              <a:rPr lang="pt-PT" i="1"/>
              <a:t>pelo estrondo.</a:t>
            </a:r>
          </a:p>
          <a:p>
            <a:pPr marL="0" indent="0" algn="ctr">
              <a:buNone/>
            </a:pPr>
            <a:r>
              <a:rPr lang="pt-PT" i="1"/>
              <a:t>O vento </a:t>
            </a:r>
            <a:r>
              <a:rPr lang="pt-PT"/>
              <a:t>derrubou a árvore.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9829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>
                <a:solidFill>
                  <a:srgbClr val="FF0000"/>
                </a:solidFill>
              </a:rPr>
              <a:t>Experienciador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PT"/>
              <a:t>= </a:t>
            </a:r>
            <a:r>
              <a:rPr lang="pt-PT" b="1"/>
              <a:t>função semântica </a:t>
            </a:r>
            <a:r>
              <a:rPr lang="pt-PT"/>
              <a:t>do argumento que designa a </a:t>
            </a:r>
            <a:r>
              <a:rPr lang="pt-PT" b="1"/>
              <a:t>entidade a quem é atribuída</a:t>
            </a:r>
            <a:r>
              <a:rPr lang="pt-PT"/>
              <a:t> uma propriedade não dinâmica, que é sede psicológica ou física de uma dada propriedade ou relação: </a:t>
            </a:r>
          </a:p>
          <a:p>
            <a:pPr marL="0" indent="0" algn="just">
              <a:buNone/>
            </a:pPr>
            <a:endParaRPr lang="pt-PT"/>
          </a:p>
          <a:p>
            <a:pPr marL="0" indent="0" algn="ctr">
              <a:buNone/>
            </a:pPr>
            <a:r>
              <a:rPr lang="pt-PT" i="1"/>
              <a:t>Exemplificação: </a:t>
            </a:r>
          </a:p>
          <a:p>
            <a:pPr marL="0" indent="0" algn="ctr">
              <a:buNone/>
            </a:pPr>
            <a:r>
              <a:rPr lang="pt-PT" i="1"/>
              <a:t>O João </a:t>
            </a:r>
            <a:r>
              <a:rPr lang="pt-PT"/>
              <a:t>está doente. </a:t>
            </a:r>
          </a:p>
          <a:p>
            <a:pPr marL="0" indent="0" algn="ctr">
              <a:buNone/>
            </a:pPr>
            <a:r>
              <a:rPr lang="pt-PT" i="1"/>
              <a:t>As crianças </a:t>
            </a:r>
            <a:r>
              <a:rPr lang="pt-PT"/>
              <a:t>temem a trovoada.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5543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>
                <a:solidFill>
                  <a:srgbClr val="FF0000"/>
                </a:solidFill>
              </a:rPr>
              <a:t>Tema (objecto)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pt-PT"/>
              <a:t>= </a:t>
            </a:r>
            <a:r>
              <a:rPr lang="pt-PT" b="1"/>
              <a:t>função semântica </a:t>
            </a:r>
            <a:r>
              <a:rPr lang="pt-PT"/>
              <a:t>do argumento que designa</a:t>
            </a:r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 b="1"/>
              <a:t>1. </a:t>
            </a:r>
            <a:r>
              <a:rPr lang="pt-PT"/>
              <a:t>a </a:t>
            </a:r>
            <a:r>
              <a:rPr lang="pt-PT" b="1"/>
              <a:t>entidade afectada por (ou resultante de) uma actividade </a:t>
            </a:r>
            <a:r>
              <a:rPr lang="pt-PT"/>
              <a:t>expressa pelo verbo </a:t>
            </a:r>
          </a:p>
          <a:p>
            <a:pPr marL="0" indent="0" algn="ctr">
              <a:buNone/>
            </a:pPr>
            <a:r>
              <a:rPr lang="pt-PT"/>
              <a:t>ou </a:t>
            </a:r>
          </a:p>
          <a:p>
            <a:pPr marL="0" indent="0" algn="ctr">
              <a:buNone/>
            </a:pPr>
            <a:r>
              <a:rPr lang="pt-PT" b="1"/>
              <a:t>2. a entidade que muda de lugar, de posse </a:t>
            </a:r>
            <a:r>
              <a:rPr lang="pt-PT"/>
              <a:t>ou </a:t>
            </a:r>
            <a:r>
              <a:rPr lang="pt-PT" b="1"/>
              <a:t>de estado </a:t>
            </a:r>
          </a:p>
          <a:p>
            <a:pPr marL="0" indent="0" algn="ctr">
              <a:buNone/>
            </a:pPr>
            <a:endParaRPr lang="pt-PT" b="1"/>
          </a:p>
          <a:p>
            <a:pPr marL="0" indent="0" algn="ctr">
              <a:buNone/>
            </a:pPr>
            <a:r>
              <a:rPr lang="pt-PT"/>
              <a:t>em frases que descrevem </a:t>
            </a:r>
            <a:r>
              <a:rPr lang="pt-PT" b="1"/>
              <a:t>situações dinâmicas</a:t>
            </a:r>
            <a:r>
              <a:rPr lang="pt-PT"/>
              <a:t>.</a:t>
            </a:r>
          </a:p>
          <a:p>
            <a:pPr marL="0" indent="0">
              <a:buNone/>
            </a:pPr>
            <a:br>
              <a:rPr lang="pt-PT"/>
            </a:b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1930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>
                <a:solidFill>
                  <a:srgbClr val="FF0000"/>
                </a:solidFill>
              </a:rPr>
              <a:t>Tema/objecto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i="1"/>
              <a:t>Exemplificação:</a:t>
            </a:r>
          </a:p>
          <a:p>
            <a:pPr marL="0" indent="0" algn="ctr">
              <a:buNone/>
            </a:pPr>
            <a:r>
              <a:rPr lang="pt-PT" i="1"/>
              <a:t> </a:t>
            </a:r>
          </a:p>
          <a:p>
            <a:pPr marL="0" indent="0" algn="ctr">
              <a:buNone/>
            </a:pPr>
            <a:r>
              <a:rPr lang="pt-PT" i="1"/>
              <a:t>As árvores </a:t>
            </a:r>
            <a:r>
              <a:rPr lang="pt-PT"/>
              <a:t>rolaram pela encosta. </a:t>
            </a:r>
          </a:p>
          <a:p>
            <a:pPr marL="0" indent="0" algn="ctr">
              <a:buNone/>
            </a:pPr>
            <a:r>
              <a:rPr lang="pt-PT"/>
              <a:t>A polícia bloqueou </a:t>
            </a:r>
            <a:r>
              <a:rPr lang="pt-PT" i="1"/>
              <a:t>as rodas</a:t>
            </a:r>
            <a:r>
              <a:rPr lang="pt-PT"/>
              <a:t>. </a:t>
            </a:r>
          </a:p>
          <a:p>
            <a:pPr marL="0" indent="0" algn="ctr">
              <a:buNone/>
            </a:pPr>
            <a:r>
              <a:rPr lang="pt-PT"/>
              <a:t>O cavalo galgou </a:t>
            </a:r>
            <a:r>
              <a:rPr lang="pt-PT" i="1"/>
              <a:t>o fosso</a:t>
            </a:r>
            <a:r>
              <a:rPr lang="pt-PT"/>
              <a:t>. </a:t>
            </a:r>
          </a:p>
          <a:p>
            <a:pPr marL="0" indent="0" algn="ctr">
              <a:buNone/>
            </a:pPr>
            <a:r>
              <a:rPr lang="pt-PT"/>
              <a:t>O João devolveu </a:t>
            </a:r>
            <a:r>
              <a:rPr lang="pt-PT" i="1"/>
              <a:t>o livro </a:t>
            </a:r>
            <a:r>
              <a:rPr lang="pt-PT"/>
              <a:t>à Maria. </a:t>
            </a:r>
          </a:p>
          <a:p>
            <a:pPr marL="0" indent="0" algn="ctr">
              <a:buNone/>
            </a:pPr>
            <a:r>
              <a:rPr lang="pt-PT"/>
              <a:t>O </a:t>
            </a:r>
            <a:r>
              <a:rPr lang="pt-PT" i="1"/>
              <a:t>espelho</a:t>
            </a:r>
            <a:r>
              <a:rPr lang="pt-PT"/>
              <a:t> caiu.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8730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>
                <a:solidFill>
                  <a:srgbClr val="FF0000"/>
                </a:solidFill>
              </a:rPr>
              <a:t>Alvo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/>
              <a:t>= </a:t>
            </a:r>
            <a:r>
              <a:rPr lang="pt-PT" b="1"/>
              <a:t>função semântica </a:t>
            </a:r>
            <a:r>
              <a:rPr lang="pt-PT"/>
              <a:t>do argumento que designa a </a:t>
            </a:r>
            <a:r>
              <a:rPr lang="pt-PT" b="1"/>
              <a:t>entidade para a qual foi algo transferido, </a:t>
            </a:r>
            <a:r>
              <a:rPr lang="pt-PT"/>
              <a:t>em sentido literal ou alargado.  </a:t>
            </a:r>
          </a:p>
          <a:p>
            <a:pPr marL="0" indent="0">
              <a:buNone/>
            </a:pPr>
            <a:endParaRPr lang="pt-PT"/>
          </a:p>
          <a:p>
            <a:pPr marL="0" indent="0" algn="ctr">
              <a:buNone/>
            </a:pPr>
            <a:r>
              <a:rPr lang="pt-PT"/>
              <a:t>Exemplificação: </a:t>
            </a:r>
          </a:p>
          <a:p>
            <a:pPr marL="0" indent="0" algn="ctr">
              <a:buNone/>
            </a:pPr>
            <a:r>
              <a:rPr lang="pt-PT"/>
              <a:t>O João ofereceu um livro </a:t>
            </a:r>
            <a:r>
              <a:rPr lang="pt-PT" i="1"/>
              <a:t>à Maria. </a:t>
            </a:r>
          </a:p>
          <a:p>
            <a:pPr marL="0" indent="0" algn="ctr">
              <a:buNone/>
            </a:pPr>
            <a:r>
              <a:rPr lang="pt-PT" i="1"/>
              <a:t>A Isabel </a:t>
            </a:r>
            <a:r>
              <a:rPr lang="pt-PT"/>
              <a:t>recebeu um relógio do Pai Natal. 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2984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>
                <a:solidFill>
                  <a:srgbClr val="FF0000"/>
                </a:solidFill>
              </a:rPr>
              <a:t>Locativo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/>
              <a:t>= </a:t>
            </a:r>
            <a:r>
              <a:rPr lang="pt-PT" b="1"/>
              <a:t>função semântica </a:t>
            </a:r>
            <a:r>
              <a:rPr lang="pt-PT"/>
              <a:t>do argumento que exprime  </a:t>
            </a:r>
            <a:r>
              <a:rPr lang="pt-PT" b="1"/>
              <a:t>localização espacial de uma entidade. </a:t>
            </a:r>
          </a:p>
          <a:p>
            <a:pPr marL="0" indent="0">
              <a:buNone/>
            </a:pPr>
            <a:endParaRPr lang="pt-PT" b="1"/>
          </a:p>
          <a:p>
            <a:pPr marL="0" indent="0" algn="ctr">
              <a:buNone/>
            </a:pPr>
            <a:r>
              <a:rPr lang="pt-PT"/>
              <a:t>Há dois tipos de locativo: </a:t>
            </a:r>
          </a:p>
          <a:p>
            <a:pPr marL="0" indent="0" algn="ctr">
              <a:buNone/>
            </a:pPr>
            <a:r>
              <a:rPr lang="pt-PT"/>
              <a:t>1. locativo</a:t>
            </a:r>
            <a:r>
              <a:rPr lang="pt-PT" b="1"/>
              <a:t> situacional </a:t>
            </a:r>
            <a:r>
              <a:rPr lang="pt-PT"/>
              <a:t>(locativos que descrevem situações </a:t>
            </a:r>
            <a:r>
              <a:rPr lang="pt-PT" b="1"/>
              <a:t>não dinâmicas</a:t>
            </a:r>
            <a:r>
              <a:rPr lang="pt-PT"/>
              <a:t>);</a:t>
            </a:r>
          </a:p>
          <a:p>
            <a:pPr marL="0" indent="0" algn="ctr">
              <a:buNone/>
            </a:pPr>
            <a:r>
              <a:rPr lang="pt-PT"/>
              <a:t>2. locativo</a:t>
            </a:r>
            <a:r>
              <a:rPr lang="pt-PT" b="1"/>
              <a:t> direccional </a:t>
            </a:r>
            <a:r>
              <a:rPr lang="pt-PT"/>
              <a:t>(locativos que descrevem situações </a:t>
            </a:r>
            <a:r>
              <a:rPr lang="pt-PT" b="1"/>
              <a:t>dinâmicas</a:t>
            </a:r>
            <a:r>
              <a:rPr lang="pt-PT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9321408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>
                <a:solidFill>
                  <a:srgbClr val="FF0000"/>
                </a:solidFill>
              </a:rPr>
              <a:t>Locativo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PT" i="1"/>
              <a:t>Exemplificação: </a:t>
            </a:r>
          </a:p>
          <a:p>
            <a:pPr marL="0" indent="0" algn="ctr">
              <a:buNone/>
            </a:pPr>
            <a:endParaRPr lang="pt-PT" i="1"/>
          </a:p>
          <a:p>
            <a:pPr marL="0" indent="0" algn="ctr">
              <a:buNone/>
            </a:pPr>
            <a:r>
              <a:rPr lang="pt-PT" b="1"/>
              <a:t>locativo situacional:</a:t>
            </a:r>
          </a:p>
          <a:p>
            <a:pPr marL="0" indent="0" algn="ctr">
              <a:buNone/>
            </a:pPr>
            <a:r>
              <a:rPr lang="pt-PT"/>
              <a:t>A fruta permanece ainda </a:t>
            </a:r>
            <a:r>
              <a:rPr lang="pt-PT" i="1"/>
              <a:t>no contentor</a:t>
            </a:r>
            <a:r>
              <a:rPr lang="pt-PT"/>
              <a:t>. </a:t>
            </a:r>
          </a:p>
          <a:p>
            <a:pPr marL="0" indent="0" algn="ctr">
              <a:buNone/>
            </a:pPr>
            <a:r>
              <a:rPr lang="pt-PT"/>
              <a:t>O João mora </a:t>
            </a:r>
            <a:r>
              <a:rPr lang="pt-PT" i="1"/>
              <a:t>em Lisboa</a:t>
            </a:r>
            <a:r>
              <a:rPr lang="pt-PT"/>
              <a:t>. </a:t>
            </a:r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 b="1"/>
              <a:t>locativo direccional:</a:t>
            </a:r>
          </a:p>
          <a:p>
            <a:pPr marL="0" indent="0" algn="ctr">
              <a:buNone/>
            </a:pPr>
            <a:r>
              <a:rPr lang="pt-PT"/>
              <a:t>O Paulo partiu </a:t>
            </a:r>
            <a:r>
              <a:rPr lang="pt-PT" i="1"/>
              <a:t>para Marrocos</a:t>
            </a:r>
            <a:r>
              <a:rPr lang="pt-PT"/>
              <a:t>. </a:t>
            </a:r>
          </a:p>
          <a:p>
            <a:pPr marL="0" indent="0" algn="ctr">
              <a:buNone/>
            </a:pPr>
            <a:r>
              <a:rPr lang="pt-PT"/>
              <a:t>Vou </a:t>
            </a:r>
            <a:r>
              <a:rPr lang="pt-PT" i="1"/>
              <a:t>a Lisboa</a:t>
            </a:r>
            <a:r>
              <a:rPr lang="pt-PT"/>
              <a:t>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208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>
                <a:solidFill>
                  <a:srgbClr val="FF0000"/>
                </a:solidFill>
              </a:rPr>
              <a:t>Predicação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PT" b="1"/>
              <a:t>Predicação é a descrição de uma situação ou de um estado de coisas do/ de um mundo</a:t>
            </a:r>
            <a:r>
              <a:rPr lang="pt-PT"/>
              <a:t>.</a:t>
            </a:r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 i="1"/>
              <a:t>Exemplificação:</a:t>
            </a:r>
          </a:p>
          <a:p>
            <a:pPr marL="0" indent="0" algn="ctr">
              <a:buNone/>
            </a:pPr>
            <a:r>
              <a:rPr lang="pt-PT"/>
              <a:t>O João é esperto. </a:t>
            </a:r>
          </a:p>
          <a:p>
            <a:pPr marL="0" indent="0" algn="ctr">
              <a:buNone/>
            </a:pPr>
            <a:r>
              <a:rPr lang="pt-PT"/>
              <a:t>Os miúdos devoraram o bolo. </a:t>
            </a:r>
          </a:p>
          <a:p>
            <a:pPr marL="0" indent="0" algn="ctr">
              <a:buNone/>
            </a:pPr>
            <a:r>
              <a:rPr lang="pt-PT"/>
              <a:t>e</a:t>
            </a:r>
          </a:p>
          <a:p>
            <a:pPr marL="0" indent="0" algn="ctr">
              <a:buNone/>
            </a:pPr>
            <a:r>
              <a:rPr lang="pt-PT"/>
              <a:t>t</a:t>
            </a:r>
          </a:p>
          <a:p>
            <a:pPr marL="0" indent="0" algn="ctr">
              <a:buNone/>
            </a:pPr>
            <a:r>
              <a:rPr lang="pt-PT"/>
              <a:t>c.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53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>
                <a:solidFill>
                  <a:srgbClr val="FF0000"/>
                </a:solidFill>
              </a:rPr>
              <a:t>Predicador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b="1"/>
              <a:t>=</a:t>
            </a:r>
          </a:p>
          <a:p>
            <a:pPr marL="0" indent="0" algn="ctr">
              <a:buNone/>
            </a:pPr>
            <a:r>
              <a:rPr lang="pt-PT" b="1"/>
              <a:t>o elemento central da predicação</a:t>
            </a:r>
          </a:p>
          <a:p>
            <a:pPr marL="0" indent="0" algn="ctr">
              <a:buNone/>
            </a:pPr>
            <a:endParaRPr lang="pt-PT" b="1"/>
          </a:p>
          <a:p>
            <a:pPr marL="0" indent="0" algn="ctr">
              <a:buNone/>
            </a:pPr>
            <a:r>
              <a:rPr lang="pt-PT"/>
              <a:t>Exprime a propriedade de uma ou mais entidades ou a relação entre as entidades.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40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>
                <a:solidFill>
                  <a:srgbClr val="FF0000"/>
                </a:solidFill>
              </a:rPr>
              <a:t>Argumentos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PT"/>
          </a:p>
          <a:p>
            <a:pPr marL="0" indent="0" algn="ctr">
              <a:buNone/>
            </a:pPr>
            <a:r>
              <a:rPr lang="pt-PT" b="1"/>
              <a:t>=</a:t>
            </a:r>
          </a:p>
          <a:p>
            <a:pPr marL="0" indent="0" algn="ctr">
              <a:buNone/>
            </a:pPr>
            <a:r>
              <a:rPr lang="pt-PT"/>
              <a:t>as expressões que identificam as entidades às quais se aplica uma propriedade ou entre as quais é estabelecida uma relação.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371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>
                <a:solidFill>
                  <a:srgbClr val="FF0000"/>
                </a:solidFill>
              </a:rPr>
              <a:t>Selecção dos argumentos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/>
          </a:p>
          <a:p>
            <a:pPr marL="0" indent="0" algn="just">
              <a:buNone/>
            </a:pPr>
            <a:r>
              <a:rPr lang="pt-PT"/>
              <a:t>A relação semântica estreita que existe entre um predicador e os seus argumentos  chama-se </a:t>
            </a:r>
            <a:r>
              <a:rPr lang="pt-PT" b="1"/>
              <a:t>selecção</a:t>
            </a:r>
            <a:r>
              <a:rPr lang="pt-PT"/>
              <a:t>. Assim diz-se que um predicador </a:t>
            </a:r>
            <a:r>
              <a:rPr lang="pt-PT" b="1"/>
              <a:t>selecciona os seus argumentos</a:t>
            </a:r>
            <a:r>
              <a:rPr lang="pt-PT"/>
              <a:t>.  </a:t>
            </a: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635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br>
              <a:rPr lang="pt-PT">
                <a:solidFill>
                  <a:srgbClr val="FF0000"/>
                </a:solidFill>
              </a:rPr>
            </a:br>
            <a:r>
              <a:rPr lang="pt-PT">
                <a:solidFill>
                  <a:srgbClr val="FF0000"/>
                </a:solidFill>
              </a:rPr>
              <a:t>Selecção dos argumentos</a:t>
            </a:r>
            <a:br>
              <a:rPr lang="cs-CZ">
                <a:solidFill>
                  <a:srgbClr val="FF0000"/>
                </a:solidFill>
              </a:rPr>
            </a:b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PT"/>
              <a:t>Dentro do sintagma verbal, o verbo combina-se com os </a:t>
            </a:r>
            <a:r>
              <a:rPr lang="pt-PT" b="1"/>
              <a:t>termos integrantes</a:t>
            </a:r>
            <a:r>
              <a:rPr lang="pt-PT"/>
              <a:t>, os quais </a:t>
            </a:r>
            <a:r>
              <a:rPr lang="pt-PT" u="sng"/>
              <a:t>integram</a:t>
            </a:r>
            <a:r>
              <a:rPr lang="pt-PT"/>
              <a:t>, ou </a:t>
            </a:r>
            <a:r>
              <a:rPr lang="pt-PT" u="sng"/>
              <a:t>completam</a:t>
            </a:r>
            <a:r>
              <a:rPr lang="pt-PT"/>
              <a:t> o sentido e sem os quais o predicador não poderia formar uma frase semanticamente  coerente e completa. Assim, por exemplo, na frase: </a:t>
            </a:r>
          </a:p>
          <a:p>
            <a:pPr marL="0" indent="0" algn="ctr">
              <a:buNone/>
            </a:pPr>
            <a:r>
              <a:rPr lang="pt-PT"/>
              <a:t>Exemplificação: </a:t>
            </a:r>
            <a:endParaRPr lang="cs-CZ"/>
          </a:p>
          <a:p>
            <a:pPr marL="0" indent="0" algn="ctr">
              <a:buNone/>
            </a:pPr>
            <a:r>
              <a:rPr lang="pt-PT" i="1"/>
              <a:t>Eu vou lavar os dentes.</a:t>
            </a:r>
            <a:r>
              <a:rPr lang="pt-PT"/>
              <a:t> </a:t>
            </a: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491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br>
              <a:rPr lang="pt-PT" i="1">
                <a:solidFill>
                  <a:srgbClr val="FF0000"/>
                </a:solidFill>
              </a:rPr>
            </a:br>
            <a:r>
              <a:rPr lang="pt-PT" i="1">
                <a:solidFill>
                  <a:srgbClr val="FF0000"/>
                </a:solidFill>
              </a:rPr>
              <a:t>“Eu vou lavar os dentes.”</a:t>
            </a:r>
            <a:r>
              <a:rPr lang="pt-PT"/>
              <a:t> </a:t>
            </a: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PT"/>
          </a:p>
          <a:p>
            <a:pPr marL="0" indent="0" algn="just">
              <a:buNone/>
            </a:pPr>
            <a:r>
              <a:rPr lang="pt-PT"/>
              <a:t>o verbo </a:t>
            </a:r>
            <a:r>
              <a:rPr lang="pt-PT" i="1"/>
              <a:t>lavar</a:t>
            </a:r>
            <a:r>
              <a:rPr lang="pt-PT"/>
              <a:t>, na função do predicado, combina-se:</a:t>
            </a:r>
          </a:p>
          <a:p>
            <a:pPr marL="514350" indent="-514350" algn="just">
              <a:buAutoNum type="arabicPeriod"/>
            </a:pPr>
            <a:r>
              <a:rPr lang="pt-PT"/>
              <a:t>com o  </a:t>
            </a:r>
            <a:r>
              <a:rPr lang="pt-PT" b="1"/>
              <a:t>argumento externo </a:t>
            </a:r>
            <a:r>
              <a:rPr lang="pt-PT"/>
              <a:t>representado  por </a:t>
            </a:r>
            <a:r>
              <a:rPr lang="pt-PT" i="1">
                <a:solidFill>
                  <a:srgbClr val="FF0000"/>
                </a:solidFill>
              </a:rPr>
              <a:t>eu</a:t>
            </a:r>
            <a:r>
              <a:rPr lang="pt-PT">
                <a:solidFill>
                  <a:srgbClr val="FF0000"/>
                </a:solidFill>
              </a:rPr>
              <a:t> </a:t>
            </a:r>
            <a:r>
              <a:rPr lang="pt-PT"/>
              <a:t>e </a:t>
            </a:r>
          </a:p>
          <a:p>
            <a:pPr marL="514350" indent="-514350" algn="just">
              <a:buAutoNum type="arabicPeriod"/>
            </a:pPr>
            <a:r>
              <a:rPr lang="pt-PT"/>
              <a:t>por um </a:t>
            </a:r>
            <a:r>
              <a:rPr lang="pt-PT" b="1"/>
              <a:t>argumento interno</a:t>
            </a:r>
            <a:r>
              <a:rPr lang="pt-PT"/>
              <a:t> os </a:t>
            </a:r>
            <a:r>
              <a:rPr lang="pt-PT" i="1">
                <a:solidFill>
                  <a:srgbClr val="FF0000"/>
                </a:solidFill>
              </a:rPr>
              <a:t>dentes</a:t>
            </a:r>
            <a:r>
              <a:rPr lang="pt-PT">
                <a:solidFill>
                  <a:srgbClr val="FF0000"/>
                </a:solidFill>
              </a:rPr>
              <a:t> </a:t>
            </a:r>
            <a:r>
              <a:rPr lang="pt-PT"/>
              <a:t>sem o qual o verbo </a:t>
            </a:r>
            <a:r>
              <a:rPr lang="pt-PT" i="1"/>
              <a:t>lavar</a:t>
            </a:r>
            <a:r>
              <a:rPr lang="pt-PT"/>
              <a:t>  não formaria nenhuma frase.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04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dirty="0">
                <a:solidFill>
                  <a:srgbClr val="FF0000"/>
                </a:solidFill>
              </a:rPr>
              <a:t>Valência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r>
              <a:rPr lang="pt-PT" dirty="0"/>
              <a:t>O número de argumentos </a:t>
            </a:r>
            <a:r>
              <a:rPr lang="pt-PT" dirty="0" err="1"/>
              <a:t>seleccionados</a:t>
            </a:r>
            <a:r>
              <a:rPr lang="pt-PT" dirty="0"/>
              <a:t> por um predicador chama-se </a:t>
            </a:r>
            <a:r>
              <a:rPr lang="pt-PT" b="1" dirty="0"/>
              <a:t> valência</a:t>
            </a:r>
            <a:r>
              <a:rPr lang="pt-PT" dirty="0"/>
              <a:t>. Nas línguas humanas, a maioria dos predicadores </a:t>
            </a:r>
            <a:r>
              <a:rPr lang="pt-PT" dirty="0" err="1"/>
              <a:t>seleccionam</a:t>
            </a:r>
            <a:r>
              <a:rPr lang="pt-PT" dirty="0"/>
              <a:t> de 1 a  3 complementos verbais.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01065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1267</Words>
  <Application>Microsoft Office PowerPoint</Application>
  <PresentationFormat>Předvádění na obrazovce (4:3)</PresentationFormat>
  <Paragraphs>174</Paragraphs>
  <Slides>28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Calibri</vt:lpstr>
      <vt:lpstr>Times New Roman</vt:lpstr>
      <vt:lpstr>Motiv systému Office</vt:lpstr>
      <vt:lpstr>ASPECTOS SEMÂNTICOS DE UMA FRASE</vt:lpstr>
      <vt:lpstr>Índice</vt:lpstr>
      <vt:lpstr>Predicação</vt:lpstr>
      <vt:lpstr>Predicador</vt:lpstr>
      <vt:lpstr>Argumentos</vt:lpstr>
      <vt:lpstr>Selecção dos argumentos</vt:lpstr>
      <vt:lpstr> Selecção dos argumentos </vt:lpstr>
      <vt:lpstr> “Eu vou lavar os dentes.”  </vt:lpstr>
      <vt:lpstr>Valência</vt:lpstr>
      <vt:lpstr>Número de argumentos</vt:lpstr>
      <vt:lpstr>Predicadores de zero lugares  </vt:lpstr>
      <vt:lpstr>Predicadores de um lugar (predicadores unários)</vt:lpstr>
      <vt:lpstr>Predicadores de dois lugares (predicadores binários)</vt:lpstr>
      <vt:lpstr>Os predicadores de três lugares (predicadores ternários)</vt:lpstr>
      <vt:lpstr>Predicadores de quatro lugares</vt:lpstr>
      <vt:lpstr>Número de argumentos</vt:lpstr>
      <vt:lpstr>Selecção semântica dos argumentos</vt:lpstr>
      <vt:lpstr>Funções semânticas dos argumentos</vt:lpstr>
      <vt:lpstr>Tipologia de funções temáticas</vt:lpstr>
      <vt:lpstr>Tipologia de funções semânticas – a lista mínima</vt:lpstr>
      <vt:lpstr>Agente</vt:lpstr>
      <vt:lpstr>Fonte</vt:lpstr>
      <vt:lpstr>Experienciador</vt:lpstr>
      <vt:lpstr>Tema (objecto)</vt:lpstr>
      <vt:lpstr>Tema/objecto</vt:lpstr>
      <vt:lpstr>Alvo</vt:lpstr>
      <vt:lpstr>Locativo</vt:lpstr>
      <vt:lpstr>Locativo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ASPECTOS SEMÂNTICOS DE UMA FRASE</dc:title>
  <dc:creator>Iva Svobodová</dc:creator>
  <cp:lastModifiedBy>Iva Svobodová</cp:lastModifiedBy>
  <cp:revision>15</cp:revision>
  <dcterms:created xsi:type="dcterms:W3CDTF">2015-04-08T16:43:30Z</dcterms:created>
  <dcterms:modified xsi:type="dcterms:W3CDTF">2020-12-09T11:29:35Z</dcterms:modified>
</cp:coreProperties>
</file>