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264" r:id="rId11"/>
    <p:sldId id="265" r:id="rId12"/>
    <p:sldId id="333" r:id="rId13"/>
    <p:sldId id="334" r:id="rId14"/>
    <p:sldId id="307" r:id="rId15"/>
    <p:sldId id="308" r:id="rId16"/>
    <p:sldId id="309" r:id="rId17"/>
    <p:sldId id="310" r:id="rId18"/>
    <p:sldId id="311" r:id="rId19"/>
    <p:sldId id="343" r:id="rId20"/>
    <p:sldId id="345" r:id="rId21"/>
    <p:sldId id="346" r:id="rId22"/>
    <p:sldId id="347" r:id="rId23"/>
    <p:sldId id="348" r:id="rId24"/>
    <p:sldId id="350" r:id="rId25"/>
    <p:sldId id="351" r:id="rId26"/>
    <p:sldId id="352" r:id="rId27"/>
    <p:sldId id="353" r:id="rId28"/>
    <p:sldId id="354" r:id="rId29"/>
    <p:sldId id="273" r:id="rId30"/>
    <p:sldId id="302" r:id="rId31"/>
    <p:sldId id="303" r:id="rId32"/>
    <p:sldId id="304" r:id="rId33"/>
    <p:sldId id="274" r:id="rId34"/>
    <p:sldId id="275" r:id="rId35"/>
    <p:sldId id="276" r:id="rId36"/>
    <p:sldId id="277" r:id="rId37"/>
    <p:sldId id="355" r:id="rId38"/>
    <p:sldId id="278" r:id="rId39"/>
    <p:sldId id="356" r:id="rId40"/>
    <p:sldId id="357" r:id="rId41"/>
    <p:sldId id="279" r:id="rId42"/>
    <p:sldId id="280" r:id="rId43"/>
    <p:sldId id="281" r:id="rId44"/>
    <p:sldId id="282" r:id="rId45"/>
    <p:sldId id="283" r:id="rId46"/>
    <p:sldId id="284" r:id="rId47"/>
    <p:sldId id="285" r:id="rId48"/>
    <p:sldId id="288" r:id="rId49"/>
    <p:sldId id="289" r:id="rId50"/>
    <p:sldId id="335" r:id="rId51"/>
    <p:sldId id="290" r:id="rId52"/>
    <p:sldId id="336" r:id="rId53"/>
    <p:sldId id="291" r:id="rId54"/>
    <p:sldId id="337" r:id="rId55"/>
    <p:sldId id="292" r:id="rId56"/>
    <p:sldId id="293" r:id="rId57"/>
    <p:sldId id="294" r:id="rId58"/>
    <p:sldId id="295" r:id="rId59"/>
    <p:sldId id="296" r:id="rId60"/>
    <p:sldId id="297" r:id="rId61"/>
    <p:sldId id="300" r:id="rId62"/>
    <p:sldId id="299" r:id="rId63"/>
    <p:sldId id="305" r:id="rId64"/>
    <p:sldId id="338" r:id="rId65"/>
    <p:sldId id="339" r:id="rId66"/>
    <p:sldId id="306" r:id="rId67"/>
    <p:sldId id="312" r:id="rId68"/>
    <p:sldId id="313" r:id="rId69"/>
    <p:sldId id="314" r:id="rId70"/>
    <p:sldId id="316" r:id="rId71"/>
    <p:sldId id="317" r:id="rId72"/>
    <p:sldId id="318" r:id="rId73"/>
    <p:sldId id="319" r:id="rId74"/>
    <p:sldId id="321" r:id="rId75"/>
    <p:sldId id="323" r:id="rId76"/>
    <p:sldId id="315" r:id="rId77"/>
    <p:sldId id="322" r:id="rId78"/>
    <p:sldId id="320" r:id="rId79"/>
    <p:sldId id="324" r:id="rId80"/>
    <p:sldId id="325" r:id="rId81"/>
    <p:sldId id="326" r:id="rId82"/>
    <p:sldId id="327" r:id="rId8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308"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15.10.2021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15.10.2021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15.10.2021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15.10.2021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15.10.2021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15.10.2021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15.10.2021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cs.wikipedia.org/wiki/Pornografie"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fischerverlage.de/buch/judith_hermann_aller_liebe_anfang/9783100331830" TargetMode="External"/><Relationship Id="rId1" Type="http://schemas.openxmlformats.org/officeDocument/2006/relationships/slideLayout" Target="../slideLayouts/slideLayout2.xml"/><Relationship Id="rId6" Type="http://schemas.openxmlformats.org/officeDocument/2006/relationships/hyperlink" Target="http://www.fischerverlage.de/buch/judith_hermann_lettipark/9783100024930" TargetMode="External"/><Relationship Id="rId5" Type="http://schemas.openxmlformats.org/officeDocument/2006/relationships/image" Target="../media/image4.jpeg"/><Relationship Id="rId4" Type="http://schemas.openxmlformats.org/officeDocument/2006/relationships/hyperlink" Target="http://www.fischerverlage.de/buch/judith_hermann_alice/9783100331823"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2. </a:t>
            </a:r>
            <a:r>
              <a:rPr lang="de-DE" altLang="cs-CZ" b="1" dirty="0"/>
              <a:t>Stilschichten (-ebenen)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dirty="0" err="1"/>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a:p>
          <a:p>
            <a:pPr>
              <a:lnSpc>
                <a:spcPct val="80000"/>
              </a:lnSpc>
            </a:pPr>
            <a:r>
              <a:rPr lang="cs-CZ" altLang="cs-CZ" b="1" dirty="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a:t>    </a:t>
            </a:r>
            <a:r>
              <a:rPr lang="cs-CZ" altLang="cs-CZ" b="1" dirty="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195577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59851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r>
              <a:rPr lang="cs-CZ" sz="3100" b="1" dirty="0">
                <a:solidFill>
                  <a:srgbClr val="FF0000"/>
                </a:solidFill>
              </a:rPr>
              <a:t>3.</a:t>
            </a:r>
            <a:r>
              <a:rPr lang="de-DE" sz="3100" b="1" dirty="0">
                <a:solidFill>
                  <a:srgbClr val="FF0000"/>
                </a:solidFill>
              </a:rPr>
              <a:t>Stilistische Spezifik literarischer Texte</a:t>
            </a:r>
            <a:br>
              <a:rPr lang="cs-CZ" sz="3100" b="1" dirty="0">
                <a:solidFill>
                  <a:srgbClr val="FF0000"/>
                </a:solidFill>
              </a:rPr>
            </a:br>
            <a:r>
              <a:rPr lang="cs-CZ" sz="3100" b="1" dirty="0" err="1">
                <a:solidFill>
                  <a:srgbClr val="FF0000"/>
                </a:solidFill>
              </a:rPr>
              <a:t>Belletristik</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b="1" dirty="0" err="1"/>
              <a:t>Zusammenarbeit</a:t>
            </a:r>
            <a:r>
              <a:rPr lang="cs-CZ" b="1" dirty="0"/>
              <a:t> </a:t>
            </a:r>
            <a:r>
              <a:rPr lang="cs-CZ" b="1" dirty="0" err="1"/>
              <a:t>mit</a:t>
            </a:r>
            <a:r>
              <a:rPr lang="cs-CZ" b="1" dirty="0"/>
              <a:t> der </a:t>
            </a:r>
            <a:r>
              <a:rPr lang="cs-CZ" b="1" dirty="0" err="1">
                <a:solidFill>
                  <a:srgbClr val="FF0000"/>
                </a:solidFill>
              </a:rPr>
              <a:t>Literaturwissenschaft</a:t>
            </a:r>
            <a:endParaRPr lang="cs-CZ" b="1" dirty="0">
              <a:solidFill>
                <a:srgbClr val="FF0000"/>
              </a:solidFill>
            </a:endParaRPr>
          </a:p>
          <a:p>
            <a:pPr>
              <a:defRPr/>
            </a:pPr>
            <a:r>
              <a:rPr lang="cs-CZ" b="1" dirty="0" err="1">
                <a:solidFill>
                  <a:srgbClr val="00B050"/>
                </a:solidFill>
              </a:rPr>
              <a:t>poetische</a:t>
            </a:r>
            <a:r>
              <a:rPr lang="cs-CZ" b="1" dirty="0">
                <a:solidFill>
                  <a:srgbClr val="00B050"/>
                </a:solidFill>
              </a:rPr>
              <a:t> </a:t>
            </a:r>
            <a:r>
              <a:rPr lang="cs-CZ" b="1" dirty="0" err="1">
                <a:solidFill>
                  <a:srgbClr val="00B050"/>
                </a:solidFill>
              </a:rPr>
              <a:t>Funktion</a:t>
            </a:r>
            <a:r>
              <a:rPr lang="cs-CZ" b="1" dirty="0">
                <a:solidFill>
                  <a:srgbClr val="00B050"/>
                </a:solidFill>
              </a:rPr>
              <a:t> </a:t>
            </a:r>
            <a:r>
              <a:rPr lang="cs-CZ" b="1" dirty="0"/>
              <a:t>– </a:t>
            </a:r>
            <a:r>
              <a:rPr lang="cs-CZ" b="1" dirty="0" err="1"/>
              <a:t>spezielle</a:t>
            </a:r>
            <a:r>
              <a:rPr lang="cs-CZ" b="1" dirty="0"/>
              <a:t> </a:t>
            </a:r>
            <a:r>
              <a:rPr lang="cs-CZ" b="1" dirty="0" err="1"/>
              <a:t>Bezüge</a:t>
            </a:r>
            <a:r>
              <a:rPr lang="cs-CZ" b="1" dirty="0"/>
              <a:t> </a:t>
            </a:r>
            <a:r>
              <a:rPr lang="cs-CZ" b="1" dirty="0" err="1"/>
              <a:t>zur</a:t>
            </a:r>
            <a:r>
              <a:rPr lang="cs-CZ" b="1" dirty="0"/>
              <a:t> </a:t>
            </a:r>
            <a:r>
              <a:rPr lang="cs-CZ" b="1" dirty="0" err="1"/>
              <a:t>Wirklichkeit</a:t>
            </a:r>
            <a:r>
              <a:rPr lang="cs-CZ" b="1" dirty="0"/>
              <a:t> (</a:t>
            </a:r>
            <a:r>
              <a:rPr lang="cs-CZ" b="1" dirty="0" err="1"/>
              <a:t>Fiktion</a:t>
            </a:r>
            <a:r>
              <a:rPr lang="cs-CZ" b="1" dirty="0"/>
              <a:t>), </a:t>
            </a:r>
            <a:r>
              <a:rPr lang="cs-CZ" b="1" dirty="0" err="1"/>
              <a:t>nicht</a:t>
            </a:r>
            <a:r>
              <a:rPr lang="cs-CZ" b="1" dirty="0"/>
              <a:t> </a:t>
            </a:r>
            <a:r>
              <a:rPr lang="cs-CZ" b="1" dirty="0" err="1"/>
              <a:t>nur</a:t>
            </a:r>
            <a:r>
              <a:rPr lang="cs-CZ" b="1" dirty="0"/>
              <a:t> </a:t>
            </a:r>
            <a:r>
              <a:rPr lang="cs-CZ" b="1" dirty="0" err="1"/>
              <a:t>sprachliche</a:t>
            </a:r>
            <a:r>
              <a:rPr lang="cs-CZ" b="1" dirty="0"/>
              <a:t>, </a:t>
            </a:r>
            <a:r>
              <a:rPr lang="cs-CZ" b="1" dirty="0" err="1"/>
              <a:t>sondern</a:t>
            </a:r>
            <a:r>
              <a:rPr lang="cs-CZ" b="1" dirty="0"/>
              <a:t> </a:t>
            </a:r>
            <a:r>
              <a:rPr lang="cs-CZ" b="1" dirty="0" err="1"/>
              <a:t>weitere</a:t>
            </a:r>
            <a:r>
              <a:rPr lang="cs-CZ" b="1" dirty="0"/>
              <a:t>, </a:t>
            </a:r>
            <a:r>
              <a:rPr lang="cs-CZ" b="1" dirty="0" err="1"/>
              <a:t>übergreifende</a:t>
            </a:r>
            <a:r>
              <a:rPr lang="cs-CZ" b="1" dirty="0"/>
              <a:t> </a:t>
            </a:r>
            <a:r>
              <a:rPr lang="cs-CZ" b="1" dirty="0" err="1"/>
              <a:t>Prinzipien</a:t>
            </a:r>
            <a:r>
              <a:rPr lang="cs-CZ" b="1" dirty="0"/>
              <a:t>:</a:t>
            </a:r>
          </a:p>
          <a:p>
            <a:pPr>
              <a:defRPr/>
            </a:pPr>
            <a:r>
              <a:rPr lang="cs-CZ" b="1" dirty="0" err="1">
                <a:solidFill>
                  <a:srgbClr val="00B050"/>
                </a:solidFill>
              </a:rPr>
              <a:t>semiotische</a:t>
            </a:r>
            <a:r>
              <a:rPr lang="cs-CZ" b="1" dirty="0">
                <a:solidFill>
                  <a:srgbClr val="00B050"/>
                </a:solidFill>
              </a:rPr>
              <a:t> </a:t>
            </a:r>
            <a:r>
              <a:rPr lang="cs-CZ" b="1" dirty="0" err="1">
                <a:solidFill>
                  <a:srgbClr val="00B050"/>
                </a:solidFill>
              </a:rPr>
              <a:t>Konfigurationen</a:t>
            </a:r>
            <a:r>
              <a:rPr lang="cs-CZ" b="1" dirty="0"/>
              <a:t>: </a:t>
            </a:r>
            <a:r>
              <a:rPr lang="cs-CZ" b="1" dirty="0" err="1"/>
              <a:t>Gattung</a:t>
            </a:r>
            <a:r>
              <a:rPr lang="cs-CZ" b="1" dirty="0"/>
              <a:t> – </a:t>
            </a:r>
            <a:r>
              <a:rPr lang="cs-CZ" b="1" dirty="0">
                <a:solidFill>
                  <a:srgbClr val="0070C0"/>
                </a:solidFill>
              </a:rPr>
              <a:t>Lyrik</a:t>
            </a:r>
            <a:r>
              <a:rPr lang="cs-CZ" b="1" dirty="0"/>
              <a:t>, </a:t>
            </a:r>
            <a:r>
              <a:rPr lang="cs-CZ" b="1" dirty="0">
                <a:solidFill>
                  <a:srgbClr val="0070C0"/>
                </a:solidFill>
              </a:rPr>
              <a:t>Epik</a:t>
            </a:r>
            <a:r>
              <a:rPr lang="cs-CZ" b="1" dirty="0"/>
              <a:t>, </a:t>
            </a:r>
            <a:r>
              <a:rPr lang="cs-CZ" b="1" dirty="0">
                <a:solidFill>
                  <a:srgbClr val="0070C0"/>
                </a:solidFill>
              </a:rPr>
              <a:t>Dramatik </a:t>
            </a:r>
            <a:r>
              <a:rPr lang="cs-CZ" b="1" dirty="0" err="1"/>
              <a:t>mit</a:t>
            </a:r>
            <a:r>
              <a:rPr lang="cs-CZ" b="1" dirty="0"/>
              <a:t> </a:t>
            </a:r>
            <a:r>
              <a:rPr lang="cs-CZ" b="1" dirty="0" err="1"/>
              <a:t>ihren</a:t>
            </a:r>
            <a:r>
              <a:rPr lang="cs-CZ" b="1" dirty="0"/>
              <a:t> </a:t>
            </a:r>
            <a:r>
              <a:rPr lang="cs-CZ" b="1" dirty="0" err="1"/>
              <a:t>Genres</a:t>
            </a:r>
            <a:r>
              <a:rPr lang="cs-CZ" b="1" dirty="0"/>
              <a:t> (Ode, </a:t>
            </a:r>
            <a:r>
              <a:rPr lang="cs-CZ" b="1" dirty="0" err="1"/>
              <a:t>Ballade</a:t>
            </a:r>
            <a:r>
              <a:rPr lang="cs-CZ" b="1" dirty="0"/>
              <a:t>, Hymne; Roman, </a:t>
            </a:r>
            <a:r>
              <a:rPr lang="cs-CZ" b="1" dirty="0" err="1"/>
              <a:t>Novelle</a:t>
            </a:r>
            <a:r>
              <a:rPr lang="cs-CZ" b="1" dirty="0"/>
              <a:t>, </a:t>
            </a:r>
            <a:r>
              <a:rPr lang="cs-CZ" b="1" dirty="0" err="1"/>
              <a:t>Erzählung</a:t>
            </a:r>
            <a:r>
              <a:rPr lang="cs-CZ" b="1" dirty="0"/>
              <a:t>; </a:t>
            </a:r>
            <a:r>
              <a:rPr lang="cs-CZ" b="1" dirty="0" err="1"/>
              <a:t>Tragödie</a:t>
            </a:r>
            <a:r>
              <a:rPr lang="cs-CZ" b="1" dirty="0"/>
              <a:t>, </a:t>
            </a:r>
            <a:r>
              <a:rPr lang="cs-CZ" b="1" dirty="0" err="1"/>
              <a:t>Komödie</a:t>
            </a:r>
            <a:r>
              <a:rPr lang="cs-CZ" b="1" dirty="0"/>
              <a:t>)</a:t>
            </a:r>
          </a:p>
          <a:p>
            <a:pPr>
              <a:defRPr/>
            </a:pPr>
            <a:r>
              <a:rPr lang="cs-CZ" b="1" dirty="0" err="1">
                <a:solidFill>
                  <a:schemeClr val="accent6">
                    <a:lumMod val="50000"/>
                  </a:schemeClr>
                </a:solidFill>
              </a:rPr>
              <a:t>literarisch-ästhetische</a:t>
            </a:r>
            <a:r>
              <a:rPr lang="cs-CZ" b="1" dirty="0">
                <a:solidFill>
                  <a:schemeClr val="accent6">
                    <a:lumMod val="50000"/>
                  </a:schemeClr>
                </a:solidFill>
              </a:rPr>
              <a:t> </a:t>
            </a:r>
            <a:r>
              <a:rPr lang="cs-CZ" b="1" dirty="0" err="1">
                <a:solidFill>
                  <a:schemeClr val="accent6">
                    <a:lumMod val="50000"/>
                  </a:schemeClr>
                </a:solidFill>
              </a:rPr>
              <a:t>Kategorien</a:t>
            </a:r>
            <a:r>
              <a:rPr lang="cs-CZ" b="1" dirty="0"/>
              <a:t>: </a:t>
            </a:r>
            <a:r>
              <a:rPr lang="cs-CZ" b="1" dirty="0" err="1"/>
              <a:t>Fabel</a:t>
            </a:r>
            <a:r>
              <a:rPr lang="cs-CZ" b="1" dirty="0"/>
              <a:t>, Sujet, </a:t>
            </a:r>
            <a:r>
              <a:rPr lang="cs-CZ" b="1" dirty="0" err="1"/>
              <a:t>Handlung</a:t>
            </a:r>
            <a:r>
              <a:rPr lang="cs-CZ" b="1" dirty="0"/>
              <a:t>, </a:t>
            </a:r>
            <a:r>
              <a:rPr lang="cs-CZ" b="1" dirty="0" err="1"/>
              <a:t>Figurenkonstellation</a:t>
            </a:r>
            <a:r>
              <a:rPr lang="cs-CZ" b="1" dirty="0"/>
              <a:t> (Epik), </a:t>
            </a:r>
            <a:r>
              <a:rPr lang="cs-CZ" b="1" dirty="0" err="1"/>
              <a:t>Vers</a:t>
            </a:r>
            <a:r>
              <a:rPr lang="cs-CZ" b="1" dirty="0"/>
              <a:t>, </a:t>
            </a:r>
            <a:r>
              <a:rPr lang="cs-CZ" b="1" dirty="0" err="1"/>
              <a:t>Reim</a:t>
            </a:r>
            <a:r>
              <a:rPr lang="cs-CZ" b="1" dirty="0"/>
              <a:t>, </a:t>
            </a:r>
            <a:r>
              <a:rPr lang="cs-CZ" b="1" dirty="0" err="1"/>
              <a:t>Rhythmus</a:t>
            </a:r>
            <a:r>
              <a:rPr lang="cs-CZ" b="1" dirty="0"/>
              <a:t> (Lyrik), </a:t>
            </a:r>
            <a:r>
              <a:rPr lang="cs-CZ" b="1" dirty="0" err="1"/>
              <a:t>Szene</a:t>
            </a:r>
            <a:r>
              <a:rPr lang="cs-CZ" b="1" dirty="0"/>
              <a:t>, Akt (Dramatik – </a:t>
            </a:r>
            <a:r>
              <a:rPr lang="cs-CZ" b="1" dirty="0" err="1"/>
              <a:t>multimedial</a:t>
            </a:r>
            <a:r>
              <a:rPr lang="cs-CZ" b="1" dirty="0"/>
              <a:t>)</a:t>
            </a:r>
          </a:p>
          <a:p>
            <a:endParaRPr lang="cs-CZ" dirty="0"/>
          </a:p>
        </p:txBody>
      </p:sp>
    </p:spTree>
    <p:extLst>
      <p:ext uri="{BB962C8B-B14F-4D97-AF65-F5344CB8AC3E}">
        <p14:creationId xmlns:p14="http://schemas.microsoft.com/office/powerpoint/2010/main" val="151028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Belletristik</a:t>
            </a:r>
            <a:endParaRPr lang="cs-CZ" b="1" dirty="0">
              <a:solidFill>
                <a:srgbClr val="FF0000"/>
              </a:solidFill>
            </a:endParaRPr>
          </a:p>
        </p:txBody>
      </p:sp>
      <p:sp>
        <p:nvSpPr>
          <p:cNvPr id="3" name="Zástupný symbol pro obsah 2"/>
          <p:cNvSpPr>
            <a:spLocks noGrp="1"/>
          </p:cNvSpPr>
          <p:nvPr>
            <p:ph idx="1"/>
          </p:nvPr>
        </p:nvSpPr>
        <p:spPr/>
        <p:txBody>
          <a:bodyPr/>
          <a:lstStyle/>
          <a:p>
            <a:r>
              <a:rPr lang="cs-CZ" altLang="cs-CZ" b="1" dirty="0" err="1"/>
              <a:t>kommunikativ-pragmatische</a:t>
            </a:r>
            <a:r>
              <a:rPr lang="cs-CZ" altLang="cs-CZ" b="1" dirty="0"/>
              <a:t> </a:t>
            </a:r>
            <a:r>
              <a:rPr lang="cs-CZ" altLang="cs-CZ" b="1" dirty="0" err="1"/>
              <a:t>Merkmale</a:t>
            </a:r>
            <a:r>
              <a:rPr lang="cs-CZ" altLang="cs-CZ" b="1" dirty="0"/>
              <a:t>: </a:t>
            </a:r>
            <a:r>
              <a:rPr lang="cs-CZ" altLang="cs-CZ" b="1" dirty="0" err="1"/>
              <a:t>Autor;Leser</a:t>
            </a:r>
            <a:r>
              <a:rPr lang="cs-CZ" altLang="cs-CZ" b="1" dirty="0"/>
              <a:t>/</a:t>
            </a:r>
            <a:r>
              <a:rPr lang="cs-CZ" altLang="cs-CZ" b="1" dirty="0" err="1"/>
              <a:t>Hörer</a:t>
            </a:r>
            <a:r>
              <a:rPr lang="cs-CZ" altLang="cs-CZ" b="1" dirty="0"/>
              <a:t>/</a:t>
            </a:r>
            <a:r>
              <a:rPr lang="cs-CZ" altLang="cs-CZ" b="1" dirty="0" err="1"/>
              <a:t>Zuschauer</a:t>
            </a:r>
            <a:endParaRPr lang="cs-CZ" altLang="cs-CZ" b="1" dirty="0"/>
          </a:p>
          <a:p>
            <a:r>
              <a:rPr lang="cs-CZ" altLang="cs-CZ" b="1" dirty="0" err="1"/>
              <a:t>historisch-gesellschaftliche</a:t>
            </a:r>
            <a:r>
              <a:rPr lang="cs-CZ" altLang="cs-CZ" b="1" dirty="0"/>
              <a:t> </a:t>
            </a:r>
            <a:r>
              <a:rPr lang="cs-CZ" altLang="cs-CZ" b="1" dirty="0" err="1"/>
              <a:t>Situation</a:t>
            </a:r>
            <a:endParaRPr lang="cs-CZ" altLang="cs-CZ" b="1" dirty="0"/>
          </a:p>
          <a:p>
            <a:r>
              <a:rPr lang="cs-CZ" altLang="cs-CZ" b="1" dirty="0" err="1">
                <a:solidFill>
                  <a:srgbClr val="FFC000"/>
                </a:solidFill>
              </a:rPr>
              <a:t>Variabilität</a:t>
            </a:r>
            <a:r>
              <a:rPr lang="cs-CZ" altLang="cs-CZ" b="1" dirty="0">
                <a:solidFill>
                  <a:srgbClr val="FFC000"/>
                </a:solidFill>
              </a:rPr>
              <a:t>, </a:t>
            </a:r>
            <a:r>
              <a:rPr lang="cs-CZ" altLang="cs-CZ" b="1" dirty="0" err="1">
                <a:solidFill>
                  <a:srgbClr val="FFC000"/>
                </a:solidFill>
              </a:rPr>
              <a:t>Originalität</a:t>
            </a:r>
            <a:r>
              <a:rPr lang="cs-CZ" altLang="cs-CZ" b="1" dirty="0">
                <a:solidFill>
                  <a:srgbClr val="FFC000"/>
                </a:solidFill>
              </a:rPr>
              <a:t>, </a:t>
            </a:r>
            <a:r>
              <a:rPr lang="cs-CZ" altLang="cs-CZ" b="1" dirty="0" err="1">
                <a:solidFill>
                  <a:srgbClr val="FFC000"/>
                </a:solidFill>
              </a:rPr>
              <a:t>Expressivität</a:t>
            </a:r>
            <a:endParaRPr lang="cs-CZ" altLang="cs-CZ" b="1" dirty="0">
              <a:solidFill>
                <a:srgbClr val="FFC000"/>
              </a:solidFill>
            </a:endParaRPr>
          </a:p>
          <a:p>
            <a:r>
              <a:rPr lang="cs-CZ" altLang="cs-CZ" b="1" dirty="0" err="1">
                <a:solidFill>
                  <a:srgbClr val="FF0000"/>
                </a:solidFill>
              </a:rPr>
              <a:t>sprachstilistische</a:t>
            </a:r>
            <a:r>
              <a:rPr lang="cs-CZ" altLang="cs-CZ" b="1" dirty="0">
                <a:solidFill>
                  <a:srgbClr val="FF0000"/>
                </a:solidFill>
              </a:rPr>
              <a:t> </a:t>
            </a:r>
            <a:r>
              <a:rPr lang="cs-CZ" altLang="cs-CZ" b="1" dirty="0" err="1">
                <a:solidFill>
                  <a:srgbClr val="FF0000"/>
                </a:solidFill>
              </a:rPr>
              <a:t>Mittel</a:t>
            </a:r>
            <a:r>
              <a:rPr lang="cs-CZ" altLang="cs-CZ" b="1" dirty="0"/>
              <a:t>: </a:t>
            </a:r>
            <a:r>
              <a:rPr lang="cs-CZ" altLang="cs-CZ" b="1" dirty="0" err="1"/>
              <a:t>ungewöhnliche</a:t>
            </a:r>
            <a:r>
              <a:rPr lang="cs-CZ" altLang="cs-CZ" b="1" dirty="0"/>
              <a:t> </a:t>
            </a:r>
            <a:r>
              <a:rPr lang="cs-CZ" altLang="cs-CZ" b="1" dirty="0" err="1"/>
              <a:t>Wortkombinationen</a:t>
            </a:r>
            <a:r>
              <a:rPr lang="cs-CZ" altLang="cs-CZ" b="1" dirty="0"/>
              <a:t>, </a:t>
            </a:r>
            <a:r>
              <a:rPr lang="cs-CZ" altLang="cs-CZ" b="1" dirty="0" err="1"/>
              <a:t>expressive</a:t>
            </a:r>
            <a:r>
              <a:rPr lang="cs-CZ" altLang="cs-CZ" b="1" dirty="0"/>
              <a:t> </a:t>
            </a:r>
            <a:r>
              <a:rPr lang="cs-CZ" altLang="cs-CZ" b="1" dirty="0" err="1"/>
              <a:t>Stilmittel</a:t>
            </a:r>
            <a:r>
              <a:rPr lang="cs-CZ" altLang="cs-CZ" b="1" dirty="0"/>
              <a:t>, </a:t>
            </a:r>
            <a:r>
              <a:rPr lang="cs-CZ" altLang="cs-CZ" b="1" dirty="0" err="1"/>
              <a:t>Okkasionalismen</a:t>
            </a:r>
            <a:r>
              <a:rPr lang="cs-CZ" altLang="cs-CZ" b="1" dirty="0"/>
              <a:t>, </a:t>
            </a:r>
            <a:r>
              <a:rPr lang="cs-CZ" altLang="cs-CZ" b="1" dirty="0" err="1"/>
              <a:t>Neologismen</a:t>
            </a:r>
            <a:r>
              <a:rPr lang="cs-CZ" altLang="cs-CZ" b="1" dirty="0"/>
              <a:t>, </a:t>
            </a:r>
            <a:r>
              <a:rPr lang="cs-CZ" altLang="cs-CZ" b="1" dirty="0" err="1"/>
              <a:t>Phraseologismen</a:t>
            </a:r>
            <a:r>
              <a:rPr lang="cs-CZ" altLang="cs-CZ" b="1" dirty="0"/>
              <a:t>, Tropen </a:t>
            </a:r>
            <a:r>
              <a:rPr lang="cs-CZ" altLang="cs-CZ" b="1" dirty="0" err="1"/>
              <a:t>und</a:t>
            </a:r>
            <a:r>
              <a:rPr lang="cs-CZ" altLang="cs-CZ" b="1" dirty="0"/>
              <a:t> </a:t>
            </a:r>
            <a:r>
              <a:rPr lang="cs-CZ" altLang="cs-CZ" b="1" dirty="0" err="1"/>
              <a:t>Stilfiguren</a:t>
            </a:r>
            <a:r>
              <a:rPr lang="cs-CZ" altLang="cs-CZ" b="1" dirty="0"/>
              <a:t>...</a:t>
            </a:r>
          </a:p>
          <a:p>
            <a:endParaRPr lang="cs-CZ" dirty="0"/>
          </a:p>
        </p:txBody>
      </p:sp>
    </p:spTree>
    <p:extLst>
      <p:ext uri="{BB962C8B-B14F-4D97-AF65-F5344CB8AC3E}">
        <p14:creationId xmlns:p14="http://schemas.microsoft.com/office/powerpoint/2010/main" val="429098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Epik</a:t>
            </a:r>
          </a:p>
        </p:txBody>
      </p:sp>
      <p:sp>
        <p:nvSpPr>
          <p:cNvPr id="3" name="Zástupný symbol pro obsah 2"/>
          <p:cNvSpPr>
            <a:spLocks noGrp="1"/>
          </p:cNvSpPr>
          <p:nvPr>
            <p:ph idx="1"/>
          </p:nvPr>
        </p:nvSpPr>
        <p:spPr/>
        <p:txBody>
          <a:bodyPr/>
          <a:lstStyle/>
          <a:p>
            <a:pP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a:defRPr/>
            </a:pPr>
            <a:r>
              <a:rPr lang="cs-CZ" altLang="cs-CZ" b="1" dirty="0" err="1"/>
              <a:t>Typische</a:t>
            </a:r>
            <a:r>
              <a:rPr lang="cs-CZ" altLang="cs-CZ" b="1" dirty="0"/>
              <a:t> </a:t>
            </a:r>
            <a:r>
              <a:rPr lang="de-DE" altLang="cs-CZ" b="1" dirty="0"/>
              <a:t>Erzählsituationen: </a:t>
            </a:r>
          </a:p>
          <a:p>
            <a:pPr>
              <a:defRPr/>
            </a:pPr>
            <a:r>
              <a:rPr lang="de-DE" altLang="cs-CZ" b="1" dirty="0">
                <a:solidFill>
                  <a:srgbClr val="0070C0"/>
                </a:solidFill>
              </a:rPr>
              <a:t>zwei Ebenen: </a:t>
            </a:r>
          </a:p>
          <a:p>
            <a:pPr>
              <a:defRPr/>
            </a:pPr>
            <a:r>
              <a:rPr lang="de-DE" altLang="cs-CZ" b="1" dirty="0"/>
              <a:t>1. die </a:t>
            </a:r>
            <a:r>
              <a:rPr lang="de-DE" altLang="cs-CZ" b="1" dirty="0">
                <a:solidFill>
                  <a:srgbClr val="0070C0"/>
                </a:solidFill>
              </a:rPr>
              <a:t>Erzähler</a:t>
            </a:r>
            <a:r>
              <a:rPr lang="de-DE" altLang="cs-CZ" b="1" dirty="0"/>
              <a:t>ebene: </a:t>
            </a:r>
          </a:p>
          <a:p>
            <a:pPr>
              <a:defRPr/>
            </a:pPr>
            <a:r>
              <a:rPr lang="de-DE" altLang="cs-CZ" b="1" dirty="0"/>
              <a:t>2. die</a:t>
            </a:r>
            <a:r>
              <a:rPr lang="de-DE" altLang="cs-CZ" b="1" dirty="0">
                <a:solidFill>
                  <a:srgbClr val="0070C0"/>
                </a:solidFill>
              </a:rPr>
              <a:t> erzählte </a:t>
            </a:r>
            <a:r>
              <a:rPr lang="de-DE" altLang="cs-CZ" b="1" dirty="0"/>
              <a:t>Ebene/Handlungsebene</a:t>
            </a:r>
          </a:p>
          <a:p>
            <a:pPr marL="0" indent="0">
              <a:buNone/>
            </a:pPr>
            <a:endParaRPr lang="cs-CZ" dirty="0"/>
          </a:p>
        </p:txBody>
      </p:sp>
    </p:spTree>
    <p:extLst>
      <p:ext uri="{BB962C8B-B14F-4D97-AF65-F5344CB8AC3E}">
        <p14:creationId xmlns:p14="http://schemas.microsoft.com/office/powerpoint/2010/main" val="19151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Der </a:t>
            </a:r>
            <a:r>
              <a:rPr lang="cs-CZ" b="1" dirty="0" err="1">
                <a:solidFill>
                  <a:srgbClr val="FF0000"/>
                </a:solidFill>
              </a:rPr>
              <a:t>Erz</a:t>
            </a:r>
            <a:r>
              <a:rPr lang="de-DE" b="1" dirty="0" err="1">
                <a:solidFill>
                  <a:srgbClr val="FF0000"/>
                </a:solidFill>
              </a:rPr>
              <a:t>ähler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pP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endParaRPr lang="cs-CZ" dirty="0"/>
          </a:p>
        </p:txBody>
      </p:sp>
    </p:spTree>
    <p:extLst>
      <p:ext uri="{BB962C8B-B14F-4D97-AF65-F5344CB8AC3E}">
        <p14:creationId xmlns:p14="http://schemas.microsoft.com/office/powerpoint/2010/main" val="127684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Redewiedergabe</a:t>
            </a:r>
            <a:endParaRPr lang="cs-CZ" b="1"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r>
              <a:rPr lang="de-DE" altLang="cs-CZ" b="1" dirty="0"/>
              <a:t>Erzählliteratur durch Mehrstimmigkeit (Polyphonie) gekennzeichnet</a:t>
            </a:r>
          </a:p>
          <a:p>
            <a:r>
              <a:rPr lang="de-DE" altLang="cs-CZ" b="1" dirty="0"/>
              <a:t>Wechselspiel von</a:t>
            </a:r>
            <a:r>
              <a:rPr lang="de-DE" altLang="cs-CZ" b="1" dirty="0">
                <a:solidFill>
                  <a:srgbClr val="00B050"/>
                </a:solidFill>
              </a:rPr>
              <a:t> Erzählbericht </a:t>
            </a:r>
            <a:r>
              <a:rPr lang="de-DE" altLang="cs-CZ" b="1" dirty="0"/>
              <a:t>und </a:t>
            </a:r>
            <a:r>
              <a:rPr lang="de-DE" altLang="cs-CZ" b="1" dirty="0">
                <a:solidFill>
                  <a:srgbClr val="00B050"/>
                </a:solidFill>
              </a:rPr>
              <a:t>Personenrede (szenische Darstellung, Dialoge)</a:t>
            </a:r>
            <a:endParaRPr lang="de-DE" altLang="cs-CZ" b="1" dirty="0"/>
          </a:p>
          <a:p>
            <a:r>
              <a:rPr lang="de-DE" altLang="cs-CZ" b="1" dirty="0">
                <a:solidFill>
                  <a:srgbClr val="7030A0"/>
                </a:solidFill>
              </a:rPr>
              <a:t>Personenrede</a:t>
            </a:r>
            <a:r>
              <a:rPr lang="de-DE" altLang="cs-CZ" b="1" dirty="0"/>
              <a:t>: direkte Rede (szenische Dialoge), indirekte Rede</a:t>
            </a:r>
          </a:p>
          <a:p>
            <a:r>
              <a:rPr lang="de-DE" altLang="cs-CZ" b="1" dirty="0">
                <a:solidFill>
                  <a:srgbClr val="7030A0"/>
                </a:solidFill>
              </a:rPr>
              <a:t>Gedankenbericht:</a:t>
            </a:r>
            <a:r>
              <a:rPr lang="de-DE" altLang="cs-CZ" b="1" dirty="0"/>
              <a:t> („psycho-narration“, erlebte Rede, innerer Monolog)</a:t>
            </a:r>
          </a:p>
          <a:p>
            <a:r>
              <a:rPr lang="de-DE" altLang="cs-CZ" b="1" dirty="0">
                <a:solidFill>
                  <a:srgbClr val="FF0000"/>
                </a:solidFill>
              </a:rPr>
              <a:t>Beschreibungen und Schilderungen</a:t>
            </a:r>
          </a:p>
          <a:p>
            <a:r>
              <a:rPr lang="de-DE" altLang="cs-CZ" b="1" dirty="0">
                <a:solidFill>
                  <a:srgbClr val="FF0000"/>
                </a:solidFill>
              </a:rPr>
              <a:t>Lieder, Gedichte, wissenschaftliche Abhandlungen, Briefe…</a:t>
            </a:r>
          </a:p>
          <a:p>
            <a:r>
              <a:rPr lang="de-DE" altLang="cs-CZ" b="1" dirty="0">
                <a:solidFill>
                  <a:srgbClr val="FF0000"/>
                </a:solidFill>
              </a:rPr>
              <a:t>Intertextualität: Zitate und Anspielungen (</a:t>
            </a:r>
            <a:r>
              <a:rPr lang="de-DE" altLang="cs-CZ" b="1" dirty="0" err="1">
                <a:solidFill>
                  <a:srgbClr val="FF0000"/>
                </a:solidFill>
              </a:rPr>
              <a:t>Allusionen</a:t>
            </a:r>
            <a:r>
              <a:rPr lang="de-DE" altLang="cs-CZ" b="1" dirty="0">
                <a:solidFill>
                  <a:srgbClr val="FF0000"/>
                </a:solidFill>
              </a:rPr>
              <a:t>)</a:t>
            </a:r>
          </a:p>
          <a:p>
            <a:endParaRPr lang="cs-CZ" dirty="0"/>
          </a:p>
        </p:txBody>
      </p:sp>
      <p:sp>
        <p:nvSpPr>
          <p:cNvPr id="4" name="Obdélník 3"/>
          <p:cNvSpPr/>
          <p:nvPr/>
        </p:nvSpPr>
        <p:spPr>
          <a:xfrm>
            <a:off x="2286000" y="1582341"/>
            <a:ext cx="4572000" cy="369332"/>
          </a:xfrm>
          <a:prstGeom prst="rect">
            <a:avLst/>
          </a:prstGeom>
        </p:spPr>
        <p:txBody>
          <a:bodyPr>
            <a:spAutoFit/>
          </a:bodyPr>
          <a:lstStyle/>
          <a:p>
            <a:endParaRPr lang="de-DE" altLang="cs-CZ" b="1" dirty="0">
              <a:solidFill>
                <a:srgbClr val="FF0000"/>
              </a:solidFill>
            </a:endParaRPr>
          </a:p>
        </p:txBody>
      </p:sp>
    </p:spTree>
    <p:extLst>
      <p:ext uri="{BB962C8B-B14F-4D97-AF65-F5344CB8AC3E}">
        <p14:creationId xmlns:p14="http://schemas.microsoft.com/office/powerpoint/2010/main" val="21282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de-DE" sz="3100" b="1" dirty="0">
                <a:solidFill>
                  <a:srgbClr val="FF0000"/>
                </a:solidFill>
              </a:rPr>
            </a:br>
            <a:r>
              <a:rPr lang="de-DE" sz="3100" b="1" dirty="0">
                <a:solidFill>
                  <a:srgbClr val="FF0000"/>
                </a:solidFill>
              </a:rPr>
              <a:t>4. Einführung in die </a:t>
            </a:r>
            <a:r>
              <a:rPr lang="de-DE" sz="3100" b="1" dirty="0" err="1">
                <a:solidFill>
                  <a:srgbClr val="FF0000"/>
                </a:solidFill>
              </a:rPr>
              <a:t>Translatologie</a:t>
            </a:r>
            <a:r>
              <a:rPr lang="cs-CZ" sz="3100" b="1" dirty="0">
                <a:solidFill>
                  <a:srgbClr val="FF0000"/>
                </a:solidFill>
              </a:rPr>
              <a:t>/</a:t>
            </a:r>
            <a:r>
              <a:rPr lang="de-DE" sz="3100" b="1" dirty="0">
                <a:solidFill>
                  <a:srgbClr val="FF0000"/>
                </a:solidFill>
              </a:rPr>
              <a:t>Übersetzungswissenschaft</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 zweite Hälfte des zwanzigsten Jahrhunderts als eigenständige Wissenschaftsdisziplin herausgebildet</a:t>
            </a:r>
          </a:p>
          <a:p>
            <a:r>
              <a:rPr lang="de-DE" sz="2400" b="1" dirty="0"/>
              <a:t>Gegenstand der Übersetzungswissenschaft sind Übersetzen und Dolmetschen</a:t>
            </a:r>
          </a:p>
          <a:p>
            <a:r>
              <a:rPr lang="de-DE" sz="2400" b="1" dirty="0"/>
              <a:t>Übersetzungswissenschaft - </a:t>
            </a:r>
            <a:r>
              <a:rPr lang="cs-CZ" sz="2400" b="1" dirty="0"/>
              <a:t>„</a:t>
            </a:r>
            <a:r>
              <a:rPr lang="cs-CZ" sz="2400" b="1" dirty="0" err="1"/>
              <a:t>interdisziplinäre</a:t>
            </a:r>
            <a:r>
              <a:rPr lang="cs-CZ" sz="2400" b="1" dirty="0"/>
              <a:t>, </a:t>
            </a:r>
            <a:r>
              <a:rPr lang="cs-CZ" sz="2400" b="1" dirty="0" err="1"/>
              <a:t>multiperspektivische</a:t>
            </a:r>
            <a:r>
              <a:rPr lang="cs-CZ" sz="2400" b="1" dirty="0"/>
              <a:t> </a:t>
            </a:r>
            <a:r>
              <a:rPr lang="cs-CZ" sz="2400" b="1" dirty="0" err="1"/>
              <a:t>Einheit</a:t>
            </a:r>
            <a:r>
              <a:rPr lang="cs-CZ" sz="2400" b="1" dirty="0"/>
              <a:t>“</a:t>
            </a:r>
            <a:r>
              <a:rPr lang="de-DE" sz="2400" b="1" dirty="0"/>
              <a:t> (</a:t>
            </a:r>
            <a:r>
              <a:rPr lang="de-DE" sz="2400" b="1" dirty="0">
                <a:solidFill>
                  <a:prstClr val="black"/>
                </a:solidFill>
              </a:rPr>
              <a:t>Snell-</a:t>
            </a:r>
            <a:r>
              <a:rPr lang="de-DE" sz="2400" b="1" dirty="0" err="1">
                <a:solidFill>
                  <a:prstClr val="black"/>
                </a:solidFill>
              </a:rPr>
              <a:t>Hornby</a:t>
            </a:r>
            <a:r>
              <a:rPr lang="de-DE" sz="2400" b="1" dirty="0">
                <a:solidFill>
                  <a:prstClr val="black"/>
                </a:solidFill>
              </a:rPr>
              <a:t>)</a:t>
            </a:r>
          </a:p>
          <a:p>
            <a:r>
              <a:rPr lang="cs-CZ" sz="2400" b="1" dirty="0" err="1"/>
              <a:t>Linguistik</a:t>
            </a:r>
            <a:r>
              <a:rPr lang="cs-CZ" sz="2400" b="1" dirty="0"/>
              <a:t>, </a:t>
            </a:r>
            <a:r>
              <a:rPr lang="cs-CZ" sz="2400" b="1" dirty="0" err="1"/>
              <a:t>Literaturwissenschaft</a:t>
            </a:r>
            <a:r>
              <a:rPr lang="cs-CZ" sz="2400" b="1" dirty="0"/>
              <a:t>, Psychologie,</a:t>
            </a:r>
            <a:r>
              <a:rPr lang="de-DE" sz="2400" b="1" dirty="0"/>
              <a:t> </a:t>
            </a:r>
            <a:r>
              <a:rPr lang="cs-CZ" sz="2400" b="1" dirty="0" err="1"/>
              <a:t>Philosophie</a:t>
            </a:r>
            <a:r>
              <a:rPr lang="cs-CZ" sz="2400" b="1" dirty="0"/>
              <a:t>, </a:t>
            </a:r>
            <a:r>
              <a:rPr lang="cs-CZ" sz="2400" b="1" dirty="0" err="1"/>
              <a:t>Kommunikationstheorie</a:t>
            </a:r>
            <a:endParaRPr lang="de-DE" sz="2400" b="1" dirty="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die Besonderheiten des Autors, bzw. das konkrete Fach, wenn es sich um eine</a:t>
            </a:r>
            <a:r>
              <a:rPr lang="cs-CZ" sz="2400" b="1" dirty="0"/>
              <a:t> </a:t>
            </a:r>
            <a:r>
              <a:rPr lang="cs-CZ" sz="2400" b="1" dirty="0" err="1"/>
              <a:t>Fachtextübersetzung</a:t>
            </a:r>
            <a:r>
              <a:rPr lang="cs-CZ" sz="2400" b="1" dirty="0"/>
              <a:t> </a:t>
            </a:r>
            <a:r>
              <a:rPr lang="cs-CZ" sz="2400" b="1" dirty="0" err="1"/>
              <a:t>handelt</a:t>
            </a:r>
            <a:r>
              <a:rPr lang="cs-CZ" sz="2400" b="1" dirty="0"/>
              <a:t>)</a:t>
            </a:r>
          </a:p>
        </p:txBody>
      </p:sp>
    </p:spTree>
    <p:extLst>
      <p:ext uri="{BB962C8B-B14F-4D97-AF65-F5344CB8AC3E}">
        <p14:creationId xmlns:p14="http://schemas.microsoft.com/office/powerpoint/2010/main" val="204479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a:t>1. Stilistik – Stil - Stilistische Textanalyse</a:t>
            </a:r>
          </a:p>
          <a:p>
            <a:r>
              <a:rPr lang="de-DE" sz="2800" b="1" dirty="0"/>
              <a:t>2. Stilelemente und Stilfiguren</a:t>
            </a:r>
          </a:p>
          <a:p>
            <a:r>
              <a:rPr lang="de-DE" sz="2800" b="1" dirty="0"/>
              <a:t>3. Stilistische Spezifik literarischer Texte</a:t>
            </a:r>
          </a:p>
          <a:p>
            <a:r>
              <a:rPr lang="de-DE" sz="2800" b="1" dirty="0"/>
              <a:t>4. Einführung in die </a:t>
            </a:r>
            <a:r>
              <a:rPr lang="de-DE" sz="2800" b="1" dirty="0" err="1"/>
              <a:t>Translatologie</a:t>
            </a:r>
            <a:r>
              <a:rPr lang="de-DE" sz="2800" b="1" dirty="0"/>
              <a:t>, Spezifik der literarischen </a:t>
            </a:r>
            <a:r>
              <a:rPr lang="de-DE" sz="2800" b="1" dirty="0" err="1"/>
              <a:t>Überse</a:t>
            </a:r>
            <a:r>
              <a:rPr lang="cs-CZ" sz="2800" b="1" dirty="0"/>
              <a:t>t</a:t>
            </a:r>
            <a:r>
              <a:rPr lang="de-DE" sz="2800" b="1" dirty="0" err="1"/>
              <a:t>zung</a:t>
            </a:r>
            <a:endParaRPr lang="de-DE" sz="2800" b="1" dirty="0"/>
          </a:p>
          <a:p>
            <a:r>
              <a:rPr lang="de-DE" sz="2800" b="1" dirty="0"/>
              <a:t>5. Kontrastive Fallstudien (Übersetzungen literarischer Texte von Herta Müller, Ingo Schulze, Elfriede Jelinek, Judith Herrmann, Juli Zeh u.a.</a:t>
            </a:r>
            <a:r>
              <a:rPr lang="cs-CZ" sz="2800" b="1" dirty="0"/>
              <a:t>, Jaroslav </a:t>
            </a:r>
            <a:r>
              <a:rPr lang="cs-CZ" sz="2800" b="1" dirty="0" err="1"/>
              <a:t>Rudiš</a:t>
            </a:r>
            <a:endParaRPr lang="de-DE" sz="2800" b="1" dirty="0"/>
          </a:p>
          <a:p>
            <a:r>
              <a:rPr lang="de-DE" sz="2800" b="1" dirty="0"/>
              <a:t>6.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Entwicklung der </a:t>
            </a:r>
            <a:r>
              <a:rPr lang="de-DE" b="1" dirty="0" err="1"/>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a:t>modernen</a:t>
            </a:r>
            <a:r>
              <a:rPr lang="de-DE" sz="2400" b="1" dirty="0"/>
              <a:t> Übersetzungswissenschaft seit den 1950er Jahren ist durch zahlreiche</a:t>
            </a:r>
            <a:r>
              <a:rPr lang="cs-CZ" sz="2400" b="1" dirty="0"/>
              <a:t> </a:t>
            </a:r>
            <a:r>
              <a:rPr lang="de-DE" sz="2400" b="1" dirty="0"/>
              <a:t>Wenden charakterisiert:</a:t>
            </a:r>
            <a:endParaRPr lang="cs-CZ" sz="2400" b="1" dirty="0"/>
          </a:p>
          <a:p>
            <a:r>
              <a:rPr lang="cs-CZ" sz="2400" b="1" dirty="0" err="1"/>
              <a:t>die</a:t>
            </a:r>
            <a:r>
              <a:rPr lang="cs-CZ" sz="2400" b="1" dirty="0"/>
              <a:t> </a:t>
            </a:r>
            <a:r>
              <a:rPr lang="cs-CZ" sz="2400" b="1" dirty="0" err="1"/>
              <a:t>linguistische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textlinguistische</a:t>
            </a:r>
            <a:r>
              <a:rPr lang="cs-CZ" sz="2400" b="1" dirty="0"/>
              <a:t> </a:t>
            </a:r>
            <a:r>
              <a:rPr lang="cs-CZ" sz="2400" b="1" dirty="0" err="1"/>
              <a:t>Wende</a:t>
            </a:r>
            <a:endParaRPr lang="cs-CZ" sz="2400" b="1" dirty="0"/>
          </a:p>
          <a:p>
            <a:r>
              <a:rPr lang="de-DE" sz="2400" b="1" dirty="0"/>
              <a:t>die handlungstheoretische Wende (pragmatische Wende)</a:t>
            </a:r>
          </a:p>
          <a:p>
            <a:r>
              <a:rPr lang="cs-CZ" sz="2400" b="1" dirty="0" err="1"/>
              <a:t>die</a:t>
            </a:r>
            <a:r>
              <a:rPr lang="cs-CZ" sz="2400" b="1" dirty="0"/>
              <a:t> </a:t>
            </a:r>
            <a:r>
              <a:rPr lang="cs-CZ" sz="2400" b="1" dirty="0" err="1"/>
              <a:t>kognitive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kulturelle</a:t>
            </a:r>
            <a:r>
              <a:rPr lang="cs-CZ" sz="2400" b="1" dirty="0"/>
              <a:t> </a:t>
            </a:r>
            <a:r>
              <a:rPr lang="cs-CZ" sz="2400" b="1" dirty="0" err="1"/>
              <a:t>Wende</a:t>
            </a:r>
            <a:endParaRPr lang="de-DE" sz="2400" b="1" dirty="0"/>
          </a:p>
          <a:p>
            <a:pPr marL="0" indent="0">
              <a:buNone/>
            </a:pPr>
            <a:endParaRPr lang="de-DE" sz="2400" b="1" dirty="0"/>
          </a:p>
          <a:p>
            <a:r>
              <a:rPr lang="de-DE" sz="2400" b="1" dirty="0"/>
              <a:t>Ergebnis der Übersetzungsarbeit: ein </a:t>
            </a:r>
            <a:r>
              <a:rPr lang="de-DE" sz="2400" b="1" dirty="0" err="1"/>
              <a:t>Translat</a:t>
            </a:r>
            <a:endParaRPr lang="de-DE" sz="2400" b="1" dirty="0"/>
          </a:p>
        </p:txBody>
      </p:sp>
    </p:spTree>
    <p:extLst>
      <p:ext uri="{BB962C8B-B14F-4D97-AF65-F5344CB8AC3E}">
        <p14:creationId xmlns:p14="http://schemas.microsoft.com/office/powerpoint/2010/main" val="354986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Übersetzungsprozess</a:t>
            </a:r>
            <a:endParaRPr lang="cs-CZ" b="1" dirty="0"/>
          </a:p>
        </p:txBody>
      </p:sp>
      <p:sp>
        <p:nvSpPr>
          <p:cNvPr id="3" name="Zástupný symbol pro obsah 2"/>
          <p:cNvSpPr>
            <a:spLocks noGrp="1"/>
          </p:cNvSpPr>
          <p:nvPr>
            <p:ph idx="1"/>
          </p:nvPr>
        </p:nvSpPr>
        <p:spPr/>
        <p:txBody>
          <a:bodyPr/>
          <a:lstStyle/>
          <a:p>
            <a:r>
              <a:rPr lang="de-DE" b="1" dirty="0">
                <a:solidFill>
                  <a:srgbClr val="FF0000"/>
                </a:solidFill>
              </a:rPr>
              <a:t>Phasen der Arbeit des Übersetzers:</a:t>
            </a:r>
          </a:p>
          <a:p>
            <a:r>
              <a:rPr lang="de-DE" b="1" dirty="0" err="1"/>
              <a:t>Jiří</a:t>
            </a:r>
            <a:r>
              <a:rPr lang="de-DE" b="1" dirty="0"/>
              <a:t> </a:t>
            </a:r>
            <a:r>
              <a:rPr lang="de-DE" b="1" dirty="0" err="1"/>
              <a:t>Levý</a:t>
            </a:r>
            <a:r>
              <a:rPr lang="de-DE" b="1" dirty="0"/>
              <a:t> definiert drei Phasen des Übersetzungsprozesses:</a:t>
            </a:r>
          </a:p>
          <a:p>
            <a:r>
              <a:rPr lang="cs-CZ" b="1" dirty="0"/>
              <a:t>1. </a:t>
            </a:r>
            <a:r>
              <a:rPr lang="cs-CZ" b="1" dirty="0" err="1"/>
              <a:t>Verstehen</a:t>
            </a:r>
            <a:r>
              <a:rPr lang="cs-CZ" b="1" dirty="0"/>
              <a:t> der </a:t>
            </a:r>
            <a:r>
              <a:rPr lang="cs-CZ" b="1" dirty="0" err="1"/>
              <a:t>Vorlage</a:t>
            </a:r>
            <a:endParaRPr lang="cs-CZ" b="1" dirty="0"/>
          </a:p>
          <a:p>
            <a:r>
              <a:rPr lang="cs-CZ" b="1" dirty="0"/>
              <a:t>2. </a:t>
            </a:r>
            <a:r>
              <a:rPr lang="cs-CZ" b="1" dirty="0" err="1"/>
              <a:t>Interpretation</a:t>
            </a:r>
            <a:r>
              <a:rPr lang="cs-CZ" b="1" dirty="0"/>
              <a:t> der </a:t>
            </a:r>
            <a:r>
              <a:rPr lang="cs-CZ" b="1" dirty="0" err="1"/>
              <a:t>Vorlage</a:t>
            </a:r>
            <a:endParaRPr lang="cs-CZ" b="1" dirty="0"/>
          </a:p>
          <a:p>
            <a:r>
              <a:rPr lang="cs-CZ" b="1" dirty="0"/>
              <a:t>3. </a:t>
            </a:r>
            <a:r>
              <a:rPr lang="cs-CZ" b="1" dirty="0" err="1"/>
              <a:t>Umformulierung</a:t>
            </a:r>
            <a:r>
              <a:rPr lang="cs-CZ" b="1" dirty="0"/>
              <a:t> der </a:t>
            </a:r>
            <a:r>
              <a:rPr lang="cs-CZ" b="1" dirty="0" err="1"/>
              <a:t>Vorlage</a:t>
            </a:r>
            <a:endParaRPr lang="de-DE" b="1" dirty="0"/>
          </a:p>
          <a:p>
            <a:endParaRPr lang="cs-CZ" dirty="0"/>
          </a:p>
        </p:txBody>
      </p:sp>
    </p:spTree>
    <p:extLst>
      <p:ext uri="{BB962C8B-B14F-4D97-AF65-F5344CB8AC3E}">
        <p14:creationId xmlns:p14="http://schemas.microsoft.com/office/powerpoint/2010/main" val="135027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dirty="0"/>
          </a:p>
        </p:txBody>
      </p:sp>
      <p:sp>
        <p:nvSpPr>
          <p:cNvPr id="3" name="Zástupný symbol pro obsah 2"/>
          <p:cNvSpPr>
            <a:spLocks noGrp="1"/>
          </p:cNvSpPr>
          <p:nvPr>
            <p:ph idx="1"/>
          </p:nvPr>
        </p:nvSpPr>
        <p:spPr/>
        <p:txBody>
          <a:bodyPr>
            <a:normAutofit fontScale="70000" lnSpcReduction="20000"/>
          </a:bodyPr>
          <a:lstStyle/>
          <a:p>
            <a:r>
              <a:rPr lang="de-DE" sz="3400" b="1" dirty="0">
                <a:solidFill>
                  <a:srgbClr val="FF0000"/>
                </a:solidFill>
              </a:rPr>
              <a:t>1. Übersetzungsäquivalenz:</a:t>
            </a:r>
          </a:p>
          <a:p>
            <a:r>
              <a:rPr lang="de-DE" sz="3400" b="1" dirty="0"/>
              <a:t>Eine Übersetzung ist das Resultat einer sprachlich-textuellen Operation, die von einem AT zu einem ZT führt, wobei zwischen ZT und AT eine Äquivalenzrelation hergestellt wird</a:t>
            </a:r>
            <a:r>
              <a:rPr lang="cs-CZ" sz="3400" b="1" dirty="0"/>
              <a:t> </a:t>
            </a:r>
            <a:r>
              <a:rPr lang="de-DE" sz="3400" b="1" dirty="0"/>
              <a:t>(vgl. Koller 2011: 9)</a:t>
            </a:r>
            <a:endParaRPr lang="cs-CZ" sz="3400" b="1" dirty="0"/>
          </a:p>
          <a:p>
            <a:r>
              <a:rPr lang="cs-CZ" sz="3400" b="1" dirty="0" err="1"/>
              <a:t>Begriff</a:t>
            </a:r>
            <a:r>
              <a:rPr lang="cs-CZ" sz="3400" b="1" dirty="0"/>
              <a:t> </a:t>
            </a:r>
            <a:r>
              <a:rPr lang="de-DE" sz="3400" b="1" i="1" dirty="0"/>
              <a:t>Äquivalenz </a:t>
            </a:r>
            <a:r>
              <a:rPr lang="de-DE" sz="3400" b="1" dirty="0"/>
              <a:t>– in der </a:t>
            </a:r>
            <a:r>
              <a:rPr lang="de-DE" sz="3400" b="1" dirty="0" err="1"/>
              <a:t>Translatologie</a:t>
            </a:r>
            <a:r>
              <a:rPr lang="de-DE" sz="3400" b="1" dirty="0"/>
              <a:t> problematisch (vgl. </a:t>
            </a:r>
            <a:r>
              <a:rPr lang="de-DE" sz="3400" b="1" dirty="0" err="1"/>
              <a:t>Fi</a:t>
            </a:r>
            <a:r>
              <a:rPr lang="cs-CZ" sz="3400" b="1" dirty="0"/>
              <a:t>šer 2008: 126ff.), </a:t>
            </a:r>
            <a:r>
              <a:rPr lang="cs-CZ" sz="3400" b="1" dirty="0" err="1"/>
              <a:t>eher</a:t>
            </a:r>
            <a:r>
              <a:rPr lang="cs-CZ" sz="3400" b="1" dirty="0"/>
              <a:t> </a:t>
            </a:r>
            <a:r>
              <a:rPr lang="cs-CZ" sz="3400" b="1" dirty="0">
                <a:solidFill>
                  <a:srgbClr val="FF0000"/>
                </a:solidFill>
              </a:rPr>
              <a:t>Text- oder </a:t>
            </a:r>
            <a:r>
              <a:rPr lang="cs-CZ" sz="3400" b="1" dirty="0" err="1">
                <a:solidFill>
                  <a:srgbClr val="FF0000"/>
                </a:solidFill>
              </a:rPr>
              <a:t>Funktions</a:t>
            </a:r>
            <a:r>
              <a:rPr lang="de-DE" sz="3400" b="1" dirty="0" err="1">
                <a:solidFill>
                  <a:srgbClr val="FF0000"/>
                </a:solidFill>
              </a:rPr>
              <a:t>äquivalenz</a:t>
            </a:r>
            <a:r>
              <a:rPr lang="de-DE" sz="3400" b="1" dirty="0">
                <a:solidFill>
                  <a:srgbClr val="FF0000"/>
                </a:solidFill>
              </a:rPr>
              <a:t> </a:t>
            </a:r>
            <a:r>
              <a:rPr lang="de-DE" sz="3400" b="1" dirty="0"/>
              <a:t>(Reiß/Vermeer 1984) oder </a:t>
            </a:r>
            <a:r>
              <a:rPr lang="de-DE" sz="3400" b="1" dirty="0">
                <a:solidFill>
                  <a:srgbClr val="FF0000"/>
                </a:solidFill>
              </a:rPr>
              <a:t>Adäquatheit </a:t>
            </a:r>
            <a:r>
              <a:rPr lang="de-DE" sz="3400" b="1" dirty="0"/>
              <a:t>(</a:t>
            </a:r>
            <a:r>
              <a:rPr lang="cs-CZ" sz="3400" b="1" dirty="0" err="1"/>
              <a:t>vgl</a:t>
            </a:r>
            <a:r>
              <a:rPr lang="cs-CZ" sz="3400" b="1" dirty="0"/>
              <a:t>. Hrdlička)</a:t>
            </a:r>
            <a:endParaRPr lang="de-DE" sz="3400" b="1" dirty="0"/>
          </a:p>
          <a:p>
            <a:r>
              <a:rPr lang="de-DE" sz="3400" b="1" dirty="0">
                <a:solidFill>
                  <a:srgbClr val="FF0000"/>
                </a:solidFill>
              </a:rPr>
              <a:t>Adäquatheit</a:t>
            </a:r>
            <a:r>
              <a:rPr lang="de-DE" sz="3400" b="1" dirty="0"/>
              <a:t> bei der Übersetzung eines AT bezeichnet die Relation zwischen Ziel- und Ausgangstext bei konsequenter Beachtung eines Zwecks (</a:t>
            </a:r>
            <a:r>
              <a:rPr lang="de-DE" sz="3400" b="1" dirty="0" err="1"/>
              <a:t>Skopos</a:t>
            </a:r>
            <a:r>
              <a:rPr lang="de-DE" sz="3400" b="1" dirty="0"/>
              <a:t>), den man mit dem </a:t>
            </a:r>
            <a:r>
              <a:rPr lang="de-DE" sz="3400" b="1" dirty="0" err="1"/>
              <a:t>Tranlationsprozess</a:t>
            </a:r>
            <a:r>
              <a:rPr lang="de-DE" sz="3400" b="1" dirty="0"/>
              <a:t> verfolgt (vgl. Reiß/Vermeer 1991: 139)</a:t>
            </a:r>
          </a:p>
          <a:p>
            <a:r>
              <a:rPr lang="de-DE" sz="3400" b="1" dirty="0"/>
              <a:t>Adäquatheit: Substitution, Kompensation usw.</a:t>
            </a:r>
          </a:p>
          <a:p>
            <a:endParaRPr lang="cs-CZ" dirty="0"/>
          </a:p>
        </p:txBody>
      </p:sp>
    </p:spTree>
    <p:extLst>
      <p:ext uri="{BB962C8B-B14F-4D97-AF65-F5344CB8AC3E}">
        <p14:creationId xmlns:p14="http://schemas.microsoft.com/office/powerpoint/2010/main" val="298895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Äquivalenz in der Übersetzung</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solidFill>
                  <a:srgbClr val="FF0000"/>
                </a:solidFill>
              </a:rPr>
              <a:t>Äquivalenztypen </a:t>
            </a:r>
            <a:r>
              <a:rPr lang="de-DE" b="1" dirty="0"/>
              <a:t>und ihre Bezugsrahmen </a:t>
            </a:r>
            <a:r>
              <a:rPr lang="cs-CZ" b="1" dirty="0"/>
              <a:t>(</a:t>
            </a:r>
            <a:r>
              <a:rPr lang="de-DE" b="1" dirty="0"/>
              <a:t>nach Werner Koller, </a:t>
            </a:r>
            <a:r>
              <a:rPr lang="de-DE" b="1" i="1" dirty="0"/>
              <a:t>Einführung in die Übersetzungswissenschaft</a:t>
            </a:r>
            <a:r>
              <a:rPr lang="cs-CZ" b="1" dirty="0"/>
              <a:t>)</a:t>
            </a:r>
            <a:r>
              <a:rPr lang="de-DE" b="1" dirty="0"/>
              <a:t>: </a:t>
            </a:r>
            <a:endParaRPr lang="cs-CZ" b="1" dirty="0"/>
          </a:p>
          <a:p>
            <a:pPr marL="0" indent="0">
              <a:buNone/>
            </a:pPr>
            <a:endParaRPr lang="cs-CZ" b="1" dirty="0"/>
          </a:p>
          <a:p>
            <a:r>
              <a:rPr lang="de-DE" b="1" dirty="0"/>
              <a:t>Äquivalenztyp 	</a:t>
            </a:r>
            <a:r>
              <a:rPr lang="cs-CZ" b="1" dirty="0"/>
              <a:t>                  </a:t>
            </a:r>
            <a:r>
              <a:rPr lang="de-DE" b="1" dirty="0"/>
              <a:t>Bezugsrahmen 	</a:t>
            </a:r>
          </a:p>
          <a:p>
            <a:r>
              <a:rPr lang="de-DE" b="1" dirty="0"/>
              <a:t>1 	denotative Äquivalenz 	</a:t>
            </a:r>
            <a:r>
              <a:rPr lang="cs-CZ" b="1" dirty="0"/>
              <a:t>  </a:t>
            </a:r>
            <a:r>
              <a:rPr lang="de-DE" b="1" dirty="0"/>
              <a:t>außersprachlicher Sachverhalt 	</a:t>
            </a:r>
          </a:p>
          <a:p>
            <a:r>
              <a:rPr lang="de-DE" b="1" dirty="0"/>
              <a:t>2 	konnotative Äquivalenz 	</a:t>
            </a:r>
            <a:r>
              <a:rPr lang="cs-CZ" b="1" dirty="0"/>
              <a:t>  </a:t>
            </a:r>
            <a:r>
              <a:rPr lang="de-DE" b="1" dirty="0"/>
              <a:t>Art der Verbalisierung 	</a:t>
            </a:r>
          </a:p>
          <a:p>
            <a:r>
              <a:rPr lang="de-DE" b="1" dirty="0"/>
              <a:t>3 	textnormative Äquivalenz 	Text – und Sprachnormen </a:t>
            </a:r>
            <a:r>
              <a:rPr lang="cs-CZ" b="1" dirty="0"/>
              <a:t>  </a:t>
            </a:r>
          </a:p>
          <a:p>
            <a:r>
              <a:rPr lang="cs-CZ" b="1" dirty="0"/>
              <a:t>                                                                   </a:t>
            </a:r>
            <a:r>
              <a:rPr lang="de-DE" b="1" dirty="0"/>
              <a:t>(Gebrauchsnormen) 	</a:t>
            </a:r>
          </a:p>
          <a:p>
            <a:r>
              <a:rPr lang="de-DE" b="1" dirty="0"/>
              <a:t>4 	pragmatische Äquivalenz 	Empfänger – (Leser) Bezug 	</a:t>
            </a:r>
          </a:p>
          <a:p>
            <a:r>
              <a:rPr lang="de-DE" b="1" dirty="0"/>
              <a:t>5 	Formal-ästhetische Äquivalenz 	ästhetische, formale und „individualistische“ Eigenschaften</a:t>
            </a:r>
            <a:endParaRPr lang="cs-CZ" dirty="0"/>
          </a:p>
        </p:txBody>
      </p:sp>
    </p:spTree>
    <p:extLst>
      <p:ext uri="{BB962C8B-B14F-4D97-AF65-F5344CB8AC3E}">
        <p14:creationId xmlns:p14="http://schemas.microsoft.com/office/powerpoint/2010/main" val="187240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a:t>
            </a:r>
            <a:r>
              <a:rPr lang="cs-CZ" b="1" dirty="0"/>
              <a:t>n</a:t>
            </a:r>
            <a:endParaRPr lang="cs-CZ" dirty="0"/>
          </a:p>
        </p:txBody>
      </p:sp>
      <p:sp>
        <p:nvSpPr>
          <p:cNvPr id="3" name="Zástupný symbol pro obsah 2"/>
          <p:cNvSpPr>
            <a:spLocks noGrp="1"/>
          </p:cNvSpPr>
          <p:nvPr>
            <p:ph idx="1"/>
          </p:nvPr>
        </p:nvSpPr>
        <p:spPr/>
        <p:txBody>
          <a:bodyPr>
            <a:normAutofit fontScale="85000" lnSpcReduction="10000"/>
          </a:bodyPr>
          <a:lstStyle/>
          <a:p>
            <a:r>
              <a:rPr lang="de-DE" b="1" dirty="0">
                <a:solidFill>
                  <a:srgbClr val="FF0000"/>
                </a:solidFill>
              </a:rPr>
              <a:t>2. </a:t>
            </a:r>
            <a:r>
              <a:rPr lang="de-DE" b="1" dirty="0" err="1">
                <a:solidFill>
                  <a:srgbClr val="FF0000"/>
                </a:solidFill>
              </a:rPr>
              <a:t>Skopostheorie</a:t>
            </a:r>
            <a:r>
              <a:rPr lang="de-DE" b="1" dirty="0">
                <a:solidFill>
                  <a:srgbClr val="FF0000"/>
                </a:solidFill>
              </a:rPr>
              <a:t> </a:t>
            </a:r>
            <a:r>
              <a:rPr lang="de-DE" b="1" dirty="0"/>
              <a:t>(70er-80er Jahre des 20. </a:t>
            </a:r>
            <a:r>
              <a:rPr lang="de-DE" b="1" dirty="0" err="1"/>
              <a:t>Jhs</a:t>
            </a:r>
            <a:r>
              <a:rPr lang="de-DE" b="1" dirty="0"/>
              <a:t>., Reiß</a:t>
            </a:r>
            <a:r>
              <a:rPr lang="cs-CZ" b="1" dirty="0"/>
              <a:t>/ </a:t>
            </a:r>
            <a:r>
              <a:rPr lang="de-DE" b="1" dirty="0"/>
              <a:t>Vermeer </a:t>
            </a:r>
            <a:r>
              <a:rPr lang="cs-CZ" b="1" dirty="0"/>
              <a:t>1984</a:t>
            </a:r>
            <a:r>
              <a:rPr lang="de-DE" b="1" dirty="0"/>
              <a:t> u.a.)</a:t>
            </a:r>
          </a:p>
          <a:p>
            <a:r>
              <a:rPr lang="de-DE" b="1" dirty="0"/>
              <a:t>Das Handeln des Übersetzers wird von der Funktion, dem Zweck, Ziel der Übersetzung beeinflusst, die der ZT in der Zielkultur erfüllen muss Ein guter Übersetzer muss in erster Linie die Erwartungen seines Lesers in einer bestimmten Zielkultur befriedigen, er muss den Anforderungen der</a:t>
            </a:r>
            <a:r>
              <a:rPr lang="de-DE" b="1" dirty="0">
                <a:solidFill>
                  <a:srgbClr val="00B050"/>
                </a:solidFill>
              </a:rPr>
              <a:t> zielorientierten</a:t>
            </a:r>
            <a:r>
              <a:rPr lang="de-DE" b="1" dirty="0"/>
              <a:t>, </a:t>
            </a:r>
            <a:r>
              <a:rPr lang="de-DE" b="1" dirty="0">
                <a:solidFill>
                  <a:srgbClr val="00B050"/>
                </a:solidFill>
              </a:rPr>
              <a:t>funktionalistischen </a:t>
            </a:r>
            <a:r>
              <a:rPr lang="de-DE" b="1" dirty="0"/>
              <a:t>Translationstheorie gerecht werden </a:t>
            </a:r>
            <a:r>
              <a:rPr lang="cs-CZ" b="1" dirty="0"/>
              <a:t>(</a:t>
            </a:r>
            <a:r>
              <a:rPr lang="de-DE" b="1" dirty="0"/>
              <a:t>vgl. </a:t>
            </a:r>
            <a:r>
              <a:rPr lang="de-DE" b="1" dirty="0" err="1"/>
              <a:t>Fi</a:t>
            </a:r>
            <a:r>
              <a:rPr lang="cs-CZ" b="1" dirty="0"/>
              <a:t>šer 2009: 128)</a:t>
            </a:r>
            <a:endParaRPr lang="de-DE" b="1" dirty="0"/>
          </a:p>
          <a:p>
            <a:r>
              <a:rPr lang="de-DE" b="1" dirty="0">
                <a:solidFill>
                  <a:srgbClr val="FF0000"/>
                </a:solidFill>
              </a:rPr>
              <a:t>Kreativität des Übersetzers</a:t>
            </a:r>
          </a:p>
          <a:p>
            <a:endParaRPr lang="cs-CZ" dirty="0"/>
          </a:p>
        </p:txBody>
      </p:sp>
    </p:spTree>
    <p:extLst>
      <p:ext uri="{BB962C8B-B14F-4D97-AF65-F5344CB8AC3E}">
        <p14:creationId xmlns:p14="http://schemas.microsoft.com/office/powerpoint/2010/main" val="24395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b="1" dirty="0"/>
          </a:p>
        </p:txBody>
      </p:sp>
      <p:sp>
        <p:nvSpPr>
          <p:cNvPr id="3" name="Zástupný symbol pro obsah 2"/>
          <p:cNvSpPr>
            <a:spLocks noGrp="1"/>
          </p:cNvSpPr>
          <p:nvPr>
            <p:ph idx="1"/>
          </p:nvPr>
        </p:nvSpPr>
        <p:spPr/>
        <p:txBody>
          <a:bodyPr>
            <a:normAutofit/>
          </a:bodyPr>
          <a:lstStyle/>
          <a:p>
            <a:r>
              <a:rPr lang="cs-CZ" sz="2400" b="1" dirty="0" err="1">
                <a:solidFill>
                  <a:srgbClr val="FF0000"/>
                </a:solidFill>
              </a:rPr>
              <a:t>Skopostheorie</a:t>
            </a:r>
            <a:r>
              <a:rPr lang="de-DE" sz="2400" b="1" dirty="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a:solidFill>
                  <a:srgbClr val="0070C0"/>
                </a:solidFill>
              </a:rPr>
              <a:t>Ziel</a:t>
            </a:r>
            <a:r>
              <a:rPr lang="de-DE" sz="2400" b="1" dirty="0"/>
              <a:t> übersetzt werden. In dieser Theorie wird Translation als eine Sondersorte von Kommunikation beschrieben und wird von einem Zweck bestimmt.</a:t>
            </a:r>
          </a:p>
          <a:p>
            <a:r>
              <a:rPr lang="de-DE" sz="2400" b="1" dirty="0"/>
              <a:t>Die wesentlichen Komponenten:</a:t>
            </a:r>
          </a:p>
          <a:p>
            <a:r>
              <a:rPr lang="de-DE" sz="2400" b="1" dirty="0"/>
              <a:t>Zielorientierung</a:t>
            </a:r>
          </a:p>
          <a:p>
            <a:r>
              <a:rPr lang="de-DE" sz="2400" b="1" dirty="0"/>
              <a:t>Adressat</a:t>
            </a:r>
            <a:r>
              <a:rPr lang="cs-CZ" sz="2400" b="1" dirty="0"/>
              <a:t>I</a:t>
            </a:r>
            <a:r>
              <a:rPr lang="de-DE" sz="2400" b="1" dirty="0" err="1"/>
              <a:t>nnenorientierung</a:t>
            </a:r>
            <a:endParaRPr lang="de-DE" sz="2400" b="1" dirty="0"/>
          </a:p>
          <a:p>
            <a:r>
              <a:rPr lang="cs-CZ" b="1" dirty="0" err="1"/>
              <a:t>Kulturorientierung</a:t>
            </a:r>
            <a:r>
              <a:rPr lang="de-DE" b="1" dirty="0"/>
              <a:t> („</a:t>
            </a:r>
            <a:r>
              <a:rPr lang="de-DE" b="1" dirty="0" err="1"/>
              <a:t>translation</a:t>
            </a:r>
            <a:r>
              <a:rPr lang="de-DE" b="1" dirty="0"/>
              <a:t> turn“)</a:t>
            </a:r>
            <a:endParaRPr lang="cs-CZ" b="1" dirty="0"/>
          </a:p>
        </p:txBody>
      </p:sp>
    </p:spTree>
    <p:extLst>
      <p:ext uri="{BB962C8B-B14F-4D97-AF65-F5344CB8AC3E}">
        <p14:creationId xmlns:p14="http://schemas.microsoft.com/office/powerpoint/2010/main" val="36431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Literarische</a:t>
            </a:r>
            <a:r>
              <a:rPr lang="cs-CZ" b="1" dirty="0"/>
              <a:t> </a:t>
            </a:r>
            <a:r>
              <a:rPr lang="de-DE" b="1" dirty="0"/>
              <a:t>Übersetzung</a:t>
            </a:r>
            <a:endParaRPr lang="cs-CZ" dirty="0"/>
          </a:p>
        </p:txBody>
      </p:sp>
      <p:sp>
        <p:nvSpPr>
          <p:cNvPr id="3" name="Zástupný symbol pro obsah 2"/>
          <p:cNvSpPr>
            <a:spLocks noGrp="1"/>
          </p:cNvSpPr>
          <p:nvPr>
            <p:ph idx="1"/>
          </p:nvPr>
        </p:nvSpPr>
        <p:spPr/>
        <p:txBody>
          <a:bodyPr>
            <a:normAutofit fontScale="92500" lnSpcReduction="10000"/>
          </a:bodyPr>
          <a:lstStyle/>
          <a:p>
            <a:r>
              <a:rPr lang="de-DE" b="1" dirty="0"/>
              <a:t>Literarische Texte – funktionelle </a:t>
            </a:r>
            <a:r>
              <a:rPr lang="de-DE" b="1" dirty="0">
                <a:solidFill>
                  <a:srgbClr val="FF0000"/>
                </a:solidFill>
              </a:rPr>
              <a:t>Adäquatheit </a:t>
            </a:r>
            <a:r>
              <a:rPr lang="de-DE" b="1" dirty="0"/>
              <a:t>des literarischen Zieltextes (vgl. </a:t>
            </a:r>
            <a:r>
              <a:rPr lang="cs-CZ" b="1" dirty="0"/>
              <a:t>Fišer 2009: 85)</a:t>
            </a:r>
          </a:p>
          <a:p>
            <a:r>
              <a:rPr lang="cs-CZ" b="1" dirty="0" err="1"/>
              <a:t>Kompetenzen</a:t>
            </a:r>
            <a:r>
              <a:rPr lang="cs-CZ" b="1" dirty="0"/>
              <a:t> der </a:t>
            </a:r>
            <a:r>
              <a:rPr lang="de-DE" b="1" dirty="0"/>
              <a:t>Übersetzer literarischer Texte: </a:t>
            </a:r>
            <a:endParaRPr lang="cs-CZ" b="1" dirty="0"/>
          </a:p>
          <a:p>
            <a:r>
              <a:rPr lang="de-DE" b="1" dirty="0">
                <a:solidFill>
                  <a:srgbClr val="FF0000"/>
                </a:solidFill>
              </a:rPr>
              <a:t>Sprachwissen </a:t>
            </a:r>
            <a:r>
              <a:rPr lang="de-DE" b="1" dirty="0"/>
              <a:t>(beide Sprachen</a:t>
            </a:r>
            <a:r>
              <a:rPr lang="cs-CZ" b="1" dirty="0"/>
              <a:t>: AS – ZS</a:t>
            </a:r>
            <a:r>
              <a:rPr lang="de-DE" b="1" dirty="0"/>
              <a:t>, </a:t>
            </a:r>
            <a:r>
              <a:rPr lang="cs-CZ" b="1" dirty="0" err="1">
                <a:solidFill>
                  <a:srgbClr val="FF0000"/>
                </a:solidFill>
              </a:rPr>
              <a:t>Stil</a:t>
            </a:r>
            <a:r>
              <a:rPr lang="cs-CZ" b="1" dirty="0" err="1"/>
              <a:t>-und</a:t>
            </a:r>
            <a:r>
              <a:rPr lang="cs-CZ" b="1" dirty="0"/>
              <a:t> </a:t>
            </a:r>
            <a:r>
              <a:rPr lang="de-DE" b="1" dirty="0"/>
              <a:t>Textkompetenz: Genre, </a:t>
            </a:r>
            <a:r>
              <a:rPr lang="de-DE" b="1" dirty="0" err="1"/>
              <a:t>Kompositio</a:t>
            </a:r>
            <a:r>
              <a:rPr lang="cs-CZ" b="1" dirty="0"/>
              <a:t>n, Text</a:t>
            </a:r>
            <a:r>
              <a:rPr lang="de-DE" b="1" dirty="0" err="1"/>
              <a:t>kohärenz</a:t>
            </a:r>
            <a:r>
              <a:rPr lang="de-DE" b="1" dirty="0"/>
              <a:t>, Stilverfahren: Erzählen, Beschreiben, Schildern, Erklären…)</a:t>
            </a:r>
            <a:endParaRPr lang="cs-CZ" b="1" dirty="0"/>
          </a:p>
          <a:p>
            <a:r>
              <a:rPr lang="de-DE" b="1" dirty="0">
                <a:solidFill>
                  <a:srgbClr val="FF0000"/>
                </a:solidFill>
              </a:rPr>
              <a:t>Weltwissen/Kulturwissen</a:t>
            </a:r>
            <a:endParaRPr lang="cs-CZ" b="1" dirty="0">
              <a:solidFill>
                <a:srgbClr val="FF0000"/>
              </a:solidFill>
            </a:endParaRPr>
          </a:p>
          <a:p>
            <a:r>
              <a:rPr lang="de-DE" b="1" dirty="0">
                <a:solidFill>
                  <a:srgbClr val="FF0000"/>
                </a:solidFill>
              </a:rPr>
              <a:t>Sachwissen …  </a:t>
            </a:r>
            <a:r>
              <a:rPr lang="de-DE" b="1" dirty="0"/>
              <a:t>(vgl. </a:t>
            </a:r>
            <a:r>
              <a:rPr lang="de-DE" b="1" dirty="0" err="1"/>
              <a:t>Kußmaul</a:t>
            </a:r>
            <a:r>
              <a:rPr lang="de-DE" b="1" dirty="0"/>
              <a:t> 2010: 114)</a:t>
            </a:r>
          </a:p>
          <a:p>
            <a:endParaRPr lang="cs-CZ" dirty="0"/>
          </a:p>
        </p:txBody>
      </p:sp>
    </p:spTree>
    <p:extLst>
      <p:ext uri="{BB962C8B-B14F-4D97-AF65-F5344CB8AC3E}">
        <p14:creationId xmlns:p14="http://schemas.microsoft.com/office/powerpoint/2010/main" val="228674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Fachliteratur</a:t>
            </a:r>
            <a:endParaRPr lang="cs-CZ" b="1" dirty="0"/>
          </a:p>
        </p:txBody>
      </p:sp>
      <p:sp>
        <p:nvSpPr>
          <p:cNvPr id="3" name="Zástupný symbol pro obsah 2"/>
          <p:cNvSpPr>
            <a:spLocks noGrp="1"/>
          </p:cNvSpPr>
          <p:nvPr>
            <p:ph idx="1"/>
          </p:nvPr>
        </p:nvSpPr>
        <p:spPr/>
        <p:txBody>
          <a:bodyPr>
            <a:normAutofit/>
          </a:bodyPr>
          <a:lstStyle/>
          <a:p>
            <a:r>
              <a:rPr lang="cs-CZ" sz="2000" b="1" dirty="0"/>
              <a:t>LEVÝ, Jiří: </a:t>
            </a:r>
            <a:r>
              <a:rPr lang="cs-CZ" sz="2000" b="1" i="1" dirty="0"/>
              <a:t>Umění překladu. </a:t>
            </a:r>
            <a:r>
              <a:rPr lang="cs-CZ" sz="2000" b="1" dirty="0"/>
              <a:t>Praha: Československý spisovatel, 1963</a:t>
            </a:r>
          </a:p>
          <a:p>
            <a:r>
              <a:rPr lang="cs-CZ" sz="2000" b="1" dirty="0"/>
              <a:t>VILIKOVSKÝ, Ján a Emil CHAROUS. </a:t>
            </a:r>
            <a:r>
              <a:rPr lang="cs-CZ" sz="2000" b="1" i="1" dirty="0"/>
              <a:t>Překlad jako tvorba</a:t>
            </a:r>
            <a:r>
              <a:rPr lang="cs-CZ" sz="2000" b="1" dirty="0"/>
              <a:t>. Vyd. 1. Praha: Ivo Železný, 2002</a:t>
            </a:r>
            <a:endParaRPr lang="de-DE" sz="2000" b="1" dirty="0"/>
          </a:p>
          <a:p>
            <a:r>
              <a:rPr lang="cs-CZ" sz="2000" b="1" dirty="0"/>
              <a:t>FIŠER, Zbyněk. </a:t>
            </a:r>
            <a:r>
              <a:rPr lang="cs-CZ" sz="2000" b="1" i="1" dirty="0"/>
              <a:t>Překlad jako kreativní proces: teorie a praxe funkcionalistického překládání</a:t>
            </a:r>
            <a:r>
              <a:rPr lang="cs-CZ" sz="2000" b="1" dirty="0"/>
              <a:t>. Vyd. 1. Brno: Host,</a:t>
            </a:r>
            <a:r>
              <a:rPr lang="de-DE" sz="2000" b="1" dirty="0"/>
              <a:t> </a:t>
            </a:r>
            <a:r>
              <a:rPr lang="cs-CZ" sz="2000" b="1" dirty="0"/>
              <a:t>2009</a:t>
            </a:r>
            <a:endParaRPr lang="de-DE" sz="2000" b="1" dirty="0"/>
          </a:p>
          <a:p>
            <a:r>
              <a:rPr lang="de-DE" sz="2000" b="1" dirty="0"/>
              <a:t>KOLLER, Werner. </a:t>
            </a:r>
            <a:r>
              <a:rPr lang="de-DE" sz="2000" b="1" i="1" dirty="0"/>
              <a:t>Einführung in die Übersetzungswissenschaft</a:t>
            </a:r>
            <a:r>
              <a:rPr lang="de-DE" sz="2000" b="1" dirty="0"/>
              <a:t>. </a:t>
            </a:r>
            <a:r>
              <a:rPr lang="cs-CZ" sz="2000" b="1" dirty="0"/>
              <a:t>2004, 2011</a:t>
            </a:r>
            <a:endParaRPr lang="de-DE" sz="2000" b="1" dirty="0"/>
          </a:p>
          <a:p>
            <a:r>
              <a:rPr lang="cs-CZ" sz="2000" b="1" dirty="0"/>
              <a:t>KADRIĆ, Mira, Klaus KAINDL a </a:t>
            </a:r>
            <a:r>
              <a:rPr lang="cs-CZ" sz="2000" b="1" dirty="0" err="1"/>
              <a:t>Michèle</a:t>
            </a:r>
            <a:r>
              <a:rPr lang="cs-CZ" sz="2000" b="1" dirty="0"/>
              <a:t> KAISER-COOKE. </a:t>
            </a:r>
            <a:r>
              <a:rPr lang="cs-CZ" sz="2000" b="1" dirty="0" err="1"/>
              <a:t>Translatorische</a:t>
            </a:r>
            <a:r>
              <a:rPr lang="cs-CZ" sz="2000" b="1" dirty="0"/>
              <a:t> </a:t>
            </a:r>
          </a:p>
          <a:p>
            <a:pPr marL="0" indent="0">
              <a:buNone/>
            </a:pPr>
            <a:r>
              <a:rPr lang="cs-CZ" sz="2000" b="1" dirty="0"/>
              <a:t>      </a:t>
            </a:r>
            <a:r>
              <a:rPr lang="cs-CZ" sz="2000" b="1" dirty="0" err="1"/>
              <a:t>Methodik</a:t>
            </a:r>
            <a:r>
              <a:rPr lang="cs-CZ" sz="2000" b="1" dirty="0"/>
              <a:t>. 4. </a:t>
            </a:r>
            <a:r>
              <a:rPr lang="cs-CZ" sz="2000" b="1" dirty="0" err="1"/>
              <a:t>überarbeitete</a:t>
            </a:r>
            <a:r>
              <a:rPr lang="cs-CZ" sz="2000" b="1" dirty="0"/>
              <a:t> </a:t>
            </a:r>
            <a:r>
              <a:rPr lang="cs-CZ" sz="2000" b="1" dirty="0" err="1"/>
              <a:t>Auflage</a:t>
            </a:r>
            <a:r>
              <a:rPr lang="cs-CZ" sz="2000" b="1" dirty="0"/>
              <a:t>,  </a:t>
            </a:r>
            <a:r>
              <a:rPr lang="cs-CZ" sz="2000" b="1" dirty="0" err="1"/>
              <a:t>Wien</a:t>
            </a:r>
            <a:r>
              <a:rPr lang="cs-CZ" sz="2000" b="1" dirty="0"/>
              <a:t> 2010</a:t>
            </a:r>
          </a:p>
          <a:p>
            <a:r>
              <a:rPr lang="de-DE" sz="2000" b="1" dirty="0" err="1"/>
              <a:t>KUßMAUL</a:t>
            </a:r>
            <a:r>
              <a:rPr lang="de-DE" sz="2000" b="1" dirty="0"/>
              <a:t>, Paul. Verstehen und Übersetzen: ein Lehr-und Arbeitsbuch. 2., aktualisierte Aufl. Tübingen: Narr, 2010</a:t>
            </a:r>
          </a:p>
          <a:p>
            <a:endParaRPr lang="cs-CZ" sz="2000" b="1" dirty="0"/>
          </a:p>
          <a:p>
            <a:endParaRPr lang="cs-CZ" sz="2000" dirty="0"/>
          </a:p>
          <a:p>
            <a:endParaRPr lang="de-DE" sz="2000" b="1" dirty="0"/>
          </a:p>
          <a:p>
            <a:endParaRPr lang="de-DE" sz="2000" b="1" dirty="0"/>
          </a:p>
          <a:p>
            <a:endParaRPr lang="de-DE" sz="2000" b="1" dirty="0"/>
          </a:p>
          <a:p>
            <a:endParaRPr lang="cs-CZ" sz="2000" b="1" dirty="0"/>
          </a:p>
          <a:p>
            <a:pPr marL="0" indent="0">
              <a:buNone/>
            </a:pPr>
            <a:endParaRPr lang="cs-CZ" b="1" dirty="0"/>
          </a:p>
        </p:txBody>
      </p:sp>
    </p:spTree>
    <p:extLst>
      <p:ext uri="{BB962C8B-B14F-4D97-AF65-F5344CB8AC3E}">
        <p14:creationId xmlns:p14="http://schemas.microsoft.com/office/powerpoint/2010/main" val="21031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Beispiel 1:</a:t>
            </a:r>
            <a:r>
              <a:rPr lang="cs-CZ" b="1" dirty="0">
                <a:solidFill>
                  <a:srgbClr val="FF0000"/>
                </a:solidFill>
              </a:rPr>
              <a:t> Herta </a:t>
            </a:r>
            <a:r>
              <a:rPr lang="de-DE" b="1" dirty="0">
                <a:solidFill>
                  <a:srgbClr val="FF0000"/>
                </a:solidFill>
              </a:rPr>
              <a:t>Müller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solidFill>
                  <a:srgbClr val="FF0000"/>
                </a:solidFill>
              </a:rPr>
              <a:t>Herta Müller: </a:t>
            </a:r>
            <a:r>
              <a:rPr lang="de-DE" b="1" dirty="0" err="1">
                <a:solidFill>
                  <a:srgbClr val="FF0000"/>
                </a:solidFill>
              </a:rPr>
              <a:t>Herztier</a:t>
            </a:r>
            <a:r>
              <a:rPr lang="de-DE" b="1" dirty="0">
                <a:solidFill>
                  <a:srgbClr val="FF0000"/>
                </a:solidFill>
              </a:rPr>
              <a:t> </a:t>
            </a:r>
            <a:r>
              <a:rPr lang="de-DE" dirty="0"/>
              <a:t>(Roman), 5. Auflage 2009</a:t>
            </a:r>
          </a:p>
          <a:p>
            <a:r>
              <a:rPr lang="de-DE" b="1" dirty="0">
                <a:solidFill>
                  <a:srgbClr val="FF0000"/>
                </a:solidFill>
              </a:rPr>
              <a:t>Herta Müller: </a:t>
            </a:r>
            <a:r>
              <a:rPr lang="cs-CZ" b="1" dirty="0">
                <a:solidFill>
                  <a:srgbClr val="FF0000"/>
                </a:solidFill>
              </a:rPr>
              <a:t>Srdce bestie</a:t>
            </a:r>
            <a:r>
              <a:rPr lang="cs-CZ" dirty="0"/>
              <a:t>, přeložila Radka </a:t>
            </a:r>
            <a:r>
              <a:rPr lang="cs-CZ" dirty="0" err="1"/>
              <a:t>Denemarková</a:t>
            </a:r>
            <a:r>
              <a:rPr lang="cs-CZ" dirty="0"/>
              <a:t>, Praha 2011</a:t>
            </a:r>
          </a:p>
          <a:p>
            <a:r>
              <a:rPr lang="cs-CZ" b="1" dirty="0" err="1">
                <a:solidFill>
                  <a:srgbClr val="0070C0"/>
                </a:solidFill>
              </a:rPr>
              <a:t>Individualstil</a:t>
            </a:r>
            <a:r>
              <a:rPr lang="cs-CZ" b="1" dirty="0">
                <a:solidFill>
                  <a:srgbClr val="0070C0"/>
                </a:solidFill>
              </a:rPr>
              <a:t> von Herta M</a:t>
            </a:r>
            <a:r>
              <a:rPr lang="de-DE" b="1" dirty="0" err="1">
                <a:solidFill>
                  <a:srgbClr val="0070C0"/>
                </a:solidFill>
              </a:rPr>
              <a:t>üller</a:t>
            </a:r>
            <a:r>
              <a:rPr lang="de-DE" b="1" dirty="0">
                <a:solidFill>
                  <a:srgbClr val="0070C0"/>
                </a:solidFill>
              </a:rPr>
              <a:t>:</a:t>
            </a:r>
          </a:p>
          <a:p>
            <a:r>
              <a:rPr lang="de-DE" b="1" dirty="0"/>
              <a:t>originell, kreativ</a:t>
            </a:r>
          </a:p>
          <a:p>
            <a:r>
              <a:rPr lang="de-DE" b="1" dirty="0"/>
              <a:t>metaphorisch, „magisch“</a:t>
            </a:r>
          </a:p>
          <a:p>
            <a:r>
              <a:rPr lang="de-DE" b="1" dirty="0"/>
              <a:t>originelle </a:t>
            </a:r>
            <a:r>
              <a:rPr lang="cs-CZ" b="1" dirty="0" err="1"/>
              <a:t>komplizierte</a:t>
            </a:r>
            <a:r>
              <a:rPr lang="cs-CZ" b="1" dirty="0"/>
              <a:t> </a:t>
            </a:r>
            <a:r>
              <a:rPr lang="de-DE" b="1" dirty="0"/>
              <a:t>Metaphern</a:t>
            </a:r>
            <a:r>
              <a:rPr lang="cs-CZ" b="1" dirty="0"/>
              <a:t> </a:t>
            </a:r>
            <a:r>
              <a:rPr lang="cs-CZ" b="1" dirty="0" err="1"/>
              <a:t>und</a:t>
            </a:r>
            <a:r>
              <a:rPr lang="cs-CZ" b="1" dirty="0"/>
              <a:t> Symbole</a:t>
            </a:r>
          </a:p>
          <a:p>
            <a:r>
              <a:rPr lang="de-DE" b="1" dirty="0"/>
              <a:t>Wortverbindungen und Wortbildungskonstruktionen</a:t>
            </a:r>
          </a:p>
          <a:p>
            <a:endParaRPr lang="de-DE" b="1" dirty="0"/>
          </a:p>
          <a:p>
            <a:pPr marL="0" indent="0">
              <a:buNone/>
            </a:pPr>
            <a:endParaRPr lang="de-DE" b="1" dirty="0"/>
          </a:p>
          <a:p>
            <a:pPr marL="0" indent="0">
              <a:buNone/>
            </a:pPr>
            <a:endParaRPr lang="cs-CZ" b="1" dirty="0"/>
          </a:p>
        </p:txBody>
      </p:sp>
    </p:spTree>
    <p:extLst>
      <p:ext uri="{BB962C8B-B14F-4D97-AF65-F5344CB8AC3E}">
        <p14:creationId xmlns:p14="http://schemas.microsoft.com/office/powerpoint/2010/main" val="138318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a:t>Kompositum</a:t>
            </a:r>
          </a:p>
          <a:p>
            <a:r>
              <a:rPr lang="de-DE" b="1" dirty="0"/>
              <a:t>Determinativ- oder Kopulativkompositum?</a:t>
            </a:r>
          </a:p>
          <a:p>
            <a:r>
              <a:rPr lang="de-DE" b="1" dirty="0"/>
              <a:t>Kopulativ: Herz-Tier (Hemdbluse, schwarz-weiß…)</a:t>
            </a:r>
          </a:p>
          <a:p>
            <a:r>
              <a:rPr lang="de-DE" b="1" dirty="0"/>
              <a:t>Übersetzung: </a:t>
            </a:r>
            <a:r>
              <a:rPr lang="de-DE" b="1" dirty="0" err="1"/>
              <a:t>Srdce</a:t>
            </a:r>
            <a:r>
              <a:rPr lang="de-DE" b="1" dirty="0"/>
              <a:t> – </a:t>
            </a:r>
            <a:r>
              <a:rPr lang="de-DE" b="1" dirty="0" err="1"/>
              <a:t>bestie</a:t>
            </a:r>
            <a:r>
              <a:rPr lang="de-DE" b="1" dirty="0"/>
              <a:t> (Bestie </a:t>
            </a:r>
            <a:r>
              <a:rPr lang="de-DE" b="1" dirty="0" err="1"/>
              <a:t>srdce</a:t>
            </a:r>
            <a:r>
              <a:rPr lang="de-DE" b="1" dirty="0"/>
              <a:t>)</a:t>
            </a:r>
          </a:p>
          <a:p>
            <a:r>
              <a:rPr lang="de-DE" b="1" dirty="0"/>
              <a:t>„Herta Müller </a:t>
            </a:r>
            <a:r>
              <a:rPr lang="de-DE" b="1" dirty="0" err="1"/>
              <a:t>ve</a:t>
            </a:r>
            <a:r>
              <a:rPr lang="de-DE" b="1" dirty="0"/>
              <a:t> </a:t>
            </a:r>
            <a:r>
              <a:rPr lang="de-DE" b="1" dirty="0" err="1"/>
              <a:t>sv</a:t>
            </a:r>
            <a:r>
              <a:rPr lang="cs-CZ" b="1" dirty="0" err="1"/>
              <a:t>ém</a:t>
            </a:r>
            <a:r>
              <a:rPr lang="cs-CZ" b="1" dirty="0"/>
              <a:t> Srdci bestii…“</a:t>
            </a:r>
            <a:endParaRPr lang="de-DE" b="1" dirty="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a:t>1.</a:t>
            </a:r>
            <a:r>
              <a:rPr lang="de-DE" b="1" dirty="0"/>
              <a:t> Wer ist der/die </a:t>
            </a:r>
            <a:r>
              <a:rPr lang="de-DE" b="1" dirty="0" err="1"/>
              <a:t>AutorIn</a:t>
            </a:r>
            <a:r>
              <a:rPr lang="de-DE" b="1" dirty="0"/>
              <a:t> des vorliegenden Textauszuges?</a:t>
            </a:r>
          </a:p>
          <a:p>
            <a:r>
              <a:rPr lang="de-DE" b="1" dirty="0"/>
              <a:t>2. Welche Stilmittel sind für ihn/sie typisch, wie würden Sie seinen/ihren Stil charakterisieren?</a:t>
            </a:r>
          </a:p>
          <a:p>
            <a:r>
              <a:rPr lang="de-DE" b="1" dirty="0"/>
              <a:t> 3. Suchen Sie das Stilmittel aus, d</a:t>
            </a:r>
            <a:r>
              <a:rPr lang="cs-CZ" b="1"/>
              <a:t>as</a:t>
            </a:r>
            <a:r>
              <a:rPr lang="de-DE" b="1"/>
              <a:t> </a:t>
            </a:r>
            <a:r>
              <a:rPr lang="de-DE" b="1" dirty="0"/>
              <a:t>für die Übersetzung Schwierigkeiten bereitet/bereiten könnte!</a:t>
            </a:r>
          </a:p>
          <a:p>
            <a:r>
              <a:rPr lang="de-DE" b="1" dirty="0"/>
              <a:t>4. Übersetzen Sie den 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a:t>„Es gibt Wörter, die machen mit mir, was sie wollen.“ Die Schriftstellerin Herta Müller.</a:t>
            </a:r>
            <a:endParaRPr lang="cs-CZ" sz="2000" b="1" dirty="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a:t>Es 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p>
        </p:txBody>
      </p:sp>
      <p:sp>
        <p:nvSpPr>
          <p:cNvPr id="3" name="Zástupný symbol pro obsah 2"/>
          <p:cNvSpPr>
            <a:spLocks noGrp="1"/>
          </p:cNvSpPr>
          <p:nvPr>
            <p:ph idx="1"/>
          </p:nvPr>
        </p:nvSpPr>
        <p:spPr/>
        <p:txBody>
          <a:bodyPr>
            <a:normAutofit fontScale="92500" lnSpcReduction="20000"/>
          </a:bodyPr>
          <a:lstStyle/>
          <a:p>
            <a:r>
              <a:rPr lang="cs-CZ" b="1" dirty="0" err="1"/>
              <a:t>Komposition</a:t>
            </a:r>
            <a:r>
              <a:rPr lang="cs-CZ" b="1" dirty="0"/>
              <a:t> </a:t>
            </a:r>
            <a:r>
              <a:rPr lang="cs-CZ" b="1" dirty="0" err="1"/>
              <a:t>im</a:t>
            </a:r>
            <a:r>
              <a:rPr lang="cs-CZ" b="1" dirty="0"/>
              <a:t> </a:t>
            </a:r>
            <a:r>
              <a:rPr lang="cs-CZ" b="1" dirty="0" err="1"/>
              <a:t>Dt</a:t>
            </a:r>
            <a:r>
              <a:rPr lang="cs-CZ" b="1" dirty="0"/>
              <a:t>. – </a:t>
            </a:r>
            <a:r>
              <a:rPr lang="cs-CZ" b="1" dirty="0" err="1"/>
              <a:t>Wortgruppe</a:t>
            </a:r>
            <a:r>
              <a:rPr lang="cs-CZ" b="1" dirty="0"/>
              <a:t> </a:t>
            </a:r>
            <a:r>
              <a:rPr lang="cs-CZ" b="1" dirty="0" err="1"/>
              <a:t>im</a:t>
            </a:r>
            <a:r>
              <a:rPr lang="cs-CZ" b="1" dirty="0"/>
              <a:t> </a:t>
            </a:r>
            <a:r>
              <a:rPr lang="cs-CZ" b="1" dirty="0" err="1"/>
              <a:t>Tsch</a:t>
            </a:r>
            <a:r>
              <a:rPr lang="cs-CZ" b="1" dirty="0"/>
              <a:t>. (</a:t>
            </a:r>
            <a:r>
              <a:rPr lang="cs-CZ" b="1" dirty="0" err="1"/>
              <a:t>Adj</a:t>
            </a:r>
            <a:r>
              <a:rPr lang="cs-CZ" b="1" dirty="0"/>
              <a:t>.+</a:t>
            </a:r>
            <a:r>
              <a:rPr lang="cs-CZ" b="1" dirty="0" err="1"/>
              <a:t>Subst</a:t>
            </a:r>
            <a:r>
              <a:rPr lang="cs-CZ" b="1" dirty="0"/>
              <a:t>., </a:t>
            </a:r>
            <a:r>
              <a:rPr lang="cs-CZ" b="1" dirty="0" err="1"/>
              <a:t>nachgestelltes</a:t>
            </a:r>
            <a:r>
              <a:rPr lang="cs-CZ" b="1" dirty="0"/>
              <a:t> </a:t>
            </a:r>
            <a:r>
              <a:rPr lang="cs-CZ" b="1" dirty="0" err="1"/>
              <a:t>subst</a:t>
            </a:r>
            <a:r>
              <a:rPr lang="cs-CZ" b="1" dirty="0"/>
              <a:t>. </a:t>
            </a:r>
            <a:r>
              <a:rPr lang="cs-CZ" b="1" dirty="0" err="1"/>
              <a:t>Atributt</a:t>
            </a:r>
            <a:r>
              <a:rPr lang="cs-CZ" b="1" dirty="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kufru</a:t>
            </a:r>
          </a:p>
          <a:p>
            <a:r>
              <a:rPr lang="cs-CZ" b="1" dirty="0" err="1"/>
              <a:t>Metaphorik</a:t>
            </a:r>
            <a:r>
              <a:rPr lang="cs-CZ" b="1" dirty="0"/>
              <a:t>:</a:t>
            </a:r>
          </a:p>
          <a:p>
            <a:r>
              <a:rPr lang="de-DE" dirty="0"/>
              <a:t>„</a:t>
            </a:r>
            <a:r>
              <a:rPr lang="de-DE" b="1" i="1" dirty="0"/>
              <a:t>Ich habe mich so tief und so lang ins Schweigen gepackt, ich kann</a:t>
            </a:r>
            <a:r>
              <a:rPr lang="cs-CZ" b="1" i="1" dirty="0"/>
              <a:t> </a:t>
            </a:r>
            <a:r>
              <a:rPr lang="de-DE" b="1" i="1" dirty="0"/>
              <a:t>mich 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a:t>„</a:t>
            </a:r>
            <a:r>
              <a:rPr lang="de-DE" b="1" i="1" dirty="0"/>
              <a:t>Dieser 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 – </a:t>
            </a:r>
            <a:r>
              <a:rPr lang="cs-CZ" dirty="0" err="1"/>
              <a:t>expressiv</a:t>
            </a:r>
            <a:r>
              <a:rPr lang="cs-CZ" dirty="0"/>
              <a:t>, </a:t>
            </a:r>
            <a:r>
              <a:rPr lang="cs-CZ" dirty="0" err="1"/>
              <a:t>Metaphorik</a:t>
            </a:r>
            <a:r>
              <a:rPr lang="cs-CZ" dirty="0"/>
              <a:t>: „</a:t>
            </a:r>
            <a:r>
              <a:rPr lang="cs-CZ" dirty="0" err="1"/>
              <a:t>unten</a:t>
            </a:r>
            <a:r>
              <a:rPr lang="cs-CZ" dirty="0"/>
              <a:t>“</a:t>
            </a:r>
          </a:p>
          <a:p>
            <a:r>
              <a:rPr lang="de-DE" b="1" i="1" dirty="0"/>
              <a:t>ICH WEISS DU KOMMST WIEDER wurde zum Komplizen der</a:t>
            </a:r>
            <a:r>
              <a:rPr lang="cs-CZ" b="1" i="1" dirty="0"/>
              <a:t> </a:t>
            </a:r>
            <a:r>
              <a:rPr lang="de-DE" b="1" i="1" dirty="0"/>
              <a:t>Herzschaufel und zum Kontrahenten des Hungerengels</a:t>
            </a:r>
            <a:r>
              <a:rPr lang="de-DE" i="1" dirty="0"/>
              <a:t>.“ </a:t>
            </a:r>
            <a:r>
              <a:rPr lang="de-DE" dirty="0"/>
              <a:t>(S. 14)</a:t>
            </a:r>
            <a:endParaRPr lang="cs-CZ" dirty="0"/>
          </a:p>
          <a:p>
            <a:r>
              <a:rPr lang="cs-CZ" i="1" dirty="0"/>
              <a:t>„</a:t>
            </a:r>
            <a:r>
              <a:rPr lang="cs-CZ" b="1" i="1" dirty="0"/>
              <a:t>V</a:t>
            </a:r>
            <a:r>
              <a:rPr lang="cs-CZ" i="1" dirty="0"/>
              <a:t>ě</a:t>
            </a:r>
            <a:r>
              <a:rPr lang="cs-CZ" b="1" i="1" dirty="0"/>
              <a:t>ta VÍM ŽE SE VRÁTÍŠ byla komplicem lopaty srdcovky a protivníkem and</a:t>
            </a:r>
            <a:r>
              <a:rPr lang="cs-CZ" i="1" dirty="0"/>
              <a:t>ě</a:t>
            </a:r>
            <a:r>
              <a:rPr lang="cs-CZ" b="1" i="1" dirty="0"/>
              <a:t>la hladu.</a:t>
            </a:r>
            <a:r>
              <a:rPr lang="cs-CZ" i="1" dirty="0"/>
              <a:t>“ </a:t>
            </a:r>
            <a:r>
              <a:rPr lang="cs-CZ" dirty="0"/>
              <a:t>(S. 13 – 14) – </a:t>
            </a:r>
            <a:r>
              <a:rPr lang="cs-CZ" dirty="0" err="1"/>
              <a:t>Kopmosita</a:t>
            </a:r>
            <a:r>
              <a:rPr lang="cs-CZ" dirty="0"/>
              <a:t> - </a:t>
            </a:r>
            <a:r>
              <a:rPr lang="cs-CZ" dirty="0" err="1"/>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a:t>„</a:t>
            </a:r>
            <a:r>
              <a:rPr lang="de-DE" i="1" dirty="0"/>
              <a:t>Wie hinter mir der Advokat Paul Gast beim Drücken stöhnte, wie</a:t>
            </a:r>
            <a:r>
              <a:rPr lang="cs-CZ" i="1" dirty="0"/>
              <a:t> </a:t>
            </a:r>
            <a:r>
              <a:rPr lang="de-DE" i="1" dirty="0"/>
              <a:t>seiner 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a:t>Heidrun</a:t>
            </a:r>
            <a:r>
              <a:rPr lang="cs-CZ" i="1" dirty="0"/>
              <a:t> </a:t>
            </a:r>
            <a:r>
              <a:rPr lang="cs-CZ" i="1" dirty="0" err="1"/>
              <a:t>Gastové</a:t>
            </a:r>
            <a:r>
              <a:rPr lang="cs-CZ" i="1" dirty="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Die</a:t>
            </a:r>
            <a:r>
              <a:rPr lang="cs-CZ" dirty="0"/>
              <a:t> </a:t>
            </a:r>
            <a:r>
              <a:rPr lang="de-DE" dirty="0"/>
              <a:t>Übersetzerin wählte ein interessantes Äquivalent dazu, aber die Bedeutung des Verbs</a:t>
            </a:r>
            <a:r>
              <a:rPr lang="cs-CZ" dirty="0"/>
              <a:t> </a:t>
            </a:r>
            <a:r>
              <a:rPr lang="de-DE" dirty="0"/>
              <a:t>„</a:t>
            </a:r>
            <a:r>
              <a:rPr lang="de-DE" dirty="0" err="1"/>
              <a:t>zaskřehotala</a:t>
            </a:r>
            <a:r>
              <a:rPr lang="de-DE" dirty="0"/>
              <a:t>“ ist ein bisschen anders. Der bessere Ausdruck wäre z. B. „</a:t>
            </a:r>
            <a:r>
              <a:rPr lang="de-DE" dirty="0" err="1"/>
              <a:t>zakručela</a:t>
            </a:r>
            <a:r>
              <a:rPr lang="de-DE" dirty="0"/>
              <a:t>“.</a:t>
            </a:r>
            <a:endParaRPr lang="cs-CZ" dirty="0"/>
          </a:p>
          <a:p>
            <a:pPr marL="0" indent="0">
              <a:buNone/>
            </a:pPr>
            <a:endParaRPr lang="cs-CZ" dirty="0"/>
          </a:p>
          <a:p>
            <a:r>
              <a:rPr lang="de-DE" dirty="0"/>
              <a:t>„</a:t>
            </a:r>
            <a:r>
              <a:rPr lang="de-DE" i="1" dirty="0"/>
              <a:t>Als das Fahren schon Gewohnheit war, fingen </a:t>
            </a:r>
            <a:r>
              <a:rPr lang="de-DE" b="1" i="1" dirty="0"/>
              <a:t>da und dort</a:t>
            </a:r>
          </a:p>
          <a:p>
            <a:pPr marL="0" indent="0">
              <a:buNone/>
            </a:pPr>
            <a:r>
              <a:rPr lang="cs-CZ" b="1" i="1" dirty="0"/>
              <a:t>      </a:t>
            </a:r>
            <a:r>
              <a:rPr lang="cs-CZ" b="1" i="1" dirty="0" err="1"/>
              <a:t>Schmuseversuche</a:t>
            </a:r>
            <a:r>
              <a:rPr lang="cs-CZ" b="1" i="1" dirty="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a:t>Schwierigkeiten</a:t>
            </a:r>
            <a:r>
              <a:rPr lang="cs-CZ" sz="2800" b="1" dirty="0"/>
              <a:t>: „</a:t>
            </a:r>
            <a:r>
              <a:rPr lang="cs-CZ" sz="2800" b="1" dirty="0" err="1"/>
              <a:t>eine</a:t>
            </a:r>
            <a:r>
              <a:rPr lang="cs-CZ" sz="2800" b="1" dirty="0"/>
              <a:t> </a:t>
            </a:r>
            <a:r>
              <a:rPr lang="cs-CZ" sz="2800" b="1" dirty="0" err="1"/>
              <a:t>harte</a:t>
            </a:r>
            <a:r>
              <a:rPr lang="cs-CZ" sz="2800" b="1" dirty="0"/>
              <a:t> </a:t>
            </a:r>
            <a:r>
              <a:rPr lang="cs-CZ" sz="2800" b="1" dirty="0" err="1"/>
              <a:t>Nuss</a:t>
            </a:r>
            <a:r>
              <a:rPr lang="cs-CZ" sz="2800" b="1"/>
              <a:t>“</a:t>
            </a:r>
            <a:endParaRPr lang="cs-CZ" sz="2800" b="1" dirty="0"/>
          </a:p>
          <a:p>
            <a:r>
              <a:rPr lang="de-DE" sz="2800" i="1" dirty="0"/>
              <a:t>„Schreiben wir doch </a:t>
            </a:r>
            <a:r>
              <a:rPr lang="de-DE" sz="2800" b="1" i="1" dirty="0"/>
              <a:t>RUTH</a:t>
            </a:r>
            <a:r>
              <a:rPr lang="de-DE" sz="2800" i="1" dirty="0"/>
              <a:t>, so heißt niemand, den wir kennen. Ich</a:t>
            </a:r>
            <a:r>
              <a:rPr lang="cs-CZ" sz="2800" i="1" dirty="0"/>
              <a:t> </a:t>
            </a:r>
            <a:r>
              <a:rPr lang="cs-CZ" sz="2800" i="1" dirty="0" err="1"/>
              <a:t>schreibe</a:t>
            </a:r>
            <a:r>
              <a:rPr lang="cs-CZ" sz="2800" i="1" dirty="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napíšu </a:t>
            </a:r>
            <a:r>
              <a:rPr lang="cs-CZ" sz="2800" b="1" i="1" dirty="0"/>
              <a:t>KLID</a:t>
            </a:r>
            <a:r>
              <a:rPr lang="cs-CZ" sz="2800" i="1" dirty="0"/>
              <a:t>.“ </a:t>
            </a:r>
            <a:r>
              <a:rPr lang="cs-CZ" sz="2800" dirty="0"/>
              <a:t>(S. 15)</a:t>
            </a:r>
          </a:p>
          <a:p>
            <a:r>
              <a:rPr lang="cs-CZ" sz="2800" b="1" dirty="0" err="1"/>
              <a:t>Alliteration</a:t>
            </a:r>
            <a:endParaRPr lang="cs-CZ" sz="2800" b="1" dirty="0"/>
          </a:p>
          <a:p>
            <a:r>
              <a:rPr lang="cs-CZ" sz="2800" i="1" dirty="0"/>
              <a:t>„</a:t>
            </a:r>
            <a:r>
              <a:rPr lang="cs-CZ" sz="2800" b="1" i="1" dirty="0" err="1"/>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p>
          <a:p>
            <a:r>
              <a:rPr lang="cs-CZ" sz="2800" b="1" dirty="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B6A9ED-B6AF-483A-839E-8366256F2DA1}"/>
              </a:ext>
            </a:extLst>
          </p:cNvPr>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endParaRPr lang="cs-CZ" dirty="0"/>
          </a:p>
        </p:txBody>
      </p:sp>
      <p:sp>
        <p:nvSpPr>
          <p:cNvPr id="3" name="Zástupný obsah 2">
            <a:extLst>
              <a:ext uri="{FF2B5EF4-FFF2-40B4-BE49-F238E27FC236}">
                <a16:creationId xmlns:a16="http://schemas.microsoft.com/office/drawing/2014/main" id="{6C4F6B4E-2C01-45BC-ADD8-AE809B024101}"/>
              </a:ext>
            </a:extLst>
          </p:cNvPr>
          <p:cNvSpPr>
            <a:spLocks noGrp="1"/>
          </p:cNvSpPr>
          <p:nvPr>
            <p:ph idx="1"/>
          </p:nvPr>
        </p:nvSpPr>
        <p:spPr/>
        <p:txBody>
          <a:bodyPr>
            <a:normAutofit/>
          </a:bodyPr>
          <a:lstStyle/>
          <a:p>
            <a:r>
              <a:rPr lang="cs-CZ" sz="1800" b="1" dirty="0">
                <a:solidFill>
                  <a:srgbClr val="FF0000"/>
                </a:solidFill>
              </a:rPr>
              <a:t>Ingo Schulze: </a:t>
            </a:r>
            <a:endParaRPr lang="cs-CZ" sz="1800" b="1" dirty="0"/>
          </a:p>
          <a:p>
            <a:r>
              <a:rPr lang="cs-CZ" sz="1800" b="1" dirty="0" err="1"/>
              <a:t>geboren</a:t>
            </a:r>
            <a:r>
              <a:rPr lang="cs-CZ" sz="1800" b="1" dirty="0"/>
              <a:t> 1962 in </a:t>
            </a:r>
            <a:r>
              <a:rPr lang="cs-CZ" sz="1800" b="1" dirty="0" err="1"/>
              <a:t>Dresden</a:t>
            </a:r>
            <a:endParaRPr lang="cs-CZ" sz="1800" b="1" dirty="0"/>
          </a:p>
          <a:p>
            <a:r>
              <a:rPr lang="cs-CZ" sz="1800" b="1" dirty="0" err="1"/>
              <a:t>Dresdener</a:t>
            </a:r>
            <a:r>
              <a:rPr lang="cs-CZ" sz="1800" b="1" dirty="0"/>
              <a:t> </a:t>
            </a:r>
            <a:r>
              <a:rPr lang="cs-CZ" sz="1800" b="1" dirty="0" err="1"/>
              <a:t>Kreuzschule</a:t>
            </a:r>
            <a:r>
              <a:rPr lang="cs-CZ" sz="1800" b="1" dirty="0"/>
              <a:t>, </a:t>
            </a:r>
            <a:r>
              <a:rPr lang="cs-CZ" sz="1800" b="1" dirty="0" err="1"/>
              <a:t>Abitur</a:t>
            </a:r>
            <a:r>
              <a:rPr lang="cs-CZ" sz="1800" b="1" dirty="0"/>
              <a:t> 1981</a:t>
            </a:r>
          </a:p>
          <a:p>
            <a:r>
              <a:rPr lang="cs-CZ" sz="1800" b="1" dirty="0" err="1"/>
              <a:t>Grundwehrdienst</a:t>
            </a:r>
            <a:r>
              <a:rPr lang="cs-CZ" sz="1800" b="1" dirty="0"/>
              <a:t> </a:t>
            </a:r>
            <a:r>
              <a:rPr lang="cs-CZ" sz="1800" b="1" dirty="0" err="1"/>
              <a:t>bei</a:t>
            </a:r>
            <a:r>
              <a:rPr lang="cs-CZ" sz="1800" b="1" dirty="0"/>
              <a:t> der NVA bis 1983</a:t>
            </a:r>
          </a:p>
          <a:p>
            <a:r>
              <a:rPr lang="cs-CZ" sz="1800" b="1" dirty="0"/>
              <a:t>Studium der </a:t>
            </a:r>
            <a:r>
              <a:rPr lang="cs-CZ" sz="1800" b="1" dirty="0" err="1"/>
              <a:t>Klassischen</a:t>
            </a:r>
            <a:r>
              <a:rPr lang="cs-CZ" sz="1800" b="1" dirty="0"/>
              <a:t> </a:t>
            </a:r>
            <a:r>
              <a:rPr lang="cs-CZ" sz="1800" b="1" dirty="0" err="1"/>
              <a:t>Philologie</a:t>
            </a:r>
            <a:r>
              <a:rPr lang="cs-CZ" sz="1800" b="1" dirty="0"/>
              <a:t> (Alt-</a:t>
            </a:r>
            <a:r>
              <a:rPr lang="cs-CZ" sz="1800" b="1" dirty="0" err="1"/>
              <a:t>Griechisch</a:t>
            </a:r>
            <a:r>
              <a:rPr lang="cs-CZ" sz="1800" b="1" dirty="0"/>
              <a:t>, </a:t>
            </a:r>
            <a:r>
              <a:rPr lang="cs-CZ" sz="1800" b="1" dirty="0" err="1"/>
              <a:t>Latein</a:t>
            </a:r>
            <a:r>
              <a:rPr lang="cs-CZ" sz="1800" b="1" dirty="0"/>
              <a:t>)</a:t>
            </a:r>
          </a:p>
          <a:p>
            <a:pPr marL="0" indent="0">
              <a:buNone/>
            </a:pPr>
            <a:r>
              <a:rPr lang="cs-CZ" sz="1800" b="1" dirty="0"/>
              <a:t>      </a:t>
            </a:r>
            <a:r>
              <a:rPr lang="cs-CZ" sz="1800" b="1" dirty="0" err="1"/>
              <a:t>und</a:t>
            </a:r>
            <a:r>
              <a:rPr lang="cs-CZ" sz="1800" b="1" dirty="0"/>
              <a:t> Germanistik in Jena</a:t>
            </a:r>
          </a:p>
          <a:p>
            <a:r>
              <a:rPr lang="cs-CZ" sz="1800" b="1" dirty="0"/>
              <a:t>1988 </a:t>
            </a:r>
            <a:r>
              <a:rPr lang="cs-CZ" sz="1800" b="1" dirty="0" err="1"/>
              <a:t>Schauspieldramaturg</a:t>
            </a:r>
            <a:r>
              <a:rPr lang="cs-CZ" sz="1800" b="1" dirty="0"/>
              <a:t> </a:t>
            </a:r>
            <a:r>
              <a:rPr lang="cs-CZ" sz="1800" b="1" dirty="0" err="1"/>
              <a:t>am</a:t>
            </a:r>
            <a:r>
              <a:rPr lang="cs-CZ" sz="1800" b="1" dirty="0"/>
              <a:t> </a:t>
            </a:r>
            <a:r>
              <a:rPr lang="cs-CZ" sz="1800" b="1" dirty="0" err="1"/>
              <a:t>Landestheater</a:t>
            </a:r>
            <a:r>
              <a:rPr lang="cs-CZ" sz="1800" b="1" dirty="0"/>
              <a:t> in </a:t>
            </a:r>
            <a:r>
              <a:rPr lang="cs-CZ" sz="1800" b="1" dirty="0" err="1"/>
              <a:t>Altenburg</a:t>
            </a:r>
            <a:endParaRPr lang="cs-CZ" sz="1800" b="1" dirty="0"/>
          </a:p>
          <a:p>
            <a:r>
              <a:rPr lang="cs-CZ" sz="1800" b="1" dirty="0" err="1"/>
              <a:t>Arbeit</a:t>
            </a:r>
            <a:r>
              <a:rPr lang="cs-CZ" sz="1800" b="1" dirty="0"/>
              <a:t> </a:t>
            </a:r>
            <a:r>
              <a:rPr lang="cs-CZ" sz="1800" b="1" dirty="0" err="1"/>
              <a:t>als</a:t>
            </a:r>
            <a:r>
              <a:rPr lang="cs-CZ" sz="1800" b="1" dirty="0"/>
              <a:t> </a:t>
            </a:r>
            <a:r>
              <a:rPr lang="cs-CZ" sz="1800" b="1" dirty="0" err="1"/>
              <a:t>Journalist</a:t>
            </a:r>
            <a:endParaRPr lang="cs-CZ" sz="1800" b="1" dirty="0"/>
          </a:p>
          <a:p>
            <a:r>
              <a:rPr lang="cs-CZ" sz="1800" b="1" dirty="0" err="1"/>
              <a:t>seit</a:t>
            </a:r>
            <a:r>
              <a:rPr lang="cs-CZ" sz="1800" b="1" dirty="0"/>
              <a:t> 1993 – </a:t>
            </a:r>
            <a:r>
              <a:rPr lang="cs-CZ" sz="1800" b="1" dirty="0" err="1"/>
              <a:t>freier</a:t>
            </a:r>
            <a:r>
              <a:rPr lang="cs-CZ" sz="1800" b="1" dirty="0"/>
              <a:t> </a:t>
            </a:r>
            <a:r>
              <a:rPr lang="cs-CZ" sz="1800" b="1" dirty="0" err="1"/>
              <a:t>Schriftsteller</a:t>
            </a:r>
            <a:r>
              <a:rPr lang="cs-CZ" sz="1800" b="1" dirty="0"/>
              <a:t> in </a:t>
            </a:r>
            <a:r>
              <a:rPr lang="cs-CZ" sz="1800" b="1" dirty="0" err="1"/>
              <a:t>Berlin</a:t>
            </a:r>
            <a:endParaRPr lang="cs-CZ" sz="1800" b="1" dirty="0"/>
          </a:p>
          <a:p>
            <a:r>
              <a:rPr lang="cs-CZ" sz="1800" b="1" dirty="0">
                <a:solidFill>
                  <a:srgbClr val="00B0F0"/>
                </a:solidFill>
              </a:rPr>
              <a:t>Roman „Adam </a:t>
            </a:r>
            <a:r>
              <a:rPr lang="cs-CZ" sz="1800" b="1" dirty="0" err="1">
                <a:solidFill>
                  <a:srgbClr val="00B0F0"/>
                </a:solidFill>
              </a:rPr>
              <a:t>und</a:t>
            </a:r>
            <a:r>
              <a:rPr lang="cs-CZ" sz="1800" b="1" dirty="0">
                <a:solidFill>
                  <a:srgbClr val="00B0F0"/>
                </a:solidFill>
              </a:rPr>
              <a:t> Evelyn“ – </a:t>
            </a:r>
            <a:r>
              <a:rPr lang="cs-CZ" sz="1800" b="1" dirty="0" err="1"/>
              <a:t>erz</a:t>
            </a:r>
            <a:r>
              <a:rPr lang="de-DE" sz="1800" b="1" dirty="0" err="1"/>
              <a:t>ählt</a:t>
            </a:r>
            <a:r>
              <a:rPr lang="de-DE" sz="1800" b="1" dirty="0"/>
              <a:t> von den letzten Monaten der DDR (Sommer 1989 bis 1990)</a:t>
            </a:r>
          </a:p>
          <a:p>
            <a:r>
              <a:rPr lang="de-DE" sz="1800" b="1" dirty="0"/>
              <a:t>Liebesgeschichte von Adam und Evelyn – Anspielung auf die </a:t>
            </a:r>
            <a:r>
              <a:rPr lang="de-DE" sz="1800" b="1"/>
              <a:t>biblische Geschichte</a:t>
            </a:r>
            <a:endParaRPr lang="cs-CZ" sz="1800" b="1" dirty="0"/>
          </a:p>
        </p:txBody>
      </p:sp>
    </p:spTree>
    <p:extLst>
      <p:ext uri="{BB962C8B-B14F-4D97-AF65-F5344CB8AC3E}">
        <p14:creationId xmlns:p14="http://schemas.microsoft.com/office/powerpoint/2010/main" val="307010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p>
        </p:txBody>
      </p:sp>
      <p:sp>
        <p:nvSpPr>
          <p:cNvPr id="3" name="Zástupný symbol pro obsah 2"/>
          <p:cNvSpPr>
            <a:spLocks noGrp="1"/>
          </p:cNvSpPr>
          <p:nvPr>
            <p:ph idx="1"/>
          </p:nvPr>
        </p:nvSpPr>
        <p:spPr/>
        <p:txBody>
          <a:bodyPr/>
          <a:lstStyle/>
          <a:p>
            <a:r>
              <a:rPr lang="de-DE" b="1" dirty="0"/>
              <a:t>Übersetzung: </a:t>
            </a:r>
            <a:r>
              <a:rPr lang="de-DE" b="1" dirty="0" err="1"/>
              <a:t>To</a:t>
            </a:r>
            <a:r>
              <a:rPr lang="cs-CZ" b="1" dirty="0"/>
              <a:t>máš </a:t>
            </a:r>
            <a:r>
              <a:rPr lang="cs-CZ" b="1" dirty="0" err="1"/>
              <a:t>Dimter</a:t>
            </a:r>
            <a:r>
              <a:rPr lang="cs-CZ" b="1" dirty="0"/>
              <a:t> (</a:t>
            </a:r>
            <a:r>
              <a:rPr lang="cs-CZ" b="1" dirty="0" err="1"/>
              <a:t>geb</a:t>
            </a:r>
            <a:r>
              <a:rPr lang="cs-CZ" b="1" dirty="0"/>
              <a:t>. 1974)</a:t>
            </a:r>
            <a:endParaRPr lang="de-DE" b="1" dirty="0"/>
          </a:p>
          <a:p>
            <a:r>
              <a:rPr lang="cs-CZ" b="1" dirty="0" err="1"/>
              <a:t>Dialoge</a:t>
            </a:r>
            <a:endParaRPr lang="cs-CZ" b="1" dirty="0"/>
          </a:p>
          <a:p>
            <a:r>
              <a:rPr lang="cs-CZ" b="1" dirty="0"/>
              <a:t>„</a:t>
            </a:r>
            <a:r>
              <a:rPr lang="cs-CZ" b="1" dirty="0" err="1"/>
              <a:t>moderne</a:t>
            </a:r>
            <a:r>
              <a:rPr lang="cs-CZ" b="1" dirty="0"/>
              <a:t>“ </a:t>
            </a:r>
            <a:r>
              <a:rPr lang="cs-CZ" b="1" dirty="0" err="1"/>
              <a:t>Sprache</a:t>
            </a:r>
            <a:r>
              <a:rPr lang="de-DE" b="1" dirty="0"/>
              <a:t>, Alltagssprache, Jugendsprache</a:t>
            </a:r>
            <a:endParaRPr lang="cs-CZ" b="1" dirty="0"/>
          </a:p>
          <a:p>
            <a:r>
              <a:rPr lang="cs-CZ" b="1" dirty="0" err="1"/>
              <a:t>Stilschichten</a:t>
            </a:r>
            <a:r>
              <a:rPr lang="cs-CZ" b="1" dirty="0"/>
              <a:t>: </a:t>
            </a:r>
            <a:r>
              <a:rPr lang="cs-CZ" b="1" dirty="0" err="1"/>
              <a:t>umg</a:t>
            </a:r>
            <a:r>
              <a:rPr lang="cs-CZ" b="1" dirty="0"/>
              <a:t>., </a:t>
            </a:r>
            <a:r>
              <a:rPr lang="cs-CZ" b="1" dirty="0" err="1"/>
              <a:t>salopp</a:t>
            </a:r>
            <a:r>
              <a:rPr lang="cs-CZ" b="1" dirty="0"/>
              <a:t>, </a:t>
            </a:r>
            <a:r>
              <a:rPr lang="cs-CZ" b="1" dirty="0" err="1"/>
              <a:t>vulg</a:t>
            </a:r>
            <a:r>
              <a:rPr lang="de-DE" b="1" dirty="0" err="1"/>
              <a:t>är</a:t>
            </a:r>
            <a:endParaRPr lang="de-DE" b="1" dirty="0"/>
          </a:p>
          <a:p>
            <a:r>
              <a:rPr lang="de-DE" b="1" dirty="0"/>
              <a:t>Stilfärbungen</a:t>
            </a:r>
          </a:p>
          <a:p>
            <a:r>
              <a:rPr lang="de-DE" b="1" dirty="0" err="1"/>
              <a:t>umg</a:t>
            </a:r>
            <a:r>
              <a:rPr lang="de-DE" b="1" dirty="0"/>
              <a:t>. Idiomatik, kommunikative Formeln</a:t>
            </a:r>
            <a:r>
              <a:rPr lang="cs-CZ" b="1" dirty="0"/>
              <a:t>/</a:t>
            </a:r>
            <a:r>
              <a:rPr lang="cs-CZ" b="1" dirty="0" err="1"/>
              <a:t>Floskeln</a:t>
            </a:r>
            <a:r>
              <a:rPr lang="de-DE" b="1" dirty="0"/>
              <a:t> u.a. </a:t>
            </a:r>
            <a:r>
              <a:rPr lang="de-DE" b="1" dirty="0" err="1"/>
              <a:t>Phraseme</a:t>
            </a:r>
            <a:endParaRPr lang="de-DE" b="1" dirty="0"/>
          </a:p>
          <a:p>
            <a:endParaRPr lang="de-DE" b="1" dirty="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A02BDC-651D-420D-9ABB-610562846EC2}"/>
              </a:ext>
            </a:extLst>
          </p:cNvPr>
          <p:cNvSpPr>
            <a:spLocks noGrp="1"/>
          </p:cNvSpPr>
          <p:nvPr>
            <p:ph type="title"/>
          </p:nvPr>
        </p:nvSpPr>
        <p:spPr/>
        <p:txBody>
          <a:bodyPr/>
          <a:lstStyle/>
          <a:p>
            <a:r>
              <a:rPr lang="de-DE" dirty="0"/>
              <a:t>Adam und Evelyn</a:t>
            </a:r>
            <a:endParaRPr lang="cs-CZ" dirty="0"/>
          </a:p>
        </p:txBody>
      </p:sp>
      <p:pic>
        <p:nvPicPr>
          <p:cNvPr id="5" name="Zástupný obsah 4">
            <a:extLst>
              <a:ext uri="{FF2B5EF4-FFF2-40B4-BE49-F238E27FC236}">
                <a16:creationId xmlns:a16="http://schemas.microsoft.com/office/drawing/2014/main" id="{408CCA2B-2196-403B-9849-F5AA722A0F42}"/>
              </a:ext>
            </a:extLst>
          </p:cNvPr>
          <p:cNvPicPr>
            <a:picLocks noGrp="1" noChangeAspect="1"/>
          </p:cNvPicPr>
          <p:nvPr>
            <p:ph idx="1"/>
          </p:nvPr>
        </p:nvPicPr>
        <p:blipFill>
          <a:blip r:embed="rId2"/>
          <a:stretch>
            <a:fillRect/>
          </a:stretch>
        </p:blipFill>
        <p:spPr>
          <a:xfrm>
            <a:off x="2791801" y="1600200"/>
            <a:ext cx="3560398" cy="4525963"/>
          </a:xfrm>
        </p:spPr>
      </p:pic>
    </p:spTree>
    <p:extLst>
      <p:ext uri="{BB962C8B-B14F-4D97-AF65-F5344CB8AC3E}">
        <p14:creationId xmlns:p14="http://schemas.microsoft.com/office/powerpoint/2010/main" val="420161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r>
              <a:rPr lang="de-DE" b="1" dirty="0"/>
              <a:t>1.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a:t>Sprachsystem</a:t>
            </a:r>
            <a:endParaRPr lang="cs-CZ" altLang="cs-CZ" sz="2400" b="1" dirty="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95C1D-83A2-4CB3-AB13-E3D4087C4908}"/>
              </a:ext>
            </a:extLst>
          </p:cNvPr>
          <p:cNvSpPr>
            <a:spLocks noGrp="1"/>
          </p:cNvSpPr>
          <p:nvPr>
            <p:ph type="title"/>
          </p:nvPr>
        </p:nvSpPr>
        <p:spPr/>
        <p:txBody>
          <a:bodyPr/>
          <a:lstStyle/>
          <a:p>
            <a:r>
              <a:rPr lang="de-DE" dirty="0"/>
              <a:t>Adam und Evelyn</a:t>
            </a:r>
            <a:endParaRPr lang="cs-CZ" dirty="0"/>
          </a:p>
        </p:txBody>
      </p:sp>
      <p:pic>
        <p:nvPicPr>
          <p:cNvPr id="5" name="Zástupný obsah 4">
            <a:extLst>
              <a:ext uri="{FF2B5EF4-FFF2-40B4-BE49-F238E27FC236}">
                <a16:creationId xmlns:a16="http://schemas.microsoft.com/office/drawing/2014/main" id="{D8299AB9-07A6-4CB3-9CA7-8B99A4FC2AB7}"/>
              </a:ext>
            </a:extLst>
          </p:cNvPr>
          <p:cNvPicPr>
            <a:picLocks noGrp="1" noChangeAspect="1"/>
          </p:cNvPicPr>
          <p:nvPr>
            <p:ph idx="1"/>
          </p:nvPr>
        </p:nvPicPr>
        <p:blipFill>
          <a:blip r:embed="rId2"/>
          <a:stretch>
            <a:fillRect/>
          </a:stretch>
        </p:blipFill>
        <p:spPr>
          <a:xfrm>
            <a:off x="2791801" y="1600200"/>
            <a:ext cx="3560398" cy="4525963"/>
          </a:xfrm>
        </p:spPr>
      </p:pic>
    </p:spTree>
    <p:extLst>
      <p:ext uri="{BB962C8B-B14F-4D97-AF65-F5344CB8AC3E}">
        <p14:creationId xmlns:p14="http://schemas.microsoft.com/office/powerpoint/2010/main" val="26962992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 </a:t>
            </a:r>
            <a:r>
              <a:rPr lang="de-DE" sz="1800" dirty="0"/>
              <a:t>„Wenn sie mir schon im August Urlaub geben, muss ich den nehmen. - Die </a:t>
            </a:r>
            <a:r>
              <a:rPr lang="de-DE" sz="1800" b="1" dirty="0"/>
              <a:t>spinnt </a:t>
            </a:r>
            <a:r>
              <a:rPr lang="de-DE" sz="1800" dirty="0"/>
              <a:t>wohl.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a:t>        </a:t>
            </a:r>
            <a:r>
              <a:rPr lang="cs-CZ" sz="1800" dirty="0"/>
              <a:t>Pojedeme,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se“ übersetzt. Man kann es noch mit anderen Wörtern übersetzen, zum Beispiel: </a:t>
            </a:r>
            <a:r>
              <a:rPr lang="de-DE" sz="1800" dirty="0" err="1"/>
              <a:t>zbláznit</a:t>
            </a:r>
            <a:r>
              <a:rPr lang="de-DE" sz="1800" dirty="0"/>
              <a:t> se, </a:t>
            </a:r>
            <a:r>
              <a:rPr lang="de-DE" sz="1800" dirty="0" err="1"/>
              <a:t>zhloupnout</a:t>
            </a:r>
            <a:r>
              <a:rPr lang="de-DE" sz="1800" dirty="0"/>
              <a:t>. Der Ausdruck ist übertrieben, hyperbolisch. Im deutschen Originalsatz handelt es sich um eine Konstatierung. In der tschechischen Übersetzung hat der Übersetzter den Satz als eine rhetorische Frage geäußert. </a:t>
            </a:r>
            <a:r>
              <a:rPr lang="de-DE" sz="1800" dirty="0" err="1"/>
              <a:t>Esgelang</a:t>
            </a:r>
            <a:r>
              <a:rPr lang="de-DE" sz="1800" dirty="0"/>
              <a:t> ihm diesen Ausdruck ins Tschechische gut zu übersetzen.</a:t>
            </a:r>
          </a:p>
          <a:p>
            <a:r>
              <a:rPr lang="de-DE" sz="1800" dirty="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a:t>       </a:t>
            </a:r>
            <a:r>
              <a:rPr lang="de-DE" sz="1800" dirty="0"/>
              <a:t>zur 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a:t>       </a:t>
            </a:r>
            <a:r>
              <a:rPr lang="de-DE" sz="1800" dirty="0"/>
              <a:t>dass August zu Ende ist. Das </a:t>
            </a:r>
            <a:r>
              <a:rPr lang="de-DE" sz="1800" dirty="0" err="1"/>
              <a:t>Phrasem</a:t>
            </a:r>
            <a:r>
              <a:rPr lang="de-DE" sz="1800" dirty="0"/>
              <a:t> hat auch mehrere Bedeutungen. Man benutzt</a:t>
            </a:r>
            <a:r>
              <a:rPr lang="cs-CZ" sz="1800" dirty="0"/>
              <a:t> </a:t>
            </a:r>
            <a:r>
              <a:rPr lang="de-DE" sz="1800" dirty="0"/>
              <a:t>es </a:t>
            </a:r>
            <a:r>
              <a:rPr lang="cs-CZ" sz="1800" dirty="0"/>
              <a:t>  </a:t>
            </a:r>
          </a:p>
          <a:p>
            <a:pPr marL="0" indent="0">
              <a:buNone/>
            </a:pPr>
            <a:r>
              <a:rPr lang="cs-CZ" sz="1800" dirty="0"/>
              <a:t>       </a:t>
            </a:r>
            <a:r>
              <a:rPr lang="de-DE" sz="1800" dirty="0"/>
              <a:t>auch, wenn etwas schlecht endet, wenn etwas anders gelingt, als man erwartet</a:t>
            </a:r>
          </a:p>
          <a:p>
            <a:pPr marL="0" indent="0">
              <a:buNone/>
            </a:pPr>
            <a:r>
              <a:rPr lang="cs-CZ" sz="1800" dirty="0"/>
              <a:t>      </a:t>
            </a:r>
            <a:r>
              <a:rPr lang="de-DE" sz="1800" dirty="0"/>
              <a:t>oder will. Auch in diesem Beispiel gelang es den Ausdruck sehr geschickt und gut</a:t>
            </a:r>
            <a:r>
              <a:rPr lang="cs-CZ" sz="1800" dirty="0"/>
              <a:t> </a:t>
            </a:r>
            <a:r>
              <a:rPr lang="cs-CZ" sz="1800" dirty="0" err="1"/>
              <a:t>zu</a:t>
            </a:r>
            <a:endParaRPr lang="de-DE" sz="1800" dirty="0"/>
          </a:p>
          <a:p>
            <a:pPr marL="0" indent="0">
              <a:buNone/>
            </a:pPr>
            <a:r>
              <a:rPr lang="cs-CZ" sz="1800" dirty="0"/>
              <a:t>       </a:t>
            </a:r>
            <a:r>
              <a:rPr lang="cs-CZ" sz="1800" dirty="0" err="1"/>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a:solidFill>
                  <a:srgbClr val="FF0000"/>
                </a:solidFill>
              </a:rPr>
              <a:t>4.</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der Haut, so fein ist das.“ (Seite 16)</a:t>
            </a:r>
          </a:p>
          <a:p>
            <a:r>
              <a:rPr lang="pl-PL" dirty="0"/>
              <a:t>„To muselo stát </a:t>
            </a:r>
            <a:r>
              <a:rPr lang="pl-PL" b="1" dirty="0"/>
              <a:t>balík </a:t>
            </a:r>
            <a:r>
              <a:rPr lang="pl-PL" dirty="0"/>
              <a:t>i na Západě, ale na kůži to vůbec necítíš, tak je to jemný.“ (Seite</a:t>
            </a:r>
            <a:r>
              <a:rPr lang="de-DE" dirty="0"/>
              <a:t> </a:t>
            </a:r>
            <a:r>
              <a:rPr lang="cs-CZ" dirty="0"/>
              <a:t>13)</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endParaRPr lang="de-DE" sz="1800" dirty="0"/>
          </a:p>
          <a:p>
            <a:r>
              <a:rPr lang="de-DE" sz="1800" dirty="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endParaRPr lang="de-DE" sz="1800" dirty="0"/>
          </a:p>
          <a:p>
            <a:r>
              <a:rPr lang="de-DE" sz="1800" dirty="0">
                <a:solidFill>
                  <a:srgbClr val="FF0000"/>
                </a:solidFill>
              </a:rPr>
              <a:t>8. </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a:solidFill>
                  <a:srgbClr val="FF0000"/>
                </a:solidFill>
              </a:rPr>
              <a:t>9.</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a:solidFill>
                  <a:srgbClr val="FF0000"/>
                </a:solidFill>
              </a:rPr>
              <a:t>10. </a:t>
            </a:r>
            <a:r>
              <a:rPr lang="de-DE" sz="1800" dirty="0"/>
              <a:t>„Kannst du den </a:t>
            </a:r>
            <a:r>
              <a:rPr lang="de-DE" sz="1800" b="1" dirty="0"/>
              <a:t>Stinkestumpen </a:t>
            </a:r>
            <a:r>
              <a:rPr lang="de-DE" sz="1800" dirty="0"/>
              <a:t>nicht mal wegtun. Du kriegst noch Lungenkrebs.“ </a:t>
            </a:r>
            <a:r>
              <a:rPr lang="cs-CZ" sz="1800" dirty="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a:t>        </a:t>
            </a:r>
            <a:r>
              <a:rPr lang="cs-CZ" sz="1800" dirty="0"/>
              <a:t>plic.“ (</a:t>
            </a:r>
            <a:r>
              <a:rPr lang="cs-CZ" sz="1800" dirty="0" err="1"/>
              <a:t>Seite</a:t>
            </a:r>
            <a:r>
              <a:rPr lang="cs-CZ" sz="1800" dirty="0"/>
              <a:t> 17)</a:t>
            </a:r>
            <a:endParaRPr lang="de-DE" sz="1800" dirty="0"/>
          </a:p>
          <a:p>
            <a:r>
              <a:rPr lang="de-DE" sz="1800" dirty="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endParaRPr lang="de-DE" sz="1800" dirty="0"/>
          </a:p>
          <a:p>
            <a:r>
              <a:rPr lang="de-DE" sz="1800" dirty="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 </a:t>
            </a:r>
            <a:r>
              <a:rPr lang="cs-CZ" sz="1800" dirty="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endParaRPr lang="de-DE" sz="1800" dirty="0"/>
          </a:p>
          <a:p>
            <a:r>
              <a:rPr lang="de-DE" sz="1800" dirty="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endParaRPr lang="de-DE" sz="1800" dirty="0"/>
          </a:p>
          <a:p>
            <a:r>
              <a:rPr lang="de-DE" sz="1800" dirty="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16. </a:t>
            </a:r>
            <a:r>
              <a:rPr lang="de-DE" sz="1800" dirty="0"/>
              <a:t>„Sie hat verlangt, dass ich bis zum Schichtende arbeite und morgen auch noch, da hab 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hotovo,</a:t>
            </a:r>
            <a:r>
              <a:rPr lang="de-DE" sz="1800" dirty="0"/>
              <a:t> </a:t>
            </a:r>
            <a:r>
              <a:rPr lang="cs-CZ" sz="1800" b="1" dirty="0"/>
              <a:t>šlus</a:t>
            </a:r>
            <a:r>
              <a:rPr lang="cs-CZ" sz="1800" dirty="0"/>
              <a:t>.“ (</a:t>
            </a:r>
            <a:r>
              <a:rPr lang="cs-CZ" sz="1800" dirty="0" err="1"/>
              <a:t>Seite</a:t>
            </a:r>
            <a:r>
              <a:rPr lang="cs-CZ" sz="1800" dirty="0"/>
              <a:t> 26)</a:t>
            </a:r>
          </a:p>
          <a:p>
            <a:r>
              <a:rPr lang="de-DE" sz="1800" dirty="0">
                <a:solidFill>
                  <a:srgbClr val="FF0000"/>
                </a:solidFill>
              </a:rPr>
              <a:t>17. </a:t>
            </a:r>
            <a:r>
              <a:rPr lang="de-DE" sz="1800" dirty="0"/>
              <a:t>Doch die Vorstellung, irgendwann wieder aufstehen zu müssen, </a:t>
            </a:r>
            <a:r>
              <a:rPr lang="de-DE" sz="1800" b="1" dirty="0"/>
              <a:t>hielt ihn auf den </a:t>
            </a:r>
            <a:r>
              <a:rPr lang="cs-CZ" sz="1800" b="1" dirty="0" err="1"/>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a:t>.</a:t>
            </a:r>
            <a:r>
              <a:rPr lang="de-DE" sz="1800" dirty="0"/>
              <a:t> </a:t>
            </a:r>
          </a:p>
          <a:p>
            <a:r>
              <a:rPr lang="de-DE" sz="1800" dirty="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endParaRPr lang="de-DE" sz="1800" dirty="0"/>
          </a:p>
          <a:p>
            <a:r>
              <a:rPr lang="de-DE" sz="1800" dirty="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endParaRPr lang="de-DE" sz="1800" dirty="0"/>
          </a:p>
          <a:p>
            <a:r>
              <a:rPr lang="de-DE" sz="1800" dirty="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a:solidFill>
                  <a:srgbClr val="FF0000"/>
                </a:solidFill>
              </a:rPr>
              <a:t>21. </a:t>
            </a:r>
            <a:r>
              <a:rPr lang="de-DE" sz="1800" dirty="0"/>
              <a:t>„Ich hab ein Kostüm entworfen. Und bei der Hitze … </a:t>
            </a:r>
            <a:r>
              <a:rPr lang="de-DE" sz="1800" b="1" dirty="0"/>
              <a:t>Evi ist völlig durchgedreht</a:t>
            </a:r>
            <a:r>
              <a:rPr lang="de-DE" sz="1800" dirty="0"/>
              <a:t>.“ </a:t>
            </a:r>
            <a:r>
              <a:rPr lang="cs-CZ" sz="1800" dirty="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endParaRPr lang="de-DE" sz="1800" dirty="0"/>
          </a:p>
          <a:p>
            <a:r>
              <a:rPr lang="de-DE" sz="1800" dirty="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a:t>Seite</a:t>
            </a:r>
            <a:r>
              <a:rPr lang="de-DE" sz="1800" dirty="0"/>
              <a:t> </a:t>
            </a:r>
            <a:r>
              <a:rPr lang="cs-CZ" sz="1800" dirty="0"/>
              <a:t>45)</a:t>
            </a:r>
            <a:endParaRPr lang="de-DE" sz="1800" dirty="0"/>
          </a:p>
          <a:p>
            <a:r>
              <a:rPr lang="de-DE" sz="1800" dirty="0">
                <a:solidFill>
                  <a:srgbClr val="FF0000"/>
                </a:solidFill>
              </a:rPr>
              <a:t>23. </a:t>
            </a:r>
            <a:r>
              <a:rPr lang="de-DE" sz="1800" dirty="0"/>
              <a:t>„Aus der Deutschen Demokratischen Republik. Sie haben Michael </a:t>
            </a:r>
            <a:r>
              <a:rPr lang="de-DE" sz="1800" b="1" dirty="0"/>
              <a:t>rausgefischt.“ „Schweine, Schweine, Schweine!“ </a:t>
            </a:r>
            <a:r>
              <a:rPr lang="de-DE" sz="1800" dirty="0"/>
              <a:t>rief Simone. (Seite 59)</a:t>
            </a:r>
          </a:p>
          <a:p>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p>
          <a:p>
            <a:r>
              <a:rPr lang="it-IT" sz="1800" dirty="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25. </a:t>
            </a:r>
            <a:r>
              <a:rPr lang="de-DE" sz="1800" dirty="0"/>
              <a:t>„Ich auch“, sagte Katja und beugte sich zu ihm hinüber, um in den Rückspiegel zu sehen.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endParaRPr lang="de-DE" sz="1800" dirty="0"/>
          </a:p>
          <a:p>
            <a:r>
              <a:rPr lang="de-DE" sz="1800" dirty="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endParaRPr lang="de-DE" sz="1800" dirty="0"/>
          </a:p>
          <a:p>
            <a:r>
              <a:rPr lang="de-DE" sz="1800" dirty="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endParaRPr lang="de-DE" sz="1800" dirty="0"/>
          </a:p>
          <a:p>
            <a:r>
              <a:rPr lang="de-DE" sz="1800" dirty="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endParaRPr lang="de-DE" sz="1800" dirty="0"/>
          </a:p>
          <a:p>
            <a:r>
              <a:rPr lang="de-DE" sz="1800" dirty="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endParaRPr lang="de-DE" sz="1800" dirty="0"/>
          </a:p>
          <a:p>
            <a:r>
              <a:rPr lang="de-DE" sz="1800" dirty="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3. </a:t>
            </a:r>
            <a:r>
              <a:rPr lang="cs-CZ" b="1" dirty="0" err="1">
                <a:solidFill>
                  <a:srgbClr val="FF0000"/>
                </a:solidFill>
              </a:rPr>
              <a:t>Elfriede</a:t>
            </a:r>
            <a:r>
              <a:rPr lang="cs-CZ" b="1" dirty="0">
                <a:solidFill>
                  <a:srgbClr val="FF0000"/>
                </a:solidFill>
              </a:rPr>
              <a:t> </a:t>
            </a:r>
            <a:r>
              <a:rPr lang="cs-CZ" b="1" dirty="0" err="1">
                <a:solidFill>
                  <a:srgbClr val="FF0000"/>
                </a:solidFill>
              </a:rPr>
              <a:t>Jelinek</a:t>
            </a:r>
            <a:endParaRPr lang="cs-CZ" b="1" dirty="0">
              <a:solidFill>
                <a:srgbClr val="FF0000"/>
              </a:solidFill>
            </a:endParaRPr>
          </a:p>
        </p:txBody>
      </p:sp>
      <p:sp>
        <p:nvSpPr>
          <p:cNvPr id="3" name="Zástupný symbol pro obsah 2"/>
          <p:cNvSpPr>
            <a:spLocks noGrp="1"/>
          </p:cNvSpPr>
          <p:nvPr>
            <p:ph idx="1"/>
          </p:nvPr>
        </p:nvSpPr>
        <p:spPr>
          <a:xfrm>
            <a:off x="107504" y="1628800"/>
            <a:ext cx="8229600" cy="4525963"/>
          </a:xfrm>
        </p:spPr>
        <p:txBody>
          <a:bodyPr>
            <a:normAutofit fontScale="25000" lnSpcReduction="20000"/>
          </a:bodyPr>
          <a:lstStyle/>
          <a:p>
            <a:endParaRPr lang="cs-CZ" sz="2000" b="1" dirty="0"/>
          </a:p>
          <a:p>
            <a:r>
              <a:rPr lang="cs-CZ" sz="7200" b="1" dirty="0" err="1"/>
              <a:t>Leben</a:t>
            </a:r>
            <a:r>
              <a:rPr lang="cs-CZ" sz="7200" b="1" dirty="0"/>
              <a:t> </a:t>
            </a:r>
            <a:r>
              <a:rPr lang="cs-CZ" sz="7200" b="1" dirty="0" err="1"/>
              <a:t>und</a:t>
            </a:r>
            <a:r>
              <a:rPr lang="cs-CZ" sz="7200" b="1" dirty="0"/>
              <a:t> </a:t>
            </a:r>
            <a:r>
              <a:rPr lang="cs-CZ" sz="7200" b="1" dirty="0" err="1"/>
              <a:t>Werk</a:t>
            </a:r>
            <a:r>
              <a:rPr lang="cs-CZ" sz="7200" b="1" dirty="0"/>
              <a:t>:</a:t>
            </a:r>
          </a:p>
          <a:p>
            <a:pPr marL="0" indent="0">
              <a:buNone/>
            </a:pPr>
            <a:endParaRPr lang="cs-CZ" sz="7200" b="1" dirty="0"/>
          </a:p>
          <a:p>
            <a:r>
              <a:rPr lang="de-DE" sz="6400" b="1" dirty="0"/>
              <a:t>In ihren Werken untersucht Elfriede Jelinek, wie die vorherrschende kapitalistische Lebensauffassung das Verhalten prägt. Sie setzt sich für </a:t>
            </a:r>
            <a:r>
              <a:rPr lang="de-DE" sz="6400" b="1" dirty="0">
                <a:solidFill>
                  <a:srgbClr val="FF0000"/>
                </a:solidFill>
              </a:rPr>
              <a:t>die unterprivilegierten Schichten </a:t>
            </a:r>
            <a:r>
              <a:rPr lang="de-DE" sz="6400" b="1" dirty="0"/>
              <a:t>ein und versucht, das Bewusstsein der Benachteiligten zu verändern, ihnen die Augen zu öffnen für die Manipulation, der sie ausgesetzt sind. Die </a:t>
            </a:r>
            <a:r>
              <a:rPr lang="de-DE" sz="6400" b="1" dirty="0">
                <a:solidFill>
                  <a:srgbClr val="FF0000"/>
                </a:solidFill>
              </a:rPr>
              <a:t>Unterdrückung der Frau </a:t>
            </a:r>
            <a:r>
              <a:rPr lang="de-DE" sz="6400" b="1" dirty="0"/>
              <a:t>betrachtet sie als Teil dieses größeren Zusammenhangs. Ihre </a:t>
            </a:r>
            <a:r>
              <a:rPr lang="de-DE" sz="6400" b="1" dirty="0">
                <a:solidFill>
                  <a:srgbClr val="FF0000"/>
                </a:solidFill>
              </a:rPr>
              <a:t>provokante Kritik </a:t>
            </a:r>
            <a:r>
              <a:rPr lang="de-DE" sz="6400" b="1" dirty="0"/>
              <a:t>macht sie vor allem am Beispiel der österreichischen Gesellschaft fest und verbot aus Protest gegen die politischen Verhältnisse sogar einige Zeit die Aufführung ihrer Stücke in Österreich. </a:t>
            </a:r>
            <a:endParaRPr lang="cs-CZ" sz="6400" b="1" dirty="0"/>
          </a:p>
          <a:p>
            <a:pPr marL="0" indent="0">
              <a:buNone/>
            </a:pPr>
            <a:endParaRPr lang="de-DE" sz="6400" b="1" dirty="0"/>
          </a:p>
          <a:p>
            <a:r>
              <a:rPr lang="de-DE" sz="6400" b="1" dirty="0"/>
              <a:t>Elfriede Jelinek ist </a:t>
            </a:r>
            <a:r>
              <a:rPr lang="de-DE" sz="6400" b="1" dirty="0">
                <a:solidFill>
                  <a:srgbClr val="FF0000"/>
                </a:solidFill>
              </a:rPr>
              <a:t>virtuos</a:t>
            </a:r>
            <a:r>
              <a:rPr lang="de-DE" sz="6400" b="1" dirty="0"/>
              <a:t>, so virtuos, dass die schwedische Akademie bei ihr zurecht den "musikalischen Fluss von Stimmen und Gegenstimmen" lobt. </a:t>
            </a:r>
            <a:r>
              <a:rPr lang="de-DE" sz="6400" b="1" dirty="0">
                <a:solidFill>
                  <a:srgbClr val="FF0000"/>
                </a:solidFill>
              </a:rPr>
              <a:t>Sie beherrscht die Sprache in all ihren Registern</a:t>
            </a:r>
            <a:r>
              <a:rPr lang="de-DE" sz="6400" b="1" dirty="0"/>
              <a:t>, sie kann </a:t>
            </a:r>
            <a:r>
              <a:rPr lang="de-DE" sz="6400" b="1" dirty="0">
                <a:solidFill>
                  <a:srgbClr val="FF0000"/>
                </a:solidFill>
              </a:rPr>
              <a:t>tückisch</a:t>
            </a:r>
            <a:r>
              <a:rPr lang="de-DE" sz="6400" b="1" dirty="0"/>
              <a:t> und </a:t>
            </a:r>
            <a:r>
              <a:rPr lang="de-DE" sz="6400" b="1" dirty="0">
                <a:solidFill>
                  <a:srgbClr val="FF0000"/>
                </a:solidFill>
              </a:rPr>
              <a:t>grob</a:t>
            </a:r>
            <a:r>
              <a:rPr lang="de-DE" sz="6400" b="1" dirty="0"/>
              <a:t>, </a:t>
            </a:r>
            <a:r>
              <a:rPr lang="de-DE" sz="6400" b="1" dirty="0">
                <a:solidFill>
                  <a:srgbClr val="FF0000"/>
                </a:solidFill>
              </a:rPr>
              <a:t>zart</a:t>
            </a:r>
            <a:r>
              <a:rPr lang="de-DE" sz="6400" b="1" dirty="0"/>
              <a:t> und </a:t>
            </a:r>
            <a:r>
              <a:rPr lang="de-DE" sz="6400" b="1" dirty="0">
                <a:solidFill>
                  <a:srgbClr val="FF0000"/>
                </a:solidFill>
              </a:rPr>
              <a:t>feierlich </a:t>
            </a:r>
            <a:r>
              <a:rPr lang="de-DE" sz="6400"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sz="6400" b="1" dirty="0" err="1">
                <a:solidFill>
                  <a:srgbClr val="FF0000"/>
                </a:solidFill>
              </a:rPr>
              <a:t>kakophones</a:t>
            </a:r>
            <a:r>
              <a:rPr lang="de-DE" sz="6400" b="1" dirty="0">
                <a:solidFill>
                  <a:srgbClr val="FF0000"/>
                </a:solidFill>
              </a:rPr>
              <a:t> Meisterorchester </a:t>
            </a:r>
            <a:r>
              <a:rPr lang="de-DE" sz="6400" b="1" dirty="0"/>
              <a:t>[...]</a:t>
            </a:r>
            <a:br>
              <a:rPr lang="de-DE" sz="6400" b="1" dirty="0"/>
            </a:br>
            <a:r>
              <a:rPr lang="de-DE" sz="6400" b="1" dirty="0"/>
              <a:t>(Thomas Steinfeld über Elfriede Jelineks Prosa, Süddeutsche Zeitung, 8. Oktober 2004)</a:t>
            </a:r>
            <a:br>
              <a:rPr lang="de-DE" b="1" dirty="0"/>
            </a:br>
            <a:endParaRPr lang="cs-CZ" b="1" dirty="0"/>
          </a:p>
        </p:txBody>
      </p:sp>
    </p:spTree>
    <p:extLst>
      <p:ext uri="{BB962C8B-B14F-4D97-AF65-F5344CB8AC3E}">
        <p14:creationId xmlns:p14="http://schemas.microsoft.com/office/powerpoint/2010/main" val="1437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Der </a:t>
            </a:r>
            <a:r>
              <a:rPr lang="cs-CZ" b="1" dirty="0" err="1"/>
              <a:t>Stil</a:t>
            </a:r>
            <a:endParaRPr lang="cs-CZ" b="1" dirty="0"/>
          </a:p>
        </p:txBody>
      </p:sp>
      <p:sp>
        <p:nvSpPr>
          <p:cNvPr id="3" name="Zástupný symbol pro obsah 2"/>
          <p:cNvSpPr>
            <a:spLocks noGrp="1"/>
          </p:cNvSpPr>
          <p:nvPr>
            <p:ph idx="1"/>
          </p:nvPr>
        </p:nvSpPr>
        <p:spPr/>
        <p:txBody>
          <a:bodyPr>
            <a:normAutofit fontScale="700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a:t>die</a:t>
            </a:r>
            <a:r>
              <a:rPr lang="cs-CZ" altLang="cs-CZ" b="1" dirty="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a:t>hat</a:t>
            </a:r>
            <a:r>
              <a:rPr lang="cs-CZ" altLang="cs-CZ" b="1" i="1" dirty="0"/>
              <a:t> </a:t>
            </a:r>
            <a:r>
              <a:rPr lang="cs-CZ" altLang="cs-CZ" b="1" i="1" dirty="0" err="1"/>
              <a:t>Stil</a:t>
            </a:r>
            <a:r>
              <a:rPr lang="cs-CZ" altLang="cs-CZ" b="1" i="1" dirty="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p>
          <a:p>
            <a:pPr>
              <a:lnSpc>
                <a:spcPct val="80000"/>
              </a:lnSpc>
            </a:pPr>
            <a:r>
              <a:rPr lang="cs-CZ" altLang="cs-CZ" b="1" dirty="0"/>
              <a:t>Kunst  (Architektur, </a:t>
            </a:r>
            <a:r>
              <a:rPr lang="cs-CZ" altLang="cs-CZ" b="1" dirty="0" err="1"/>
              <a:t>bildende</a:t>
            </a:r>
            <a:r>
              <a:rPr lang="cs-CZ" altLang="cs-CZ" b="1" dirty="0"/>
              <a:t> Kunst, </a:t>
            </a:r>
            <a:r>
              <a:rPr lang="cs-CZ" altLang="cs-CZ" b="1" dirty="0" err="1"/>
              <a:t>Musik</a:t>
            </a:r>
            <a:r>
              <a:rPr lang="cs-CZ" altLang="cs-CZ" b="1" dirty="0"/>
              <a:t>, </a:t>
            </a:r>
          </a:p>
          <a:p>
            <a:pPr marL="609600" indent="-609600">
              <a:lnSpc>
                <a:spcPct val="80000"/>
              </a:lnSpc>
              <a:buFontTx/>
              <a:buNone/>
            </a:pPr>
            <a:r>
              <a:rPr lang="cs-CZ" altLang="cs-CZ" b="1" dirty="0"/>
              <a:t>                 Literatur)</a:t>
            </a:r>
          </a:p>
          <a:p>
            <a:pPr marL="609600" indent="-609600">
              <a:lnSpc>
                <a:spcPct val="80000"/>
              </a:lnSpc>
              <a:buFontTx/>
              <a:buNone/>
            </a:pPr>
            <a:endParaRPr lang="de-DE" altLang="cs-CZ" b="1" dirty="0"/>
          </a:p>
          <a:p>
            <a:pPr>
              <a:lnSpc>
                <a:spcPct val="80000"/>
              </a:lnSpc>
            </a:pPr>
            <a:r>
              <a:rPr lang="cs-CZ" altLang="cs-CZ" b="1" dirty="0" err="1">
                <a:solidFill>
                  <a:srgbClr val="FF0000"/>
                </a:solidFill>
              </a:rPr>
              <a:t>Epochenstil</a:t>
            </a:r>
            <a:r>
              <a:rPr lang="cs-CZ" altLang="cs-CZ" b="1" dirty="0"/>
              <a:t> – Gotik, </a:t>
            </a:r>
            <a:r>
              <a:rPr lang="cs-CZ" altLang="cs-CZ" b="1" dirty="0" err="1"/>
              <a:t>Renaissance,Barock</a:t>
            </a:r>
            <a:r>
              <a:rPr lang="cs-CZ" altLang="cs-CZ" b="1" dirty="0"/>
              <a:t>, </a:t>
            </a:r>
            <a:r>
              <a:rPr lang="cs-CZ" altLang="cs-CZ" b="1" dirty="0" err="1">
                <a:solidFill>
                  <a:prstClr val="black"/>
                </a:solidFill>
              </a:rPr>
              <a:t>Jugendstil</a:t>
            </a:r>
            <a:r>
              <a:rPr lang="cs-CZ" altLang="cs-CZ" b="1" dirty="0">
                <a:solidFill>
                  <a:prstClr val="black"/>
                </a:solidFill>
              </a:rPr>
              <a:t>, </a:t>
            </a:r>
            <a:r>
              <a:rPr lang="cs-CZ" altLang="cs-CZ" b="1" dirty="0" err="1">
                <a:solidFill>
                  <a:prstClr val="black"/>
                </a:solidFill>
              </a:rPr>
              <a:t>Moderne</a:t>
            </a:r>
            <a:r>
              <a:rPr lang="cs-CZ" altLang="cs-CZ" b="1" dirty="0">
                <a:solidFill>
                  <a:prstClr val="black"/>
                </a:solidFill>
              </a:rPr>
              <a:t>…</a:t>
            </a:r>
          </a:p>
          <a:p>
            <a:pPr marL="0" indent="0">
              <a:lnSpc>
                <a:spcPct val="80000"/>
              </a:lnSpc>
              <a:buNone/>
            </a:pPr>
            <a:endParaRPr lang="cs-CZ" altLang="cs-CZ" b="1" dirty="0"/>
          </a:p>
          <a:p>
            <a:pPr>
              <a:lnSpc>
                <a:spcPct val="80000"/>
              </a:lnSpc>
            </a:pPr>
            <a:r>
              <a:rPr lang="cs-CZ" altLang="cs-CZ" b="1" dirty="0" err="1">
                <a:solidFill>
                  <a:srgbClr val="FF0000"/>
                </a:solidFill>
              </a:rPr>
              <a:t>Individualstil</a:t>
            </a:r>
            <a:r>
              <a:rPr lang="cs-CZ" altLang="cs-CZ" b="1" dirty="0">
                <a:solidFill>
                  <a:srgbClr val="FF0000"/>
                </a:solidFill>
              </a:rPr>
              <a:t> </a:t>
            </a:r>
            <a:r>
              <a:rPr lang="cs-CZ" altLang="cs-CZ" b="1" dirty="0"/>
              <a:t>-  </a:t>
            </a:r>
            <a:r>
              <a:rPr lang="cs-CZ" altLang="cs-CZ" b="1" dirty="0" err="1">
                <a:solidFill>
                  <a:srgbClr val="00B050"/>
                </a:solidFill>
              </a:rPr>
              <a:t>Schriftsteller</a:t>
            </a:r>
            <a:r>
              <a:rPr lang="cs-CZ" altLang="cs-CZ" b="1" dirty="0"/>
              <a:t>: Goethe, </a:t>
            </a:r>
            <a:r>
              <a:rPr lang="cs-CZ" altLang="cs-CZ" b="1" dirty="0" err="1"/>
              <a:t>Novalis</a:t>
            </a:r>
            <a:r>
              <a:rPr lang="cs-CZ" altLang="cs-CZ" b="1" dirty="0"/>
              <a:t>, G. Grass</a:t>
            </a:r>
            <a:r>
              <a:rPr lang="de-DE" altLang="cs-CZ" b="1" dirty="0"/>
              <a:t>; </a:t>
            </a:r>
            <a:r>
              <a:rPr lang="cs-CZ" altLang="cs-CZ" b="1" dirty="0"/>
              <a:t>(</a:t>
            </a:r>
            <a:r>
              <a:rPr lang="de-DE" altLang="cs-CZ" b="1" dirty="0"/>
              <a:t>Maler: </a:t>
            </a:r>
            <a:r>
              <a:rPr lang="cs-CZ" altLang="cs-CZ" b="1" dirty="0" err="1"/>
              <a:t>Picassso</a:t>
            </a:r>
            <a:r>
              <a:rPr lang="cs-CZ" altLang="cs-CZ" b="1" dirty="0"/>
              <a:t>, van </a:t>
            </a:r>
            <a:r>
              <a:rPr lang="cs-CZ" altLang="cs-CZ" b="1" dirty="0" err="1"/>
              <a:t>Gogh</a:t>
            </a:r>
            <a:r>
              <a:rPr lang="de-DE" altLang="cs-CZ" b="1" dirty="0"/>
              <a:t>; Komponisten: Mozart, Debussy…</a:t>
            </a:r>
            <a:r>
              <a:rPr lang="cs-CZ" altLang="cs-CZ" b="1" dirty="0"/>
              <a:t>)</a:t>
            </a:r>
          </a:p>
          <a:p>
            <a:pPr marL="609600" indent="-609600">
              <a:lnSpc>
                <a:spcPct val="80000"/>
              </a:lnSpc>
              <a:buFontTx/>
              <a:buNone/>
            </a:pPr>
            <a:r>
              <a:rPr lang="cs-CZ" altLang="cs-CZ" b="1" dirty="0"/>
              <a:t>         </a:t>
            </a:r>
          </a:p>
          <a:p>
            <a:pPr>
              <a:lnSpc>
                <a:spcPct val="80000"/>
              </a:lnSpc>
            </a:pPr>
            <a:r>
              <a:rPr lang="cs-CZ" altLang="cs-CZ" b="1" dirty="0" err="1"/>
              <a:t>Sprachstil</a:t>
            </a:r>
            <a:r>
              <a:rPr lang="cs-CZ" altLang="cs-CZ" b="1" dirty="0"/>
              <a:t> –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a:t>im</a:t>
            </a:r>
            <a:r>
              <a:rPr lang="cs-CZ" altLang="cs-CZ" b="1" dirty="0"/>
              <a:t> 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a:t>
            </a:r>
            <a:r>
              <a:rPr lang="de-DE" b="1" dirty="0"/>
              <a:t> ihren </a:t>
            </a:r>
            <a:r>
              <a:rPr lang="de-DE" b="1" dirty="0">
                <a:solidFill>
                  <a:srgbClr val="FF0000"/>
                </a:solidFill>
              </a:rPr>
              <a:t>Ekel, </a:t>
            </a:r>
            <a:r>
              <a:rPr lang="de-DE" b="1" dirty="0"/>
              <a:t>ihre </a:t>
            </a:r>
            <a:r>
              <a:rPr lang="de-DE" b="1" dirty="0">
                <a:solidFill>
                  <a:srgbClr val="FF0000"/>
                </a:solidFill>
              </a:rPr>
              <a:t>Kritik in eine musikalische Sprachform zu bringen </a:t>
            </a:r>
            <a:r>
              <a:rPr lang="de-DE" b="1" dirty="0"/>
              <a:t>[...] das Sprechen sucht [dann] eine Hülle [...]</a:t>
            </a:r>
            <a:br>
              <a:rPr lang="de-DE" b="1" dirty="0"/>
            </a:br>
            <a:r>
              <a:rPr lang="de-DE" b="1" dirty="0"/>
              <a:t>(C. Bernd Sucher, a. a. O.) </a:t>
            </a:r>
          </a:p>
          <a:p>
            <a:endParaRPr lang="cs-CZ" dirty="0"/>
          </a:p>
        </p:txBody>
      </p:sp>
    </p:spTree>
    <p:extLst>
      <p:ext uri="{BB962C8B-B14F-4D97-AF65-F5344CB8AC3E}">
        <p14:creationId xmlns:p14="http://schemas.microsoft.com/office/powerpoint/2010/main" val="52853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550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pPr marL="0" indent="0">
              <a:buNone/>
            </a:pPr>
            <a:r>
              <a:rPr lang="cs-CZ" sz="3700" b="1" dirty="0"/>
              <a:t>      </a:t>
            </a:r>
            <a:r>
              <a:rPr lang="cs-CZ" sz="3700" b="1" dirty="0" err="1"/>
              <a:t>Burghteater</a:t>
            </a:r>
            <a:r>
              <a:rPr lang="cs-CZ" sz="3700" b="1" dirty="0"/>
              <a:t> 1985 (premiéra v 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Prosa:</a:t>
            </a:r>
          </a:p>
          <a:p>
            <a:r>
              <a:rPr lang="cs-CZ" b="1" dirty="0" err="1"/>
              <a:t>bukolit</a:t>
            </a:r>
            <a:r>
              <a:rPr lang="cs-CZ" b="1" dirty="0"/>
              <a:t>. </a:t>
            </a:r>
            <a:r>
              <a:rPr lang="cs-CZ" b="1" dirty="0" err="1"/>
              <a:t>ein</a:t>
            </a:r>
            <a:r>
              <a:rPr lang="cs-CZ" b="1" dirty="0"/>
              <a:t> </a:t>
            </a:r>
            <a:r>
              <a:rPr lang="cs-CZ" b="1" dirty="0" err="1"/>
              <a:t>hörroman</a:t>
            </a:r>
            <a:r>
              <a:rPr lang="cs-CZ" b="1" dirty="0"/>
              <a:t> (</a:t>
            </a:r>
            <a:r>
              <a:rPr lang="cs-CZ" b="1" dirty="0" err="1"/>
              <a:t>bukolit</a:t>
            </a:r>
            <a:r>
              <a:rPr lang="cs-CZ" b="1" dirty="0"/>
              <a:t>. Román k poslechu) 1968</a:t>
            </a:r>
          </a:p>
          <a:p>
            <a:r>
              <a:rPr lang="cs-CZ" b="1" dirty="0" err="1"/>
              <a:t>wir</a:t>
            </a:r>
            <a:r>
              <a:rPr lang="cs-CZ" b="1" dirty="0"/>
              <a:t> </a:t>
            </a:r>
            <a:r>
              <a:rPr lang="cs-CZ" b="1" dirty="0" err="1"/>
              <a:t>sind</a:t>
            </a:r>
            <a:r>
              <a:rPr lang="cs-CZ" b="1" dirty="0"/>
              <a:t> </a:t>
            </a:r>
            <a:r>
              <a:rPr lang="cs-CZ" b="1" dirty="0" err="1"/>
              <a:t>lockwögel</a:t>
            </a:r>
            <a:r>
              <a:rPr lang="cs-CZ" b="1" dirty="0"/>
              <a:t>, baby! (jsme volavky, baby!) 1970</a:t>
            </a:r>
          </a:p>
          <a:p>
            <a:r>
              <a:rPr lang="cs-CZ" b="1" dirty="0"/>
              <a:t>Michael: </a:t>
            </a:r>
            <a:r>
              <a:rPr lang="cs-CZ" b="1" dirty="0" err="1"/>
              <a:t>Ein</a:t>
            </a:r>
            <a:r>
              <a:rPr lang="cs-CZ" b="1" dirty="0"/>
              <a:t> </a:t>
            </a:r>
            <a:r>
              <a:rPr lang="cs-CZ" b="1" dirty="0" err="1"/>
              <a:t>Jugendbuch</a:t>
            </a:r>
            <a:r>
              <a:rPr lang="cs-CZ" b="1" dirty="0"/>
              <a:t> </a:t>
            </a:r>
            <a:r>
              <a:rPr lang="cs-CZ" b="1" dirty="0" err="1"/>
              <a:t>für</a:t>
            </a:r>
            <a:r>
              <a:rPr lang="cs-CZ" b="1" dirty="0"/>
              <a:t> </a:t>
            </a:r>
            <a:r>
              <a:rPr lang="cs-CZ" b="1" dirty="0" err="1"/>
              <a:t>die</a:t>
            </a:r>
            <a:r>
              <a:rPr lang="cs-CZ" b="1" dirty="0"/>
              <a:t> </a:t>
            </a:r>
            <a:r>
              <a:rPr lang="cs-CZ" b="1" dirty="0" err="1"/>
              <a:t>Infantilgesellschaft</a:t>
            </a:r>
            <a:r>
              <a:rPr lang="cs-CZ" b="1" dirty="0"/>
              <a:t> (Michael: Mládežnická kniha pro infantilní společnost 1972</a:t>
            </a:r>
          </a:p>
          <a:p>
            <a:r>
              <a:rPr lang="cs-CZ" b="1" dirty="0"/>
              <a:t>Die </a:t>
            </a:r>
            <a:r>
              <a:rPr lang="cs-CZ" b="1" dirty="0" err="1"/>
              <a:t>Liebhaberinnen</a:t>
            </a:r>
            <a:r>
              <a:rPr lang="cs-CZ" b="1" dirty="0"/>
              <a:t> (Milovnice) 1975</a:t>
            </a:r>
          </a:p>
          <a:p>
            <a:r>
              <a:rPr lang="cs-CZ" b="1" dirty="0"/>
              <a:t>Die </a:t>
            </a:r>
            <a:r>
              <a:rPr lang="cs-CZ" b="1" dirty="0" err="1"/>
              <a:t>Ausgesperrten</a:t>
            </a:r>
            <a:r>
              <a:rPr lang="cs-CZ" b="1" dirty="0"/>
              <a:t> (Vyvrhelové) 1980, přel. Jitka Jílková, Mladá fronta 2010</a:t>
            </a:r>
          </a:p>
          <a:p>
            <a:r>
              <a:rPr lang="cs-CZ" b="1" dirty="0">
                <a:hlinkClick r:id="rId2" action="ppaction://hlinkfile" tooltip="Die Klavierspielerin (Pianistka) (stránka neexistuje)"/>
              </a:rPr>
              <a:t>Die </a:t>
            </a:r>
            <a:r>
              <a:rPr lang="cs-CZ" b="1" dirty="0" err="1">
                <a:hlinkClick r:id="rId2" action="ppaction://hlinkfile" tooltip="Die Klavierspielerin (Pianistka) (stránka neexistuje)"/>
              </a:rPr>
              <a:t>Klavierspielerin</a:t>
            </a:r>
            <a:r>
              <a:rPr lang="cs-CZ" b="1" dirty="0">
                <a:hlinkClick r:id="rId2" action="ppaction://hlinkfile" tooltip="Die Klavierspielerin (Pianistka) (stránka neexistuje)"/>
              </a:rPr>
              <a:t> (Pianistka)</a:t>
            </a:r>
            <a:r>
              <a:rPr lang="cs-CZ" b="1" dirty="0"/>
              <a:t> 1983</a:t>
            </a:r>
          </a:p>
          <a:p>
            <a:r>
              <a:rPr lang="cs-CZ" b="1" dirty="0" err="1"/>
              <a:t>Lust</a:t>
            </a:r>
            <a:r>
              <a:rPr lang="cs-CZ" b="1" dirty="0"/>
              <a:t> (Slast) 1989</a:t>
            </a:r>
          </a:p>
          <a:p>
            <a:r>
              <a:rPr lang="cs-CZ" b="1" dirty="0" err="1"/>
              <a:t>Oh</a:t>
            </a:r>
            <a:r>
              <a:rPr lang="cs-CZ" b="1" dirty="0"/>
              <a:t> </a:t>
            </a:r>
            <a:r>
              <a:rPr lang="cs-CZ" b="1" dirty="0" err="1"/>
              <a:t>wildnis</a:t>
            </a:r>
            <a:r>
              <a:rPr lang="cs-CZ" b="1" dirty="0"/>
              <a:t>, </a:t>
            </a:r>
            <a:r>
              <a:rPr lang="cs-CZ" b="1" dirty="0" err="1"/>
              <a:t>oh</a:t>
            </a:r>
            <a:r>
              <a:rPr lang="cs-CZ" b="1" dirty="0"/>
              <a:t> </a:t>
            </a:r>
            <a:r>
              <a:rPr lang="cs-CZ" b="1" dirty="0" err="1"/>
              <a:t>Schutz</a:t>
            </a:r>
            <a:r>
              <a:rPr lang="cs-CZ" b="1" dirty="0"/>
              <a:t> vor </a:t>
            </a:r>
            <a:r>
              <a:rPr lang="cs-CZ" b="1" dirty="0" err="1"/>
              <a:t>ihr</a:t>
            </a:r>
            <a:r>
              <a:rPr lang="cs-CZ" b="1" dirty="0"/>
              <a:t> (Ó divočino, ó ochrano před ní) 1985</a:t>
            </a:r>
          </a:p>
          <a:p>
            <a:r>
              <a:rPr lang="cs-CZ" b="1" dirty="0" err="1"/>
              <a:t>Kinder</a:t>
            </a:r>
            <a:r>
              <a:rPr lang="cs-CZ" b="1" dirty="0"/>
              <a:t>, der Toten (Děti mrtvých) 1995</a:t>
            </a:r>
          </a:p>
          <a:p>
            <a:r>
              <a:rPr lang="cs-CZ" b="1" dirty="0" err="1"/>
              <a:t>Gier</a:t>
            </a:r>
            <a:r>
              <a:rPr lang="cs-CZ" b="1" dirty="0"/>
              <a:t> (Lačnost) 2000</a:t>
            </a:r>
          </a:p>
          <a:p>
            <a:endParaRPr lang="cs-CZ" dirty="0"/>
          </a:p>
        </p:txBody>
      </p:sp>
    </p:spTree>
    <p:extLst>
      <p:ext uri="{BB962C8B-B14F-4D97-AF65-F5344CB8AC3E}">
        <p14:creationId xmlns:p14="http://schemas.microsoft.com/office/powerpoint/2010/main" val="2132849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4000" b="1" dirty="0">
                <a:solidFill>
                  <a:srgbClr val="FF0000"/>
                </a:solidFill>
              </a:rPr>
              <a:t>Ožehavá témata </a:t>
            </a:r>
            <a:r>
              <a:rPr lang="cs-CZ" sz="4000" b="1" dirty="0"/>
              <a:t>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a:t>Zlom 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a:t>
            </a:r>
            <a:r>
              <a:rPr lang="cs-CZ" sz="4000" b="1" dirty="0">
                <a:solidFill>
                  <a:srgbClr val="FF0000"/>
                </a:solidFill>
              </a:rPr>
              <a:t>Die </a:t>
            </a:r>
            <a:r>
              <a:rPr lang="cs-CZ" sz="4000" b="1" dirty="0" err="1">
                <a:solidFill>
                  <a:srgbClr val="FF0000"/>
                </a:solidFill>
              </a:rPr>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endParaRPr lang="cs-CZ" dirty="0"/>
          </a:p>
        </p:txBody>
      </p:sp>
    </p:spTree>
    <p:extLst>
      <p:ext uri="{BB962C8B-B14F-4D97-AF65-F5344CB8AC3E}">
        <p14:creationId xmlns:p14="http://schemas.microsoft.com/office/powerpoint/2010/main" val="2019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47500" lnSpcReduction="20000"/>
          </a:bodyPr>
          <a:lstStyle/>
          <a:p>
            <a:r>
              <a:rPr lang="cs-CZ" b="1" dirty="0"/>
              <a:t>Po jeho vydání v Rakousku byl některými kritiky označen za </a:t>
            </a:r>
            <a:r>
              <a:rPr lang="cs-CZ" b="1" dirty="0">
                <a:solidFill>
                  <a:schemeClr val="accent5"/>
                </a:solidFill>
              </a:rPr>
              <a:t>pornografii</a:t>
            </a:r>
            <a:r>
              <a:rPr lang="cs-CZ" b="1" dirty="0"/>
              <a:t>. </a:t>
            </a:r>
            <a:r>
              <a:rPr lang="cs-CZ" b="1" dirty="0" err="1"/>
              <a:t>Elfriede</a:t>
            </a:r>
            <a:r>
              <a:rPr lang="cs-CZ"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b="1" dirty="0"/>
              <a:t>I v dalších dílech se objevuje sveřepý a ostrý boj proti klišé, která produkuje zábavní průmysl a která prosakují do lidského vědomí, staví se </a:t>
            </a:r>
            <a:r>
              <a:rPr lang="cs-CZ" b="1" dirty="0">
                <a:solidFill>
                  <a:srgbClr val="FF0000"/>
                </a:solidFill>
              </a:rPr>
              <a:t>proti nespravedlnosti, podmaňování a utiskování žen</a:t>
            </a:r>
            <a:r>
              <a:rPr lang="cs-CZ" b="1" dirty="0"/>
              <a:t>. Takovým výjimečným dílem je i kontroverzní bestseller </a:t>
            </a:r>
            <a:r>
              <a:rPr lang="cs-CZ" b="1" i="1" dirty="0" err="1">
                <a:solidFill>
                  <a:srgbClr val="FF0000"/>
                </a:solidFill>
              </a:rPr>
              <a:t>Lust</a:t>
            </a:r>
            <a:r>
              <a:rPr lang="cs-CZ" b="1" dirty="0">
                <a:solidFill>
                  <a:srgbClr val="FF0000"/>
                </a:solidFill>
              </a:rPr>
              <a:t> </a:t>
            </a:r>
            <a:r>
              <a:rPr lang="cs-CZ" b="1" dirty="0"/>
              <a:t>(Lačnost), ve kterém se Jelineková vypořádává s feministickou debatou o </a:t>
            </a:r>
            <a:r>
              <a:rPr lang="cs-CZ" b="1" dirty="0">
                <a:hlinkClick r:id="rId2" action="ppaction://hlinkfile" tooltip="Pornografie"/>
              </a:rPr>
              <a:t>pornografii</a:t>
            </a:r>
            <a:r>
              <a:rPr lang="cs-CZ"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b="1" dirty="0"/>
              <a:t>Jelineková se ve svých dílech zabývá </a:t>
            </a:r>
            <a:r>
              <a:rPr lang="cs-CZ" b="1" dirty="0">
                <a:solidFill>
                  <a:srgbClr val="FF0000"/>
                </a:solidFill>
              </a:rPr>
              <a:t>postavením žen ve společnosti, ženskou sexualitou, zvrácenou sexualitou, nerovnoprávným vztahem muže a ženy, ale třeba i problémy politickými, např. neschopností Rakouska přiznat vlastní minulost (např. díla </a:t>
            </a:r>
            <a:r>
              <a:rPr lang="cs-CZ" b="1" dirty="0" err="1">
                <a:solidFill>
                  <a:srgbClr val="FF0000"/>
                </a:solidFill>
              </a:rPr>
              <a:t>Burgtheater</a:t>
            </a:r>
            <a:r>
              <a:rPr lang="cs-CZ" b="1" dirty="0">
                <a:solidFill>
                  <a:srgbClr val="FF0000"/>
                </a:solidFill>
              </a:rPr>
              <a:t> a </a:t>
            </a:r>
            <a:r>
              <a:rPr lang="cs-CZ" b="1" dirty="0" err="1">
                <a:solidFill>
                  <a:srgbClr val="FF0000"/>
                </a:solidFill>
              </a:rPr>
              <a:t>Das</a:t>
            </a:r>
            <a:r>
              <a:rPr lang="cs-CZ" b="1" dirty="0">
                <a:solidFill>
                  <a:srgbClr val="FF0000"/>
                </a:solidFill>
              </a:rPr>
              <a:t> </a:t>
            </a:r>
            <a:r>
              <a:rPr lang="cs-CZ" b="1" dirty="0" err="1">
                <a:solidFill>
                  <a:srgbClr val="FF0000"/>
                </a:solidFill>
              </a:rPr>
              <a:t>Lebewohl</a:t>
            </a:r>
            <a:r>
              <a:rPr lang="cs-CZ" b="1" dirty="0"/>
              <a:t>). V 80. letech, konkrétně v r. 86 otevřeně vystoupila proti prezidentovi </a:t>
            </a:r>
            <a:r>
              <a:rPr lang="cs-CZ" b="1" dirty="0" err="1"/>
              <a:t>Kurtovi</a:t>
            </a:r>
            <a:r>
              <a:rPr lang="cs-CZ" b="1" dirty="0"/>
              <a:t> </a:t>
            </a:r>
            <a:r>
              <a:rPr lang="cs-CZ" b="1" dirty="0" err="1"/>
              <a:t>Waldheimovi</a:t>
            </a:r>
            <a:r>
              <a:rPr lang="cs-CZ"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16796742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br>
              <a:rPr lang="cs-CZ" b="1" dirty="0">
                <a:solidFill>
                  <a:srgbClr val="FF0000"/>
                </a:solidFill>
              </a:rPr>
            </a:br>
            <a:r>
              <a:rPr lang="cs-CZ" sz="4000" b="1" dirty="0" err="1">
                <a:solidFill>
                  <a:srgbClr val="FF0000"/>
                </a:solidFill>
              </a:rPr>
              <a:t>Gier</a:t>
            </a:r>
            <a:r>
              <a:rPr lang="cs-CZ" sz="4000" b="1" dirty="0">
                <a:solidFill>
                  <a:srgbClr val="FF0000"/>
                </a:solidFill>
              </a:rPr>
              <a:t> (Lačnost) </a:t>
            </a:r>
            <a:r>
              <a:rPr lang="cs-CZ" sz="4000" b="1" dirty="0"/>
              <a:t>2000</a:t>
            </a:r>
            <a:br>
              <a:rPr lang="cs-CZ" sz="4000" b="1" dirty="0"/>
            </a:br>
            <a:r>
              <a:rPr lang="cs-CZ" sz="4000" b="1" dirty="0"/>
              <a:t>překlad Jitka Jílková</a:t>
            </a:r>
            <a:br>
              <a:rPr lang="cs-CZ" b="1" dirty="0"/>
            </a:b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a:t>Kontrastive</a:t>
            </a:r>
            <a:r>
              <a:rPr lang="cs-CZ" sz="2400" b="1" dirty="0"/>
              <a:t> Analyse: DA Bc. Kateřina Čermáková</a:t>
            </a:r>
            <a:endParaRPr lang="cs-CZ" sz="2400" dirty="0"/>
          </a:p>
          <a:p>
            <a:r>
              <a:rPr lang="de-DE" sz="2400" b="1" dirty="0"/>
              <a:t>Phraseologismen</a:t>
            </a:r>
            <a:r>
              <a:rPr lang="cs-CZ" sz="2400" b="1" dirty="0"/>
              <a:t>/Idiome, </a:t>
            </a:r>
            <a:r>
              <a:rPr lang="de-DE" sz="2400" b="1" dirty="0"/>
              <a:t>Vergleiche und Metaphern </a:t>
            </a:r>
            <a:r>
              <a:rPr lang="cs-CZ" sz="2400" b="1" dirty="0" err="1"/>
              <a:t>bzw</a:t>
            </a:r>
            <a:r>
              <a:rPr lang="cs-CZ" sz="2400" b="1" dirty="0"/>
              <a:t>. </a:t>
            </a:r>
            <a:r>
              <a:rPr lang="cs-CZ" sz="2400" b="1" dirty="0" err="1"/>
              <a:t>andere</a:t>
            </a:r>
            <a:r>
              <a:rPr lang="cs-CZ" sz="2400" b="1" dirty="0"/>
              <a:t> </a:t>
            </a:r>
            <a:r>
              <a:rPr lang="de-DE" sz="2400" b="1" dirty="0" err="1"/>
              <a:t>Stilfguren</a:t>
            </a:r>
            <a:endParaRPr lang="cs-CZ" sz="2400" b="1" dirty="0"/>
          </a:p>
          <a:p>
            <a:r>
              <a:rPr lang="cs-CZ" sz="2400" b="1" dirty="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a:t>- </a:t>
            </a:r>
            <a:r>
              <a:rPr lang="cs-CZ" sz="2400" b="1" dirty="0" err="1">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Idiome:</a:t>
            </a: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 </a:t>
            </a: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a:t>kompromis</a:t>
            </a:r>
            <a:r>
              <a:rPr lang="cs-CZ" dirty="0"/>
              <a:t>s</a:t>
            </a:r>
            <a:r>
              <a:rPr lang="de-DE" dirty="0"/>
              <a:t>los von den Menschen das Geld für die Verzugszinsen“, „fremde Christbäume, die, trügerisch, nur eine Woche brannten = viele Menschen haben sich einen Kredit für die Weihnacht</a:t>
            </a:r>
            <a:r>
              <a:rPr lang="cs-CZ" dirty="0"/>
              <a:t>s</a:t>
            </a:r>
            <a:r>
              <a:rPr lang="de-DE" dirty="0" err="1"/>
              <a:t>geschenke</a:t>
            </a:r>
            <a:r>
              <a:rPr lang="de-DE" dirty="0"/>
              <a:t> 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 </a:t>
            </a: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p>
          <a:p>
            <a:r>
              <a:rPr lang="cs-CZ" altLang="cs-CZ" b="1" dirty="0" err="1">
                <a:solidFill>
                  <a:srgbClr val="FF0000"/>
                </a:solidFill>
              </a:rPr>
              <a:t>Auswahl</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Anordung</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endParaRPr lang="cs-CZ" altLang="cs-CZ" b="1" dirty="0"/>
          </a:p>
          <a:p>
            <a:r>
              <a:rPr lang="cs-CZ" altLang="cs-CZ" b="1" dirty="0" err="1">
                <a:solidFill>
                  <a:srgbClr val="7030A0"/>
                </a:solidFill>
              </a:rPr>
              <a:t>äußere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p>
          <a:p>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5.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a:solidFill>
                  <a:srgbClr val="FF0000"/>
                </a:solidFill>
              </a:rPr>
              <a:t>Stützen</a:t>
            </a:r>
            <a:r>
              <a:rPr lang="de-DE" sz="2400" b="1" dirty="0">
                <a:solidFill>
                  <a:srgbClr val="FF0000"/>
                </a:solidFill>
              </a:rPr>
              <a:t> </a:t>
            </a:r>
            <a:r>
              <a:rPr lang="cs-CZ" sz="2400" b="1" dirty="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a:t>1977</a:t>
            </a:r>
            <a:endParaRPr lang="cs-CZ" sz="2400" dirty="0"/>
          </a:p>
        </p:txBody>
      </p:sp>
      <p:sp>
        <p:nvSpPr>
          <p:cNvPr id="3" name="Zástupný symbol pro obsah 2"/>
          <p:cNvSpPr>
            <a:spLocks noGrp="1"/>
          </p:cNvSpPr>
          <p:nvPr>
            <p:ph idx="1"/>
          </p:nvPr>
        </p:nvSpPr>
        <p:spPr/>
        <p:txBody>
          <a:bodyPr>
            <a:normAutofit/>
          </a:bodyPr>
          <a:lstStyle/>
          <a:p>
            <a:r>
              <a:rPr lang="de-DE" sz="2800" b="1" dirty="0"/>
              <a:t>Übersetzung von Jitka J</a:t>
            </a:r>
            <a:r>
              <a:rPr lang="cs-CZ" sz="2800" b="1" dirty="0" err="1"/>
              <a:t>ílková</a:t>
            </a:r>
            <a:endParaRPr lang="cs-CZ" sz="2800" b="1" dirty="0"/>
          </a:p>
          <a:p>
            <a:r>
              <a:rPr lang="cs-CZ" sz="2800" b="1" dirty="0" err="1"/>
              <a:t>Anspielung</a:t>
            </a:r>
            <a:r>
              <a:rPr lang="cs-CZ" sz="2800" b="1" dirty="0"/>
              <a:t> </a:t>
            </a:r>
            <a:r>
              <a:rPr lang="cs-CZ" sz="2800" b="1" dirty="0" err="1"/>
              <a:t>auf</a:t>
            </a:r>
            <a:r>
              <a:rPr lang="cs-CZ" sz="2800" b="1" dirty="0"/>
              <a:t> Henrik Ibsen</a:t>
            </a:r>
          </a:p>
          <a:p>
            <a:r>
              <a:rPr lang="cs-CZ" sz="1800" b="1" dirty="0"/>
              <a:t>1) </a:t>
            </a:r>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p>
          <a:p>
            <a:r>
              <a:rPr lang="cs-CZ" sz="1800" b="1" dirty="0"/>
              <a:t>2)</a:t>
            </a:r>
          </a:p>
          <a:p>
            <a:r>
              <a:rPr lang="cs-CZ" sz="1800" b="1" dirty="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4. Judith Hermann</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t>junge </a:t>
            </a:r>
            <a:r>
              <a:rPr lang="cs-CZ" b="1" dirty="0" err="1"/>
              <a:t>Schriftstellerinnen-Generation</a:t>
            </a:r>
            <a:r>
              <a:rPr lang="cs-CZ" b="1" dirty="0"/>
              <a:t> </a:t>
            </a:r>
            <a:r>
              <a:rPr lang="de-DE" b="1" dirty="0"/>
              <a:t>- </a:t>
            </a:r>
            <a:r>
              <a:rPr lang="cs-CZ" b="1" dirty="0"/>
              <a:t>„</a:t>
            </a:r>
            <a:r>
              <a:rPr lang="cs-CZ" b="1" dirty="0" err="1"/>
              <a:t>schreibende</a:t>
            </a:r>
            <a:r>
              <a:rPr lang="cs-CZ" b="1" dirty="0"/>
              <a:t> Fr</a:t>
            </a:r>
            <a:r>
              <a:rPr lang="de-DE" b="1" dirty="0" err="1"/>
              <a:t>äulein</a:t>
            </a:r>
            <a:r>
              <a:rPr lang="de-DE" b="1" dirty="0"/>
              <a:t>“</a:t>
            </a:r>
            <a:r>
              <a:rPr lang="cs-CZ" b="1" dirty="0"/>
              <a:t> – 90er </a:t>
            </a:r>
            <a:r>
              <a:rPr lang="cs-CZ" b="1" dirty="0" err="1"/>
              <a:t>Jahre</a:t>
            </a:r>
            <a:r>
              <a:rPr lang="cs-CZ" b="1" dirty="0"/>
              <a:t> des 20. </a:t>
            </a:r>
            <a:r>
              <a:rPr lang="cs-CZ" b="1" dirty="0" err="1"/>
              <a:t>Jhs</a:t>
            </a:r>
            <a:r>
              <a:rPr lang="cs-CZ" b="1" dirty="0"/>
              <a:t>. bis </a:t>
            </a:r>
            <a:r>
              <a:rPr lang="cs-CZ" b="1" dirty="0" err="1"/>
              <a:t>heute</a:t>
            </a:r>
            <a:endParaRPr lang="cs-CZ" b="1" dirty="0"/>
          </a:p>
          <a:p>
            <a:r>
              <a:rPr lang="de-DE" b="1" dirty="0"/>
              <a:t>„Fräuleinwunder-Literatur“ (Juli Zeh, Julia Frank, Felicitas Hoppe, Jenny </a:t>
            </a:r>
            <a:r>
              <a:rPr lang="de-DE" b="1" dirty="0" err="1"/>
              <a:t>Erpenbeck</a:t>
            </a:r>
            <a:r>
              <a:rPr lang="de-DE" b="1" dirty="0"/>
              <a:t>)</a:t>
            </a:r>
          </a:p>
          <a:p>
            <a:r>
              <a:rPr lang="de-DE" b="1" dirty="0"/>
              <a:t>lakonischer, distanzierter, einfacher Stil</a:t>
            </a:r>
          </a:p>
          <a:p>
            <a:r>
              <a:rPr lang="de-DE" b="1" dirty="0"/>
              <a:t>minimalistisch-melancholisch</a:t>
            </a:r>
          </a:p>
          <a:p>
            <a:r>
              <a:rPr lang="de-DE" b="1" dirty="0"/>
              <a:t>ohne „kräftige“ Metaphern (im Gegensatz zu E. Jelinek), dennoch wirksam</a:t>
            </a:r>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Judith Hermann</a:t>
            </a:r>
            <a:endParaRPr lang="cs-CZ" b="1" dirty="0"/>
          </a:p>
        </p:txBody>
      </p:sp>
      <p:sp>
        <p:nvSpPr>
          <p:cNvPr id="3" name="Zástupný symbol pro obsah 2"/>
          <p:cNvSpPr>
            <a:spLocks noGrp="1"/>
          </p:cNvSpPr>
          <p:nvPr>
            <p:ph idx="1"/>
          </p:nvPr>
        </p:nvSpPr>
        <p:spPr/>
        <p:txBody>
          <a:bodyPr>
            <a:normAutofit/>
          </a:bodyPr>
          <a:lstStyle/>
          <a:p>
            <a:r>
              <a:rPr lang="cs-CZ" b="1" dirty="0" err="1"/>
              <a:t>geb</a:t>
            </a:r>
            <a:r>
              <a:rPr lang="cs-CZ" b="1" dirty="0"/>
              <a:t>. 1970 in </a:t>
            </a:r>
            <a:r>
              <a:rPr lang="cs-CZ" b="1" dirty="0" err="1"/>
              <a:t>Berlin</a:t>
            </a:r>
            <a:endParaRPr lang="cs-CZ" b="1" dirty="0"/>
          </a:p>
          <a:p>
            <a:r>
              <a:rPr lang="cs-CZ" b="1" dirty="0"/>
              <a:t>Studium der Germanistik </a:t>
            </a:r>
            <a:r>
              <a:rPr lang="cs-CZ" b="1" dirty="0" err="1"/>
              <a:t>und</a:t>
            </a:r>
            <a:r>
              <a:rPr lang="cs-CZ" b="1" dirty="0"/>
              <a:t> </a:t>
            </a:r>
            <a:r>
              <a:rPr lang="cs-CZ" b="1" dirty="0" err="1"/>
              <a:t>Philosophie</a:t>
            </a:r>
            <a:endParaRPr lang="cs-CZ" b="1" dirty="0"/>
          </a:p>
          <a:p>
            <a:r>
              <a:rPr lang="cs-CZ" b="1" dirty="0"/>
              <a:t>Praktikum in New York </a:t>
            </a:r>
            <a:r>
              <a:rPr lang="cs-CZ" b="1" dirty="0" err="1"/>
              <a:t>als</a:t>
            </a:r>
            <a:r>
              <a:rPr lang="cs-CZ" b="1" dirty="0"/>
              <a:t> </a:t>
            </a:r>
            <a:r>
              <a:rPr lang="cs-CZ" b="1" dirty="0" err="1"/>
              <a:t>Journalistin</a:t>
            </a:r>
            <a:endParaRPr lang="cs-CZ" b="1" dirty="0"/>
          </a:p>
          <a:p>
            <a:r>
              <a:rPr lang="cs-CZ" b="1" dirty="0" err="1"/>
              <a:t>Werke</a:t>
            </a:r>
            <a:r>
              <a:rPr lang="cs-CZ" b="1" dirty="0"/>
              <a:t>: „Sommer</a:t>
            </a:r>
            <a:r>
              <a:rPr lang="de-DE" b="1" dirty="0"/>
              <a:t>haus, später“ 1998</a:t>
            </a:r>
          </a:p>
          <a:p>
            <a:r>
              <a:rPr lang="de-DE" b="1" dirty="0"/>
              <a:t>„Nichts als Gespenster“ 2003</a:t>
            </a:r>
          </a:p>
          <a:p>
            <a:r>
              <a:rPr lang="de-DE" b="1" dirty="0"/>
              <a:t>Erzählungen und Kurzgeschichten</a:t>
            </a:r>
            <a:endParaRPr lang="cs-CZ" b="1" dirty="0"/>
          </a:p>
          <a:p>
            <a:r>
              <a:rPr lang="cs-CZ" b="1" dirty="0" err="1"/>
              <a:t>handlugsarm</a:t>
            </a:r>
            <a:r>
              <a:rPr lang="cs-CZ" b="1" dirty="0"/>
              <a:t>, </a:t>
            </a:r>
            <a:r>
              <a:rPr lang="cs-CZ" b="1" dirty="0" err="1"/>
              <a:t>z.B</a:t>
            </a:r>
            <a:r>
              <a:rPr lang="cs-CZ" b="1" dirty="0"/>
              <a:t>. </a:t>
            </a:r>
            <a:r>
              <a:rPr lang="cs-CZ" b="1" i="1" dirty="0" err="1"/>
              <a:t>Wohin</a:t>
            </a:r>
            <a:r>
              <a:rPr lang="cs-CZ" b="1" i="1" dirty="0"/>
              <a:t> des </a:t>
            </a:r>
            <a:r>
              <a:rPr lang="cs-CZ" b="1" i="1" dirty="0" err="1"/>
              <a:t>Weges</a:t>
            </a:r>
            <a:endParaRPr lang="cs-CZ" b="1" i="1" dirty="0"/>
          </a:p>
          <a:p>
            <a:endParaRPr lang="de-DE" b="1" dirty="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a:xfrm>
            <a:off x="107504" y="1340768"/>
            <a:ext cx="9262864" cy="7494315"/>
          </a:xfrm>
        </p:spPr>
        <p:txBody>
          <a:bodyPr/>
          <a:lstStyle/>
          <a:p>
            <a:pPr marL="0" indent="0">
              <a:buNone/>
            </a:pPr>
            <a:endParaRPr lang="cs-CZ" dirty="0"/>
          </a:p>
        </p:txBody>
      </p:sp>
      <p:pic>
        <p:nvPicPr>
          <p:cNvPr id="1027" name="Picture 3" descr="Judith Hermann&#10;»Aller Liebe Anfa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124" y="1988840"/>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dith Hermann&#10;»Alic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2696" y="2008272"/>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udith Hermann&#10;»Lettipark«">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1916832"/>
            <a:ext cx="9525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6279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lstStyle/>
          <a:p>
            <a:r>
              <a:rPr lang="cs-CZ" sz="2000" b="1" dirty="0"/>
              <a:t>„Die </a:t>
            </a:r>
            <a:r>
              <a:rPr lang="cs-CZ" sz="2000" b="1" dirty="0" err="1"/>
              <a:t>Geschichten</a:t>
            </a:r>
            <a:r>
              <a:rPr lang="cs-CZ" sz="2000" b="1" dirty="0"/>
              <a:t> des </a:t>
            </a:r>
            <a:r>
              <a:rPr lang="cs-CZ" sz="2000" b="1" dirty="0" err="1"/>
              <a:t>neuen</a:t>
            </a:r>
            <a:r>
              <a:rPr lang="cs-CZ" sz="2000" b="1" dirty="0"/>
              <a:t> </a:t>
            </a:r>
            <a:r>
              <a:rPr lang="cs-CZ" sz="2000" b="1" dirty="0" err="1"/>
              <a:t>Buches</a:t>
            </a:r>
            <a:r>
              <a:rPr lang="de-DE" sz="2000" b="1" dirty="0"/>
              <a:t> (Nichts als Gespenster)</a:t>
            </a:r>
            <a:r>
              <a:rPr lang="cs-CZ" sz="2000" b="1" dirty="0"/>
              <a:t> </a:t>
            </a:r>
            <a:r>
              <a:rPr lang="cs-CZ" sz="2000" b="1" dirty="0" err="1"/>
              <a:t>sind</a:t>
            </a:r>
            <a:r>
              <a:rPr lang="cs-CZ" sz="2000" b="1" dirty="0"/>
              <a:t> so</a:t>
            </a:r>
          </a:p>
          <a:p>
            <a:r>
              <a:rPr lang="cs-CZ" sz="2000" b="1" dirty="0" err="1">
                <a:solidFill>
                  <a:srgbClr val="7030A0"/>
                </a:solidFill>
              </a:rPr>
              <a:t>traumverloren</a:t>
            </a:r>
            <a:endParaRPr lang="de-DE" sz="2000" b="1" dirty="0">
              <a:solidFill>
                <a:srgbClr val="7030A0"/>
              </a:solidFill>
            </a:endParaRPr>
          </a:p>
          <a:p>
            <a:r>
              <a:rPr lang="de-DE" sz="2000" b="1" dirty="0">
                <a:solidFill>
                  <a:srgbClr val="0070C0"/>
                </a:solidFill>
              </a:rPr>
              <a:t>traurig</a:t>
            </a:r>
          </a:p>
          <a:p>
            <a:r>
              <a:rPr lang="de-DE" sz="2000" b="1" dirty="0">
                <a:solidFill>
                  <a:srgbClr val="FF0000"/>
                </a:solidFill>
              </a:rPr>
              <a:t>liebesuchend</a:t>
            </a:r>
          </a:p>
          <a:p>
            <a:r>
              <a:rPr lang="de-DE" sz="2000" b="1" dirty="0" err="1">
                <a:solidFill>
                  <a:srgbClr val="92D050"/>
                </a:solidFill>
              </a:rPr>
              <a:t>abschiednehmend</a:t>
            </a:r>
            <a:endParaRPr lang="de-DE" sz="2000" b="1" dirty="0">
              <a:solidFill>
                <a:srgbClr val="92D050"/>
              </a:solidFill>
            </a:endParaRPr>
          </a:p>
          <a:p>
            <a:r>
              <a:rPr lang="de-DE" sz="2000" b="1" dirty="0">
                <a:solidFill>
                  <a:srgbClr val="00B0F0"/>
                </a:solidFill>
              </a:rPr>
              <a:t>weiterfragend</a:t>
            </a:r>
          </a:p>
          <a:p>
            <a:r>
              <a:rPr lang="de-DE" sz="2000" b="1" dirty="0">
                <a:solidFill>
                  <a:srgbClr val="C00000"/>
                </a:solidFill>
              </a:rPr>
              <a:t>zweifelnd</a:t>
            </a:r>
          </a:p>
          <a:p>
            <a:r>
              <a:rPr lang="de-DE" sz="2000" b="1" dirty="0">
                <a:solidFill>
                  <a:srgbClr val="00B050"/>
                </a:solidFill>
              </a:rPr>
              <a:t>verzweifelt</a:t>
            </a:r>
          </a:p>
          <a:p>
            <a:r>
              <a:rPr lang="de-DE" sz="2000" b="1" dirty="0">
                <a:solidFill>
                  <a:srgbClr val="FFC000"/>
                </a:solidFill>
              </a:rPr>
              <a:t>glücklich neubeginnend</a:t>
            </a:r>
            <a:r>
              <a:rPr lang="de-DE" sz="2000" b="1" dirty="0"/>
              <a:t>, schön wie damals, wie heute (…)</a:t>
            </a:r>
          </a:p>
          <a:p>
            <a:r>
              <a:rPr lang="de-DE" sz="2000" b="1" dirty="0"/>
              <a:t>Widerstehen kann man nicht.</a:t>
            </a:r>
          </a:p>
          <a:p>
            <a:r>
              <a:rPr lang="de-DE" sz="2000" b="1" dirty="0"/>
              <a:t>Volker Weidermann: Frankfurter Allgemeine Sonntagszeitung</a:t>
            </a:r>
          </a:p>
          <a:p>
            <a:endParaRPr lang="de-DE" dirty="0"/>
          </a:p>
          <a:p>
            <a:endParaRPr lang="de-DE" dirty="0"/>
          </a:p>
          <a:p>
            <a:endParaRPr lang="de-DE" dirty="0"/>
          </a:p>
          <a:p>
            <a:endParaRPr lang="cs-CZ" dirty="0"/>
          </a:p>
          <a:p>
            <a:endParaRPr lang="cs-CZ" dirty="0"/>
          </a:p>
        </p:txBody>
      </p:sp>
    </p:spTree>
    <p:extLst>
      <p:ext uri="{BB962C8B-B14F-4D97-AF65-F5344CB8AC3E}">
        <p14:creationId xmlns:p14="http://schemas.microsoft.com/office/powerpoint/2010/main" val="21142524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endParaRPr lang="cs-CZ" b="1" dirty="0">
              <a:solidFill>
                <a:srgbClr val="FF0000"/>
              </a:solidFill>
            </a:endParaRPr>
          </a:p>
        </p:txBody>
      </p:sp>
      <p:sp>
        <p:nvSpPr>
          <p:cNvPr id="3" name="Zástupný symbol pro obsah 2"/>
          <p:cNvSpPr>
            <a:spLocks noGrp="1"/>
          </p:cNvSpPr>
          <p:nvPr>
            <p:ph idx="1"/>
          </p:nvPr>
        </p:nvSpPr>
        <p:spPr/>
        <p:txBody>
          <a:bodyPr/>
          <a:lstStyle/>
          <a:p>
            <a:r>
              <a:rPr lang="cs-CZ" b="1" dirty="0" err="1"/>
              <a:t>geb</a:t>
            </a:r>
            <a:r>
              <a:rPr lang="cs-CZ" b="1" dirty="0"/>
              <a:t>. 1974 in Bonn</a:t>
            </a:r>
          </a:p>
          <a:p>
            <a:r>
              <a:rPr lang="cs-CZ" b="1" dirty="0" err="1"/>
              <a:t>Jurastudium</a:t>
            </a:r>
            <a:r>
              <a:rPr lang="cs-CZ" b="1" dirty="0"/>
              <a:t> in </a:t>
            </a:r>
            <a:r>
              <a:rPr lang="cs-CZ" b="1" dirty="0" err="1"/>
              <a:t>Passau</a:t>
            </a:r>
            <a:r>
              <a:rPr lang="cs-CZ" b="1" dirty="0"/>
              <a:t> </a:t>
            </a:r>
            <a:r>
              <a:rPr lang="cs-CZ" b="1" dirty="0" err="1"/>
              <a:t>und</a:t>
            </a:r>
            <a:r>
              <a:rPr lang="cs-CZ" b="1" dirty="0"/>
              <a:t> </a:t>
            </a:r>
            <a:r>
              <a:rPr lang="cs-CZ" b="1" dirty="0" err="1"/>
              <a:t>Leipzig</a:t>
            </a:r>
            <a:endParaRPr lang="cs-CZ" b="1" dirty="0"/>
          </a:p>
          <a:p>
            <a:r>
              <a:rPr lang="de-DE" b="1" dirty="0"/>
              <a:t>Längere Aufenthalte in New York und Krakau</a:t>
            </a:r>
          </a:p>
          <a:p>
            <a:r>
              <a:rPr lang="de-DE" b="1" dirty="0"/>
              <a:t>Romane: Adler und Engel (2001) – Welterfolg</a:t>
            </a:r>
          </a:p>
          <a:p>
            <a:r>
              <a:rPr lang="de-DE" b="1" dirty="0"/>
              <a:t>„Spieltrieb“, „Corpus Delicti“, „Schilf“</a:t>
            </a:r>
          </a:p>
          <a:p>
            <a:r>
              <a:rPr lang="de-DE" b="1" dirty="0"/>
              <a:t>„</a:t>
            </a:r>
            <a:r>
              <a:rPr lang="de-DE" b="1" dirty="0" err="1"/>
              <a:t>Nullzeit</a:t>
            </a:r>
            <a:r>
              <a:rPr lang="de-DE" b="1" dirty="0"/>
              <a:t>“ – „</a:t>
            </a:r>
            <a:r>
              <a:rPr lang="de-DE" b="1" dirty="0" err="1"/>
              <a:t>Pod</a:t>
            </a:r>
            <a:r>
              <a:rPr lang="de-DE" b="1" dirty="0"/>
              <a:t> </a:t>
            </a:r>
            <a:r>
              <a:rPr lang="de-DE" b="1" dirty="0" err="1"/>
              <a:t>vodou</a:t>
            </a:r>
            <a:r>
              <a:rPr lang="de-DE" b="1" dirty="0"/>
              <a:t>“ </a:t>
            </a:r>
            <a:r>
              <a:rPr lang="cs-CZ" b="1" dirty="0"/>
              <a:t>(Jana Zoubková)</a:t>
            </a:r>
          </a:p>
          <a:p>
            <a:r>
              <a:rPr lang="cs-CZ" b="1"/>
              <a:t>Psychothriller</a:t>
            </a:r>
            <a:endParaRPr lang="cs-CZ" b="1" dirty="0"/>
          </a:p>
        </p:txBody>
      </p:sp>
    </p:spTree>
    <p:extLst>
      <p:ext uri="{BB962C8B-B14F-4D97-AF65-F5344CB8AC3E}">
        <p14:creationId xmlns:p14="http://schemas.microsoft.com/office/powerpoint/2010/main" val="222712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Nullzeit</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sz="2800" b="1" dirty="0" err="1">
                <a:solidFill>
                  <a:srgbClr val="00B050"/>
                </a:solidFill>
              </a:rPr>
              <a:t>Figurenkonstellation</a:t>
            </a:r>
            <a:r>
              <a:rPr lang="cs-CZ" sz="2800" b="1" dirty="0">
                <a:solidFill>
                  <a:srgbClr val="00B050"/>
                </a:solidFill>
              </a:rPr>
              <a:t>:</a:t>
            </a:r>
          </a:p>
          <a:p>
            <a:r>
              <a:rPr lang="cs-CZ" sz="2800" b="1" dirty="0"/>
              <a:t>Sven: </a:t>
            </a:r>
            <a:r>
              <a:rPr lang="de-DE" sz="2800" b="1" dirty="0"/>
              <a:t>Hauptfigur, Ich-Erzähler</a:t>
            </a:r>
          </a:p>
          <a:p>
            <a:r>
              <a:rPr lang="de-DE" sz="2800" b="1" dirty="0"/>
              <a:t>(Antje): seine Partnerin</a:t>
            </a:r>
          </a:p>
          <a:p>
            <a:r>
              <a:rPr lang="de-DE" sz="2800" b="1" dirty="0" err="1"/>
              <a:t>Jola</a:t>
            </a:r>
            <a:r>
              <a:rPr lang="de-DE" sz="2800" b="1" dirty="0"/>
              <a:t>: Schauspielerin – Tagebuch</a:t>
            </a:r>
          </a:p>
          <a:p>
            <a:r>
              <a:rPr lang="de-DE" sz="2800" b="1" dirty="0"/>
              <a:t>Theo: </a:t>
            </a:r>
            <a:r>
              <a:rPr lang="de-DE" sz="2800" b="1" dirty="0" err="1"/>
              <a:t>Schrifsteller</a:t>
            </a:r>
            <a:endParaRPr lang="cs-CZ" sz="2800" b="1" dirty="0"/>
          </a:p>
          <a:p>
            <a:r>
              <a:rPr lang="cs-CZ" sz="2800" b="1" dirty="0">
                <a:solidFill>
                  <a:srgbClr val="00B050"/>
                </a:solidFill>
              </a:rPr>
              <a:t>Er</a:t>
            </a:r>
            <a:r>
              <a:rPr lang="de-DE" sz="2800" b="1" dirty="0">
                <a:solidFill>
                  <a:srgbClr val="00B050"/>
                </a:solidFill>
              </a:rPr>
              <a:t>zählweise:</a:t>
            </a:r>
          </a:p>
          <a:p>
            <a:r>
              <a:rPr lang="de-DE" sz="2800" b="1" dirty="0"/>
              <a:t>Ich-Erzähler: Erzählen, Naturschilderungen, Charakterisierungen von Personen, Fachwortschatz-Fachjargon (Tauchsport)?</a:t>
            </a:r>
          </a:p>
          <a:p>
            <a:r>
              <a:rPr lang="de-DE" sz="2800" b="1" dirty="0"/>
              <a:t>Szenische Darstellungen: Dialoge der handelnden Personen</a:t>
            </a:r>
          </a:p>
          <a:p>
            <a:r>
              <a:rPr lang="de-DE" sz="2800" b="1" dirty="0"/>
              <a:t>Tagebucheintragungen von </a:t>
            </a:r>
            <a:r>
              <a:rPr lang="de-DE" sz="2800" b="1"/>
              <a:t>Jola</a:t>
            </a:r>
            <a:endParaRPr lang="de-DE" sz="2800" b="1" dirty="0"/>
          </a:p>
          <a:p>
            <a:endParaRPr lang="cs-CZ" b="1" dirty="0"/>
          </a:p>
        </p:txBody>
      </p:sp>
    </p:spTree>
    <p:extLst>
      <p:ext uri="{BB962C8B-B14F-4D97-AF65-F5344CB8AC3E}">
        <p14:creationId xmlns:p14="http://schemas.microsoft.com/office/powerpoint/2010/main" val="29463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00B0F0"/>
                </a:solidFill>
              </a:rPr>
              <a:t>Nullzeit</a:t>
            </a:r>
            <a:r>
              <a:rPr lang="de-DE" b="1" dirty="0">
                <a:solidFill>
                  <a:srgbClr val="00B0F0"/>
                </a:solidFill>
              </a:rPr>
              <a:t> – </a:t>
            </a:r>
            <a:r>
              <a:rPr lang="de-DE" b="1" dirty="0" err="1">
                <a:solidFill>
                  <a:srgbClr val="00B0F0"/>
                </a:solidFill>
              </a:rPr>
              <a:t>Pod</a:t>
            </a:r>
            <a:r>
              <a:rPr lang="de-DE" b="1" dirty="0">
                <a:solidFill>
                  <a:srgbClr val="00B0F0"/>
                </a:solidFill>
              </a:rPr>
              <a:t> </a:t>
            </a:r>
            <a:r>
              <a:rPr lang="de-DE" b="1" dirty="0" err="1">
                <a:solidFill>
                  <a:srgbClr val="00B0F0"/>
                </a:solidFill>
              </a:rPr>
              <a:t>vodou</a:t>
            </a:r>
            <a:endParaRPr lang="cs-CZ" b="1" dirty="0">
              <a:solidFill>
                <a:srgbClr val="00B0F0"/>
              </a:solidFill>
            </a:endParaRPr>
          </a:p>
        </p:txBody>
      </p:sp>
      <p:sp>
        <p:nvSpPr>
          <p:cNvPr id="3" name="Zástupný symbol pro obsah 2"/>
          <p:cNvSpPr>
            <a:spLocks noGrp="1"/>
          </p:cNvSpPr>
          <p:nvPr>
            <p:ph idx="1"/>
          </p:nvPr>
        </p:nvSpPr>
        <p:spPr/>
        <p:txBody>
          <a:bodyPr>
            <a:normAutofit fontScale="92500"/>
          </a:bodyPr>
          <a:lstStyle/>
          <a:p>
            <a:r>
              <a:rPr lang="de-DE" b="1" dirty="0"/>
              <a:t>„Im Auto fragte ich, was </a:t>
            </a:r>
            <a:r>
              <a:rPr lang="de-DE" b="1" dirty="0" err="1">
                <a:solidFill>
                  <a:srgbClr val="00B0F0"/>
                </a:solidFill>
              </a:rPr>
              <a:t>Nullzeit</a:t>
            </a:r>
            <a:r>
              <a:rPr lang="de-DE" b="1" dirty="0"/>
              <a:t> sei. </a:t>
            </a:r>
            <a:r>
              <a:rPr lang="de-DE" b="1" dirty="0" err="1"/>
              <a:t>Jola</a:t>
            </a:r>
            <a:r>
              <a:rPr lang="de-DE" b="1" dirty="0"/>
              <a:t> antwortete, </a:t>
            </a:r>
            <a:r>
              <a:rPr lang="de-DE" b="1" dirty="0" err="1">
                <a:solidFill>
                  <a:srgbClr val="00B0F0"/>
                </a:solidFill>
              </a:rPr>
              <a:t>Nullzeit</a:t>
            </a:r>
            <a:r>
              <a:rPr lang="de-DE" b="1" dirty="0">
                <a:solidFill>
                  <a:srgbClr val="00B0F0"/>
                </a:solidFill>
              </a:rPr>
              <a:t> </a:t>
            </a:r>
            <a:r>
              <a:rPr lang="de-DE" b="1" dirty="0"/>
              <a:t>sei die Anzahl von Minuten, die man </a:t>
            </a:r>
            <a:r>
              <a:rPr lang="de-DE" b="1" dirty="0">
                <a:solidFill>
                  <a:srgbClr val="00B0F0"/>
                </a:solidFill>
              </a:rPr>
              <a:t>unter Wasser </a:t>
            </a:r>
            <a:r>
              <a:rPr lang="de-DE" b="1" dirty="0"/>
              <a:t>verbringen dürfe. Theo ergänzte, es habe etwas mit Stickstoff zu tun.“ (S. 42)</a:t>
            </a:r>
          </a:p>
          <a:p>
            <a:r>
              <a:rPr lang="cs-CZ" b="1" dirty="0"/>
              <a:t>„V autě jsem se jich zeptal, co to je </a:t>
            </a:r>
            <a:r>
              <a:rPr lang="cs-CZ" b="1" dirty="0">
                <a:solidFill>
                  <a:srgbClr val="00B0F0"/>
                </a:solidFill>
              </a:rPr>
              <a:t>čas bez dekomprese</a:t>
            </a:r>
            <a:r>
              <a:rPr lang="cs-CZ" b="1" dirty="0"/>
              <a:t>. Jola odpověděla, že je to počet minut, které se můžou strávit </a:t>
            </a:r>
            <a:r>
              <a:rPr lang="cs-CZ" b="1" dirty="0">
                <a:solidFill>
                  <a:srgbClr val="00B0F0"/>
                </a:solidFill>
              </a:rPr>
              <a:t>pod vodou</a:t>
            </a:r>
            <a:r>
              <a:rPr lang="cs-CZ" b="1" dirty="0"/>
              <a:t>. </a:t>
            </a:r>
            <a:r>
              <a:rPr lang="cs-CZ" b="1" dirty="0" err="1"/>
              <a:t>Theo</a:t>
            </a:r>
            <a:r>
              <a:rPr lang="cs-CZ" b="1" dirty="0"/>
              <a:t> doplnil, že to nějak souvisí s dusíkem.“ (s. 41)</a:t>
            </a:r>
          </a:p>
        </p:txBody>
      </p:sp>
    </p:spTree>
    <p:extLst>
      <p:ext uri="{BB962C8B-B14F-4D97-AF65-F5344CB8AC3E}">
        <p14:creationId xmlns:p14="http://schemas.microsoft.com/office/powerpoint/2010/main" val="18424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endParaRPr lang="cs-CZ" b="1" dirty="0">
              <a:solidFill>
                <a:srgbClr val="FF0000"/>
              </a:solidFill>
            </a:endParaRPr>
          </a:p>
        </p:txBody>
      </p:sp>
      <p:sp>
        <p:nvSpPr>
          <p:cNvPr id="3" name="Zástupný symbol pro obsah 2"/>
          <p:cNvSpPr>
            <a:spLocks noGrp="1"/>
          </p:cNvSpPr>
          <p:nvPr>
            <p:ph idx="1"/>
          </p:nvPr>
        </p:nvSpPr>
        <p:spPr/>
        <p:txBody>
          <a:bodyPr>
            <a:normAutofit fontScale="25000" lnSpcReduction="20000"/>
          </a:bodyPr>
          <a:lstStyle/>
          <a:p>
            <a:pPr marL="0" indent="0">
              <a:buNone/>
            </a:pPr>
            <a:r>
              <a:rPr lang="de-DE" sz="7200" b="1" i="1" dirty="0"/>
              <a:t> </a:t>
            </a:r>
            <a:endParaRPr lang="cs-CZ" sz="7200" b="1" dirty="0"/>
          </a:p>
          <a:p>
            <a:r>
              <a:rPr lang="de-DE" sz="7200" b="1" dirty="0"/>
              <a:t>Jaroslav </a:t>
            </a:r>
            <a:r>
              <a:rPr lang="de-DE" sz="7200" b="1" dirty="0" err="1"/>
              <a:t>Rudiš</a:t>
            </a:r>
            <a:r>
              <a:rPr lang="de-DE" sz="7200" b="1" dirty="0"/>
              <a:t> ist ein tschechischer Schriftsteller, Dramatiker und Drehbuchautor, der am 8. Juni 1972 in </a:t>
            </a:r>
            <a:r>
              <a:rPr lang="de-DE" sz="7200" b="1" dirty="0" err="1"/>
              <a:t>Turnov</a:t>
            </a:r>
            <a:r>
              <a:rPr lang="de-DE" sz="7200" b="1" dirty="0"/>
              <a:t> geboren ist. Er ist aber in der Stadt </a:t>
            </a:r>
            <a:r>
              <a:rPr lang="de-DE" sz="7200" b="1" dirty="0" err="1"/>
              <a:t>Lomnice</a:t>
            </a:r>
            <a:r>
              <a:rPr lang="de-DE" sz="7200" b="1" dirty="0"/>
              <a:t> </a:t>
            </a:r>
            <a:r>
              <a:rPr lang="de-DE" sz="7200" b="1" dirty="0" err="1"/>
              <a:t>nad</a:t>
            </a:r>
            <a:r>
              <a:rPr lang="de-DE" sz="7200" b="1" dirty="0"/>
              <a:t> </a:t>
            </a:r>
            <a:r>
              <a:rPr lang="de-DE" sz="7200" b="1" dirty="0" err="1"/>
              <a:t>Popelkou</a:t>
            </a:r>
            <a:r>
              <a:rPr lang="de-DE" sz="7200" b="1" dirty="0"/>
              <a:t> aufgewachsen. </a:t>
            </a:r>
            <a:endParaRPr lang="cs-CZ" sz="7200" b="1" dirty="0"/>
          </a:p>
          <a:p>
            <a:r>
              <a:rPr lang="de-DE" sz="7200" b="1" dirty="0"/>
              <a:t>In </a:t>
            </a:r>
            <a:r>
              <a:rPr lang="de-DE" sz="7200" b="1" dirty="0" err="1"/>
              <a:t>Turnov</a:t>
            </a:r>
            <a:r>
              <a:rPr lang="de-DE" sz="7200" b="1" dirty="0"/>
              <a:t> besuchte er das Gymnasium, danach studierte er Germanistik, Geschichte und Journalistik an der Pädagogischen Fakultät der Technischen Universität in Liberec. Er studierte aber auch in Prag, Zürich und Berlin, wo er zwischen 2001 und 2002 als ein Journalist-</a:t>
            </a:r>
            <a:r>
              <a:rPr lang="de-DE" sz="7200" b="1" dirty="0" err="1"/>
              <a:t>Stipend</a:t>
            </a:r>
            <a:r>
              <a:rPr lang="cs-CZ" sz="7200" b="1" dirty="0"/>
              <a:t>i</a:t>
            </a:r>
            <a:r>
              <a:rPr lang="de-DE" sz="7200" b="1" dirty="0" err="1"/>
              <a:t>ant</a:t>
            </a:r>
            <a:r>
              <a:rPr lang="de-DE" sz="7200" b="1" dirty="0"/>
              <a:t> an der Freien Universität tätig war. </a:t>
            </a:r>
            <a:endParaRPr lang="cs-CZ" sz="7200" b="1" dirty="0"/>
          </a:p>
          <a:p>
            <a:r>
              <a:rPr lang="de-DE" sz="7200" b="1" dirty="0"/>
              <a:t>Trotz seiner Studienrichtungen arbeitete er in seinem Leben in verschiedensten Arbeitsbereichen – z. B. als Bäcker in den Alpen, Hotelportier, DJ und Tonmeister in einem Rockclub, Lehrer, Manager einer Punkband, Vertreter einer tschechischen Brauerei in Deutschland</a:t>
            </a:r>
            <a:r>
              <a:rPr lang="cs-CZ" sz="7200" b="1" dirty="0"/>
              <a:t>, </a:t>
            </a:r>
            <a:r>
              <a:rPr lang="de-DE" sz="7200" b="1" dirty="0"/>
              <a:t>Maurer, Verkäufer in einem Milchgeschäft, Kulturredakteur der tschechische Tageszeitung </a:t>
            </a:r>
            <a:r>
              <a:rPr lang="de-DE" sz="7200" b="1" dirty="0" err="1"/>
              <a:t>Pr</a:t>
            </a:r>
            <a:r>
              <a:rPr lang="cs-CZ" sz="7200" b="1" dirty="0" err="1"/>
              <a:t>ávo</a:t>
            </a:r>
            <a:r>
              <a:rPr lang="de-DE" sz="7200" b="1" dirty="0"/>
              <a:t> usw.</a:t>
            </a:r>
            <a:endParaRPr lang="cs-CZ" sz="7200" b="1" dirty="0"/>
          </a:p>
          <a:p>
            <a:r>
              <a:rPr lang="de-DE" sz="7200" b="1" dirty="0"/>
              <a:t>Er ist in den Musikgruppen </a:t>
            </a:r>
            <a:r>
              <a:rPr lang="de-DE" sz="7200" b="1" i="1" dirty="0"/>
              <a:t>U-Bahn</a:t>
            </a:r>
            <a:r>
              <a:rPr lang="cs-CZ" sz="7200" b="1" dirty="0"/>
              <a:t>, </a:t>
            </a:r>
            <a:r>
              <a:rPr lang="de-DE" sz="7200" b="1" i="1" dirty="0" err="1"/>
              <a:t>Jaromír</a:t>
            </a:r>
            <a:r>
              <a:rPr lang="de-DE" sz="7200" b="1" i="1" dirty="0"/>
              <a:t> &amp; The Bombers</a:t>
            </a:r>
            <a:r>
              <a:rPr lang="cs-CZ" sz="7200" b="1" i="1" dirty="0"/>
              <a:t> </a:t>
            </a:r>
            <a:r>
              <a:rPr lang="cs-CZ" sz="7200" b="1" dirty="0" err="1"/>
              <a:t>und</a:t>
            </a:r>
            <a:r>
              <a:rPr lang="cs-CZ" sz="7200" b="1" dirty="0"/>
              <a:t> </a:t>
            </a:r>
            <a:r>
              <a:rPr lang="cs-CZ" sz="7200" b="1" i="1" dirty="0"/>
              <a:t>Kafka-Band</a:t>
            </a:r>
            <a:r>
              <a:rPr lang="de-DE" sz="7200" b="1" i="1" dirty="0"/>
              <a:t> </a:t>
            </a:r>
            <a:r>
              <a:rPr lang="de-DE" sz="7200" b="1" dirty="0"/>
              <a:t>tätig. Mit dem Dichter Igor </a:t>
            </a:r>
            <a:r>
              <a:rPr lang="de-DE" sz="7200" b="1" dirty="0" err="1"/>
              <a:t>Malijevský</a:t>
            </a:r>
            <a:r>
              <a:rPr lang="de-DE" sz="7200" b="1" dirty="0"/>
              <a:t> organisiert er regelmäßige Veranstaltungen im Prager Theater </a:t>
            </a:r>
            <a:r>
              <a:rPr lang="de-DE" sz="7200" b="1" dirty="0" err="1"/>
              <a:t>Archa</a:t>
            </a:r>
            <a:r>
              <a:rPr lang="de-DE" sz="7200" b="1" dirty="0"/>
              <a:t> - Literaturkabarett </a:t>
            </a:r>
            <a:r>
              <a:rPr lang="de-DE" sz="7200" b="1" i="1" dirty="0"/>
              <a:t>EKG</a:t>
            </a:r>
            <a:r>
              <a:rPr lang="de-DE" sz="7200" b="1" dirty="0"/>
              <a:t>. </a:t>
            </a:r>
            <a:endParaRPr lang="cs-CZ" sz="7200" b="1" dirty="0"/>
          </a:p>
          <a:p>
            <a:r>
              <a:rPr lang="de-DE" sz="7200" b="1" dirty="0"/>
              <a:t>Zurzeit lebt und arbeitet </a:t>
            </a:r>
            <a:r>
              <a:rPr lang="de-DE" sz="7200" b="1" dirty="0" err="1"/>
              <a:t>Rudiš</a:t>
            </a:r>
            <a:r>
              <a:rPr lang="de-DE" sz="7200" b="1" dirty="0"/>
              <a:t> in Deutschland und Tschechien (Berlin, Prag, </a:t>
            </a:r>
            <a:r>
              <a:rPr lang="de-DE" sz="7200" b="1" dirty="0" err="1"/>
              <a:t>Brünn</a:t>
            </a:r>
            <a:r>
              <a:rPr lang="de-DE" sz="7200" b="1" dirty="0"/>
              <a:t> und Leipzig)</a:t>
            </a:r>
            <a:endParaRPr lang="cs-CZ" sz="7200" b="1" dirty="0"/>
          </a:p>
          <a:p>
            <a:endParaRPr lang="cs-CZ" dirty="0"/>
          </a:p>
        </p:txBody>
      </p:sp>
    </p:spTree>
    <p:extLst>
      <p:ext uri="{BB962C8B-B14F-4D97-AF65-F5344CB8AC3E}">
        <p14:creationId xmlns:p14="http://schemas.microsoft.com/office/powerpoint/2010/main" val="155843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a:t>:</a:t>
            </a:r>
            <a:endParaRPr lang="de-DE" altLang="cs-CZ" sz="2000" b="1" dirty="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800" b="1" dirty="0" err="1">
                <a:solidFill>
                  <a:srgbClr val="00B050"/>
                </a:solidFill>
              </a:rPr>
              <a:t>Belletristik</a:t>
            </a:r>
            <a:endParaRPr lang="cs-CZ" altLang="cs-CZ" sz="2800" b="1" dirty="0">
              <a:solidFill>
                <a:srgbClr val="00B050"/>
              </a:solidFill>
            </a:endParaRPr>
          </a:p>
          <a:p>
            <a:r>
              <a:rPr lang="cs-CZ" altLang="cs-CZ" sz="2000" b="1" dirty="0">
                <a:solidFill>
                  <a:srgbClr val="0070C0"/>
                </a:solidFill>
              </a:rPr>
              <a:t>TEXTSORTE</a:t>
            </a:r>
            <a:r>
              <a:rPr lang="de-DE" altLang="cs-CZ" sz="2000" b="1" dirty="0">
                <a:solidFill>
                  <a:srgbClr val="0070C0"/>
                </a:solidFill>
              </a:rPr>
              <a:t>: </a:t>
            </a:r>
          </a:p>
          <a:p>
            <a:r>
              <a:rPr lang="de-DE" altLang="cs-CZ" sz="2000" b="1" dirty="0">
                <a:solidFill>
                  <a:srgbClr val="0070C0"/>
                </a:solidFill>
              </a:rPr>
              <a:t>Literarische Genres – Gattungen: Epik, Lyrik, Dramatik</a:t>
            </a:r>
          </a:p>
          <a:p>
            <a:r>
              <a:rPr lang="de-DE" altLang="cs-CZ" sz="2000" b="1" dirty="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a:t>:</a:t>
            </a:r>
            <a:r>
              <a:rPr lang="de-DE" altLang="cs-CZ" sz="2000" b="1" dirty="0"/>
              <a:t> informativ, </a:t>
            </a:r>
            <a:r>
              <a:rPr lang="de-DE" altLang="cs-CZ" sz="2000" b="1" dirty="0" err="1"/>
              <a:t>appellativ</a:t>
            </a:r>
            <a:r>
              <a:rPr lang="de-DE" altLang="cs-CZ" sz="2000" b="1" dirty="0"/>
              <a:t>, </a:t>
            </a:r>
            <a:r>
              <a:rPr lang="de-DE" altLang="cs-CZ" sz="2000" b="1" dirty="0" err="1"/>
              <a:t>obligativ</a:t>
            </a:r>
            <a:r>
              <a:rPr lang="de-DE" altLang="cs-CZ" sz="2000" b="1" dirty="0"/>
              <a:t>, kontakt-, deklarativ, </a:t>
            </a:r>
            <a:r>
              <a:rPr lang="de-DE" altLang="cs-CZ" sz="2800" b="1" dirty="0">
                <a:solidFill>
                  <a:srgbClr val="00B050"/>
                </a:solidFill>
              </a:rPr>
              <a:t>poetische Funktion</a:t>
            </a:r>
          </a:p>
          <a:p>
            <a:r>
              <a:rPr lang="de-DE" altLang="cs-CZ" sz="2800" b="1" dirty="0">
                <a:solidFill>
                  <a:srgbClr val="00B050"/>
                </a:solidFill>
              </a:rPr>
              <a:t>Literarische Werke - Fiktion</a:t>
            </a:r>
            <a:endParaRPr lang="cs-CZ" altLang="cs-CZ" sz="28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r>
              <a:rPr lang="cs-CZ" b="1" dirty="0">
                <a:solidFill>
                  <a:srgbClr val="FF0000"/>
                </a:solidFill>
              </a:rPr>
              <a:t> - </a:t>
            </a:r>
            <a:r>
              <a:rPr lang="cs-CZ" b="1" dirty="0" err="1">
                <a:solidFill>
                  <a:srgbClr val="FF0000"/>
                </a:solidFill>
              </a:rPr>
              <a:t>Werk</a:t>
            </a:r>
            <a:endParaRPr lang="cs-CZ" b="1"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de-DE" b="1" dirty="0" err="1"/>
              <a:t>Nebe</a:t>
            </a:r>
            <a:r>
              <a:rPr lang="de-DE" b="1" dirty="0"/>
              <a:t> </a:t>
            </a:r>
            <a:r>
              <a:rPr lang="de-DE" b="1" dirty="0" err="1"/>
              <a:t>pod</a:t>
            </a:r>
            <a:r>
              <a:rPr lang="de-DE" b="1" dirty="0"/>
              <a:t> </a:t>
            </a:r>
            <a:r>
              <a:rPr lang="de-DE" b="1" dirty="0" err="1"/>
              <a:t>Berlínem</a:t>
            </a:r>
            <a:r>
              <a:rPr lang="de-DE" dirty="0"/>
              <a:t> (</a:t>
            </a:r>
            <a:r>
              <a:rPr lang="de-DE" dirty="0" err="1"/>
              <a:t>Labyrint</a:t>
            </a:r>
            <a:r>
              <a:rPr lang="de-DE" dirty="0"/>
              <a:t>, 2002) </a:t>
            </a:r>
            <a:endParaRPr lang="cs-CZ" dirty="0"/>
          </a:p>
          <a:p>
            <a:r>
              <a:rPr lang="de-DE" b="1" dirty="0"/>
              <a:t>Grandhotel</a:t>
            </a:r>
            <a:r>
              <a:rPr lang="de-DE" dirty="0"/>
              <a:t> (</a:t>
            </a:r>
            <a:r>
              <a:rPr lang="de-DE" dirty="0" err="1"/>
              <a:t>Labyrint</a:t>
            </a:r>
            <a:r>
              <a:rPr lang="de-DE" dirty="0"/>
              <a:t>, 2006)</a:t>
            </a:r>
            <a:endParaRPr lang="cs-CZ" dirty="0"/>
          </a:p>
          <a:p>
            <a:r>
              <a:rPr lang="de-DE" b="1" dirty="0"/>
              <a:t>Deutsche Übersetzung von Eva </a:t>
            </a:r>
            <a:r>
              <a:rPr lang="de-DE" b="1" dirty="0" err="1"/>
              <a:t>Profousová</a:t>
            </a:r>
            <a:r>
              <a:rPr lang="de-DE" b="1" dirty="0"/>
              <a:t>: </a:t>
            </a:r>
            <a:r>
              <a:rPr lang="de-DE" b="1" i="1" dirty="0"/>
              <a:t>Grandhotel</a:t>
            </a:r>
            <a:r>
              <a:rPr lang="de-DE" b="1" dirty="0"/>
              <a:t> (</a:t>
            </a:r>
            <a:r>
              <a:rPr lang="de-DE" b="1" dirty="0" err="1"/>
              <a:t>Luchterhand</a:t>
            </a:r>
            <a:r>
              <a:rPr lang="de-DE" b="1" dirty="0"/>
              <a:t> Literaturverlag, 2008)</a:t>
            </a:r>
            <a:endParaRPr lang="cs-CZ" b="1" dirty="0"/>
          </a:p>
          <a:p>
            <a:r>
              <a:rPr lang="de-DE" b="1" dirty="0"/>
              <a:t>Der zweite Roman erschien 2006 und fast gleichzeitig wurde er auch verfilmt (Regie: </a:t>
            </a:r>
            <a:r>
              <a:rPr lang="cs-CZ" b="1" dirty="0"/>
              <a:t>David Ondříček)</a:t>
            </a:r>
            <a:r>
              <a:rPr lang="de-DE" b="1" dirty="0"/>
              <a:t>. </a:t>
            </a:r>
            <a:endParaRPr lang="cs-CZ" b="1" dirty="0"/>
          </a:p>
          <a:p>
            <a:r>
              <a:rPr lang="de-DE" b="1" dirty="0"/>
              <a:t>Die Geschichte spielt sich in dem futuristischen Hotel auf dem Berg Je</a:t>
            </a:r>
            <a:r>
              <a:rPr lang="cs-CZ" b="1" dirty="0" err="1"/>
              <a:t>štěd</a:t>
            </a:r>
            <a:r>
              <a:rPr lang="cs-CZ" b="1" dirty="0"/>
              <a:t> </a:t>
            </a:r>
            <a:r>
              <a:rPr lang="de-DE" b="1" dirty="0"/>
              <a:t>in der Nähe von Liberec/Reichenberg in Nordböhmen (ehemaliges Sudetenland) ab. Der Hauptprotagonist Fleischmann hat Liberec nie verlassen, seine Eltern emigrierten und ließen ihn allein. Sein größtes Hobby ist Meteorologie, er weiß alles über das Wetter. Er war nie mit einer Frau. Er hat nur einen Cousin, der gleichzeitig auch sein Chef ist – </a:t>
            </a:r>
            <a:r>
              <a:rPr lang="de-DE" b="1" dirty="0" err="1"/>
              <a:t>Jégr</a:t>
            </a:r>
            <a:r>
              <a:rPr lang="de-DE" b="1" dirty="0"/>
              <a:t>, der sich mit nostalgischen Schmuckstücken aus der DDR umgibt und nur die Geschichten über Frauen erzählt. Bald stellt Fleischmann fest, dass der einzige Weg aus diesem Ort und auch aus eigenem Leben durch die Wolken führt. </a:t>
            </a:r>
            <a:endParaRPr lang="cs-CZ" b="1" dirty="0"/>
          </a:p>
          <a:p>
            <a:endParaRPr lang="cs-CZ" dirty="0"/>
          </a:p>
        </p:txBody>
      </p:sp>
    </p:spTree>
    <p:extLst>
      <p:ext uri="{BB962C8B-B14F-4D97-AF65-F5344CB8AC3E}">
        <p14:creationId xmlns:p14="http://schemas.microsoft.com/office/powerpoint/2010/main" val="291752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pPr marL="0" indent="0">
              <a:buNone/>
            </a:pPr>
            <a:r>
              <a:rPr lang="de-DE" dirty="0"/>
              <a:t> </a:t>
            </a:r>
            <a:endParaRPr lang="cs-CZ" dirty="0"/>
          </a:p>
          <a:p>
            <a:r>
              <a:rPr lang="de-DE" b="1" dirty="0" err="1"/>
              <a:t>Potichu</a:t>
            </a:r>
            <a:r>
              <a:rPr lang="de-DE" b="1" dirty="0"/>
              <a:t> (</a:t>
            </a:r>
            <a:r>
              <a:rPr lang="de-DE" b="1" dirty="0" err="1"/>
              <a:t>Labyrint</a:t>
            </a:r>
            <a:r>
              <a:rPr lang="de-DE" b="1" dirty="0"/>
              <a:t>, 2007)</a:t>
            </a:r>
            <a:endParaRPr lang="cs-CZ" b="1" dirty="0"/>
          </a:p>
          <a:p>
            <a:r>
              <a:rPr lang="de-DE" b="1" dirty="0"/>
              <a:t>Deutsche Übersetzung von Eva </a:t>
            </a:r>
            <a:r>
              <a:rPr lang="de-DE" b="1" dirty="0" err="1"/>
              <a:t>Profousová</a:t>
            </a:r>
            <a:r>
              <a:rPr lang="de-DE" b="1" dirty="0"/>
              <a:t>: </a:t>
            </a:r>
            <a:r>
              <a:rPr lang="de-DE" b="1" i="1" dirty="0"/>
              <a:t>Die Stille in Prag</a:t>
            </a:r>
            <a:r>
              <a:rPr lang="de-DE" b="1" dirty="0"/>
              <a:t> (</a:t>
            </a:r>
            <a:r>
              <a:rPr lang="de-DE" b="1" dirty="0" err="1"/>
              <a:t>Luchterhand</a:t>
            </a:r>
            <a:r>
              <a:rPr lang="de-DE" b="1" dirty="0"/>
              <a:t> Literaturverlag, 2012)</a:t>
            </a:r>
            <a:endParaRPr lang="cs-CZ" b="1" dirty="0"/>
          </a:p>
          <a:p>
            <a:r>
              <a:rPr lang="de-DE" b="1" dirty="0"/>
              <a:t>Ein Roman aus Prag, der von fünf Menschen erzählt. Alle lösen Beziehungsprobleme, Einsamkeit und ihre Lebenswege kreuzen sich in einem Augenblick. Petr ist von seinem Mädchen verlassen worden und arbeitet als Straßenbahnfahrer, immer ist bei ihm seine Hündin namens Malmö. Einmal trifft er die 17-jährige Punkerin Vanda, für die das Wichtigste ihre Musikgruppe „Kill The Barbie“ darstellt. Der Anwalt Wayne hat bis jetzt ein erfolgreiches Leben geführt, aber jetzt hat er Angst um seinen Bruder, der im Irak als Soldat tätig ist. Waynes Freundin Hana ist auch erfolgreich, vor allem in ihrem Berufsleben. Jetzt aber zweifelt sie an ihrer Liebe zu Wayne und will anders leben. Der alte </a:t>
            </a:r>
            <a:r>
              <a:rPr lang="de-DE" b="1" dirty="0" err="1"/>
              <a:t>Vladimír</a:t>
            </a:r>
            <a:r>
              <a:rPr lang="de-DE" b="1" dirty="0"/>
              <a:t> hat seine liebe Frau verloren und den Auslöser für alle Übel sieht er im Lärm. Er beginnt also für die Stille zu kämpfen.</a:t>
            </a:r>
            <a:endParaRPr lang="cs-CZ" b="1" dirty="0"/>
          </a:p>
          <a:p>
            <a:r>
              <a:rPr lang="de-DE" b="1" dirty="0"/>
              <a:t>Im Jahre 2007 wurde der Roman auch als Audiobuch herausgegeben, es liest Richard </a:t>
            </a:r>
            <a:r>
              <a:rPr lang="cs-CZ" b="1" dirty="0"/>
              <a:t>Krajčo.</a:t>
            </a:r>
          </a:p>
          <a:p>
            <a:endParaRPr lang="cs-CZ" dirty="0"/>
          </a:p>
        </p:txBody>
      </p:sp>
    </p:spTree>
    <p:extLst>
      <p:ext uri="{BB962C8B-B14F-4D97-AF65-F5344CB8AC3E}">
        <p14:creationId xmlns:p14="http://schemas.microsoft.com/office/powerpoint/2010/main" val="310745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Konec punku v Helsinkách (Labyrint, 2010) - </a:t>
            </a:r>
            <a:r>
              <a:rPr lang="cs-CZ" b="1" dirty="0" err="1"/>
              <a:t>Vom</a:t>
            </a:r>
            <a:r>
              <a:rPr lang="cs-CZ" b="1" dirty="0"/>
              <a:t> Ende des </a:t>
            </a:r>
            <a:r>
              <a:rPr lang="cs-CZ" b="1" dirty="0" err="1"/>
              <a:t>Punks</a:t>
            </a:r>
            <a:r>
              <a:rPr lang="cs-CZ" b="1" dirty="0"/>
              <a:t> in </a:t>
            </a:r>
            <a:r>
              <a:rPr lang="cs-CZ" b="1" dirty="0" err="1"/>
              <a:t>Helsinki</a:t>
            </a:r>
            <a:endParaRPr lang="cs-CZ" b="1" dirty="0"/>
          </a:p>
          <a:p>
            <a:r>
              <a:rPr lang="de-DE" b="1" dirty="0"/>
              <a:t>Der Roman spielt sich in einer ostdeutschen Großstadt ab und erzählt „über die letzte Punkgeneration und darüber, was daraus nach 20 Jahren übriggeblieben ist, über Beziehungen, über die Welt, die sich so schnell ändert.“ Ole, ein 40-jähriger ehemaliger Punker besitzt eine kleine Bar „Helsinki“, wo sich seine alten Freunde immer noch treffen. Er denkt an seine Lebensmomente zurück - an seine Jugendzeit, an seine Liebe, an seine Beziehungen und an die Augen einer jungen Punkerin, an die er in Pilsen bei einem illegalen Konzert vor der Wende gestoßen ist. Gleichzeitig kehrt der Leser mittels ihres Notizbuchs in diese Zeit zurück. </a:t>
            </a:r>
            <a:endParaRPr lang="cs-CZ" b="1" dirty="0"/>
          </a:p>
          <a:p>
            <a:r>
              <a:rPr lang="de-DE" b="1" dirty="0"/>
              <a:t>Der Roman wurde ins Finnische, Französische, Polnische und Ukrainische übersetzt. Die deutsche Übersetzung sollte im Jahre 2014 in die Buchläden kommen.</a:t>
            </a:r>
            <a:endParaRPr lang="cs-CZ" b="1" dirty="0"/>
          </a:p>
          <a:p>
            <a:r>
              <a:rPr lang="cs-CZ" b="1" dirty="0"/>
              <a:t>http://jaroslavrudis.wordpress.com/60-2/ 17.10.2013</a:t>
            </a:r>
          </a:p>
          <a:p>
            <a:endParaRPr lang="cs-CZ" dirty="0"/>
          </a:p>
        </p:txBody>
      </p:sp>
    </p:spTree>
    <p:extLst>
      <p:ext uri="{BB962C8B-B14F-4D97-AF65-F5344CB8AC3E}">
        <p14:creationId xmlns:p14="http://schemas.microsoft.com/office/powerpoint/2010/main" val="4025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47500" lnSpcReduction="20000"/>
          </a:bodyPr>
          <a:lstStyle/>
          <a:p>
            <a:r>
              <a:rPr lang="cs-CZ" b="1" u="sng" dirty="0" err="1"/>
              <a:t>Erzählungen</a:t>
            </a:r>
            <a:r>
              <a:rPr lang="cs-CZ" b="1" u="sng" dirty="0"/>
              <a:t>/</a:t>
            </a:r>
            <a:r>
              <a:rPr lang="cs-CZ" b="1" u="sng" dirty="0" err="1"/>
              <a:t>Novellen</a:t>
            </a:r>
            <a:r>
              <a:rPr lang="cs-CZ" b="1" dirty="0"/>
              <a:t>:</a:t>
            </a:r>
          </a:p>
          <a:p>
            <a:r>
              <a:rPr lang="cs-CZ" b="1" dirty="0">
                <a:solidFill>
                  <a:srgbClr val="FF0000"/>
                </a:solidFill>
              </a:rPr>
              <a:t>Alois </a:t>
            </a:r>
            <a:r>
              <a:rPr lang="cs-CZ" b="1" dirty="0" err="1">
                <a:solidFill>
                  <a:srgbClr val="FF0000"/>
                </a:solidFill>
              </a:rPr>
              <a:t>Nebel</a:t>
            </a:r>
            <a:r>
              <a:rPr lang="cs-CZ" b="1" dirty="0">
                <a:solidFill>
                  <a:srgbClr val="FF0000"/>
                </a:solidFill>
              </a:rPr>
              <a:t>: Bílý potok, Hlavní nádraží, Zlaté hory </a:t>
            </a:r>
            <a:r>
              <a:rPr lang="cs-CZ" b="1" dirty="0"/>
              <a:t>(Labyrint, 2003-2005, </a:t>
            </a:r>
            <a:r>
              <a:rPr lang="cs-CZ" b="1" dirty="0" err="1"/>
              <a:t>Gesamtausgabe</a:t>
            </a:r>
            <a:r>
              <a:rPr lang="cs-CZ" b="1" dirty="0"/>
              <a:t> 2006)</a:t>
            </a:r>
          </a:p>
          <a:p>
            <a:r>
              <a:rPr lang="de-DE" b="1" dirty="0"/>
              <a:t>Deutsche Übersetzung von Eva </a:t>
            </a:r>
            <a:r>
              <a:rPr lang="de-DE" b="1" dirty="0" err="1"/>
              <a:t>Profousová</a:t>
            </a:r>
            <a:r>
              <a:rPr lang="de-DE" b="1" dirty="0"/>
              <a:t>: </a:t>
            </a:r>
            <a:r>
              <a:rPr lang="de-DE" b="1" i="1" dirty="0"/>
              <a:t>Weißbach</a:t>
            </a:r>
            <a:r>
              <a:rPr lang="de-DE" b="1" dirty="0"/>
              <a:t> (2003), </a:t>
            </a:r>
            <a:r>
              <a:rPr lang="de-DE" b="1" i="1" dirty="0"/>
              <a:t>Hauptbahnhof</a:t>
            </a:r>
            <a:r>
              <a:rPr lang="de-DE" b="1" dirty="0"/>
              <a:t> (2004), </a:t>
            </a:r>
            <a:r>
              <a:rPr lang="de-DE" b="1" i="1" dirty="0" err="1"/>
              <a:t>Zuckmantel</a:t>
            </a:r>
            <a:r>
              <a:rPr lang="de-DE" b="1" dirty="0"/>
              <a:t> (2005) – Gesamtausgabe Voland &amp; </a:t>
            </a:r>
            <a:r>
              <a:rPr lang="de-DE" b="1" dirty="0" err="1"/>
              <a:t>Quist</a:t>
            </a:r>
            <a:r>
              <a:rPr lang="de-DE" b="1" dirty="0"/>
              <a:t>, 2012)</a:t>
            </a:r>
            <a:endParaRPr lang="cs-CZ" b="1" dirty="0"/>
          </a:p>
          <a:p>
            <a:r>
              <a:rPr lang="de-DE" b="1" dirty="0"/>
              <a:t>Es geht um eine </a:t>
            </a:r>
            <a:r>
              <a:rPr lang="de-DE" b="1" dirty="0" err="1"/>
              <a:t>Graphic</a:t>
            </a:r>
            <a:r>
              <a:rPr lang="de-DE" b="1" dirty="0"/>
              <a:t> </a:t>
            </a:r>
            <a:r>
              <a:rPr lang="de-DE" b="1" dirty="0" err="1"/>
              <a:t>Novel</a:t>
            </a:r>
            <a:r>
              <a:rPr lang="de-DE" b="1" dirty="0"/>
              <a:t>-Trilogie, die </a:t>
            </a:r>
            <a:r>
              <a:rPr lang="de-DE" b="1" dirty="0" err="1"/>
              <a:t>Rudiš</a:t>
            </a:r>
            <a:r>
              <a:rPr lang="de-DE" b="1" dirty="0"/>
              <a:t> gemeinsam mit dem Zeichner </a:t>
            </a:r>
            <a:r>
              <a:rPr lang="de-DE" b="1" dirty="0" err="1"/>
              <a:t>Jaromír</a:t>
            </a:r>
            <a:r>
              <a:rPr lang="de-DE" b="1" dirty="0"/>
              <a:t> 99 (</a:t>
            </a:r>
            <a:r>
              <a:rPr lang="de-DE" b="1" dirty="0" err="1"/>
              <a:t>Jaromír</a:t>
            </a:r>
            <a:r>
              <a:rPr lang="de-DE" b="1" dirty="0"/>
              <a:t> </a:t>
            </a:r>
            <a:r>
              <a:rPr lang="cs-CZ" b="1" dirty="0"/>
              <a:t>Švejdík) </a:t>
            </a:r>
            <a:r>
              <a:rPr lang="cs-CZ" b="1" dirty="0" err="1"/>
              <a:t>geschaffen</a:t>
            </a:r>
            <a:r>
              <a:rPr lang="cs-CZ" b="1" dirty="0"/>
              <a:t> </a:t>
            </a:r>
            <a:r>
              <a:rPr lang="cs-CZ" b="1" dirty="0" err="1"/>
              <a:t>hat</a:t>
            </a:r>
            <a:r>
              <a:rPr lang="cs-CZ" b="1" dirty="0"/>
              <a:t>. </a:t>
            </a:r>
          </a:p>
          <a:p>
            <a:r>
              <a:rPr lang="cs-CZ" b="1" dirty="0"/>
              <a:t>Die </a:t>
            </a:r>
            <a:r>
              <a:rPr lang="cs-CZ" b="1" dirty="0" err="1"/>
              <a:t>Hauptfigur</a:t>
            </a:r>
            <a:r>
              <a:rPr lang="cs-CZ" b="1" dirty="0"/>
              <a:t> he</a:t>
            </a:r>
            <a:r>
              <a:rPr lang="de-DE" b="1" dirty="0" err="1"/>
              <a:t>ißt</a:t>
            </a:r>
            <a:r>
              <a:rPr lang="de-DE" b="1" dirty="0"/>
              <a:t> Alois Nebel, der als Fahrdienstleiter an einem kleinen Bahnhof in </a:t>
            </a:r>
            <a:r>
              <a:rPr lang="de-DE" b="1" dirty="0" err="1"/>
              <a:t>Bílý</a:t>
            </a:r>
            <a:r>
              <a:rPr lang="de-DE" b="1" dirty="0"/>
              <a:t> </a:t>
            </a:r>
            <a:r>
              <a:rPr lang="de-DE" b="1" dirty="0" err="1"/>
              <a:t>Potok</a:t>
            </a:r>
            <a:r>
              <a:rPr lang="de-DE" b="1" dirty="0"/>
              <a:t> im Altvatergebirge arbeitet. Der Bahnhof  liegt in dem früheren Sudetenland an der tschechoslowakisch-polnischen Grenze. Alois ist ein Einzelgänger, der die Gesellschaft von Menschen nicht mag. Er ist lieber allein, sein einziges Hobby ist Sammeln alter Fahrpläne. Später leidet er an Halluzinationen, in denen er verschiedene düstere Szenen aus der Geschichte Mitteleuropas sieht – z. B. aus dem Zweiten Weltkrieg (Judentransporte), die Vertreibung der Deutschen in 1945, die sowjetische Besatzung. Schließlich endet Alois in einer Nervenheilanstalt, wo er gegen diesen Dämonen der Vergangenheit kämpft.</a:t>
            </a:r>
            <a:endParaRPr lang="cs-CZ" b="1" dirty="0"/>
          </a:p>
          <a:p>
            <a:r>
              <a:rPr lang="de-DE" b="1" dirty="0">
                <a:solidFill>
                  <a:srgbClr val="00B0F0"/>
                </a:solidFill>
              </a:rPr>
              <a:t>Die Geschichten wurden im Jahre 2011 vom tschechischen Regisseur Tom</a:t>
            </a:r>
            <a:r>
              <a:rPr lang="cs-CZ" b="1" dirty="0" err="1">
                <a:solidFill>
                  <a:srgbClr val="00B0F0"/>
                </a:solidFill>
              </a:rPr>
              <a:t>áš</a:t>
            </a:r>
            <a:r>
              <a:rPr lang="cs-CZ" b="1" dirty="0">
                <a:solidFill>
                  <a:srgbClr val="00B0F0"/>
                </a:solidFill>
              </a:rPr>
              <a:t> Luňák </a:t>
            </a:r>
            <a:r>
              <a:rPr lang="de-DE" b="1" dirty="0">
                <a:solidFill>
                  <a:srgbClr val="00B0F0"/>
                </a:solidFill>
              </a:rPr>
              <a:t>verfilmt. </a:t>
            </a:r>
            <a:r>
              <a:rPr lang="de-DE" b="1" dirty="0"/>
              <a:t>Die Weltprämiere fand auf dem Filmfestival in Venedig statt und dadurch wurde Alois Nebel auch in Europa berühmt. Ein Jahr später gewann der Film den Europäischen Filmpreis in der Kategorie Bester Animationsfilm. Die Hauptrolle im Film stellte Miroslav </a:t>
            </a:r>
            <a:r>
              <a:rPr lang="de-DE" b="1" dirty="0" err="1"/>
              <a:t>Krobot</a:t>
            </a:r>
            <a:r>
              <a:rPr lang="de-DE" b="1" dirty="0"/>
              <a:t> dar.</a:t>
            </a:r>
            <a:endParaRPr lang="cs-CZ" b="1" dirty="0"/>
          </a:p>
          <a:p>
            <a:r>
              <a:rPr lang="de-DE" b="1" dirty="0"/>
              <a:t>Das Buch wurde ins Deutsche, Polnische und Französische übersetzt. </a:t>
            </a:r>
            <a:endParaRPr lang="cs-CZ" b="1" dirty="0"/>
          </a:p>
          <a:p>
            <a:endParaRPr lang="cs-CZ" dirty="0"/>
          </a:p>
        </p:txBody>
      </p:sp>
    </p:spTree>
    <p:extLst>
      <p:ext uri="{BB962C8B-B14F-4D97-AF65-F5344CB8AC3E}">
        <p14:creationId xmlns:p14="http://schemas.microsoft.com/office/powerpoint/2010/main" val="22622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marL="0" lvl="0" indent="0">
              <a:buNone/>
            </a:pPr>
            <a:endParaRPr lang="cs-CZ" b="1" dirty="0"/>
          </a:p>
          <a:p>
            <a:r>
              <a:rPr lang="de-DE" b="1" dirty="0"/>
              <a:t>Eva </a:t>
            </a:r>
            <a:r>
              <a:rPr lang="de-DE" b="1" dirty="0" err="1"/>
              <a:t>Profousová</a:t>
            </a:r>
            <a:r>
              <a:rPr lang="de-DE" b="1" dirty="0"/>
              <a:t> (*1963) studierte </a:t>
            </a:r>
            <a:r>
              <a:rPr lang="de-DE" b="1" dirty="0" err="1"/>
              <a:t>Bohemistik</a:t>
            </a:r>
            <a:r>
              <a:rPr lang="de-DE" b="1" dirty="0"/>
              <a:t>, Russistik und Osteuropäische Geschichte in Hamburg und Glasgow. Zwischen den Jahren 1992 und 2002 arbeitete sie als Leiterin des Honorargeneralkonsulats der Tschechischen Republik in Hamburg. Seit 2002 ist sie als Literarturübersetzerin und Publizistin tätig. Sie übersetzte ins Deutsche Bücher von Autoren wie z. B. </a:t>
            </a:r>
            <a:r>
              <a:rPr lang="de-DE" b="1" dirty="0" err="1"/>
              <a:t>Jáchym</a:t>
            </a:r>
            <a:r>
              <a:rPr lang="de-DE" b="1" dirty="0"/>
              <a:t> </a:t>
            </a:r>
            <a:r>
              <a:rPr lang="de-DE" b="1" dirty="0" err="1"/>
              <a:t>Topol</a:t>
            </a:r>
            <a:r>
              <a:rPr lang="de-DE" b="1" dirty="0"/>
              <a:t>, Radka </a:t>
            </a:r>
            <a:r>
              <a:rPr lang="de-DE" b="1" dirty="0" err="1"/>
              <a:t>Denemarková</a:t>
            </a:r>
            <a:r>
              <a:rPr lang="de-DE" b="1" dirty="0"/>
              <a:t>, Michal </a:t>
            </a:r>
            <a:r>
              <a:rPr lang="de-DE" b="1" dirty="0" err="1"/>
              <a:t>Viewegh</a:t>
            </a:r>
            <a:r>
              <a:rPr lang="de-DE" b="1" dirty="0"/>
              <a:t>, Petr </a:t>
            </a:r>
            <a:r>
              <a:rPr lang="de-DE" b="1" dirty="0" err="1"/>
              <a:t>Zelenka</a:t>
            </a:r>
            <a:r>
              <a:rPr lang="de-DE" b="1" dirty="0"/>
              <a:t> oder Tereza </a:t>
            </a:r>
            <a:r>
              <a:rPr lang="de-DE" b="1" dirty="0" err="1"/>
              <a:t>Boučková</a:t>
            </a:r>
            <a:r>
              <a:rPr lang="de-DE" b="1" dirty="0"/>
              <a:t>. Für ihre Übersetzungen erhielt sie Georg </a:t>
            </a:r>
            <a:r>
              <a:rPr lang="de-DE" b="1" dirty="0" err="1"/>
              <a:t>Dehio</a:t>
            </a:r>
            <a:r>
              <a:rPr lang="de-DE" b="1" dirty="0"/>
              <a:t> Buchförderpreis (2012) und Hamburger Förderpreis für literarische Übersetzungen (2010). In Hamburg lebt sie mehr als 30 Jahre.</a:t>
            </a:r>
            <a:endParaRPr lang="cs-CZ" b="1" dirty="0"/>
          </a:p>
          <a:p>
            <a:endParaRPr lang="cs-CZ" dirty="0"/>
          </a:p>
        </p:txBody>
      </p:sp>
    </p:spTree>
    <p:extLst>
      <p:ext uri="{BB962C8B-B14F-4D97-AF65-F5344CB8AC3E}">
        <p14:creationId xmlns:p14="http://schemas.microsoft.com/office/powerpoint/2010/main" val="32923517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br>
              <a:rPr lang="cs-CZ" b="1" dirty="0"/>
            </a:br>
            <a:r>
              <a:rPr lang="de-DE" b="1" dirty="0"/>
              <a:t>Die Übersetzungen</a:t>
            </a:r>
            <a:r>
              <a:rPr lang="cs-CZ" b="1" dirty="0"/>
              <a:t> </a:t>
            </a:r>
            <a:r>
              <a:rPr lang="cs-CZ" b="1" dirty="0" err="1"/>
              <a:t>aus</a:t>
            </a:r>
            <a:r>
              <a:rPr lang="cs-CZ" b="1" dirty="0"/>
              <a:t> dem </a:t>
            </a:r>
            <a:r>
              <a:rPr lang="cs-CZ" b="1" dirty="0" err="1"/>
              <a:t>Tschechischen</a:t>
            </a:r>
            <a:br>
              <a:rPr lang="cs-CZ" b="1" dirty="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b="1" u="sng" dirty="0"/>
              <a:t>Tereza Boučková</a:t>
            </a:r>
            <a:endParaRPr lang="cs-CZ" sz="7200" b="1" dirty="0"/>
          </a:p>
          <a:p>
            <a:r>
              <a:rPr lang="cs-CZ" sz="7200" b="1" dirty="0" err="1"/>
              <a:t>Indianerlauf</a:t>
            </a:r>
            <a:r>
              <a:rPr lang="cs-CZ" sz="7200" b="1" dirty="0"/>
              <a:t> (Indiánský příběh) – </a:t>
            </a:r>
            <a:r>
              <a:rPr lang="cs-CZ" sz="7200" b="1" dirty="0" err="1"/>
              <a:t>zusammen</a:t>
            </a:r>
            <a:r>
              <a:rPr lang="cs-CZ" sz="7200" b="1" dirty="0"/>
              <a:t> </a:t>
            </a:r>
            <a:r>
              <a:rPr lang="cs-CZ" sz="7200" b="1" dirty="0" err="1"/>
              <a:t>mit</a:t>
            </a:r>
            <a:r>
              <a:rPr lang="cs-CZ" sz="7200" b="1" dirty="0"/>
              <a:t> Katrin </a:t>
            </a:r>
            <a:r>
              <a:rPr lang="cs-CZ" sz="7200" b="1" dirty="0" err="1"/>
              <a:t>Liedtke</a:t>
            </a:r>
            <a:r>
              <a:rPr lang="cs-CZ" sz="7200" b="1" dirty="0"/>
              <a:t>, </a:t>
            </a:r>
            <a:r>
              <a:rPr lang="cs-CZ" sz="7200" b="1" dirty="0" err="1"/>
              <a:t>Rowohlt</a:t>
            </a:r>
            <a:r>
              <a:rPr lang="cs-CZ" sz="7200" b="1" dirty="0"/>
              <a:t>, 1996 </a:t>
            </a:r>
          </a:p>
          <a:p>
            <a:r>
              <a:rPr lang="cs-CZ" sz="7200" b="1" u="sng" dirty="0"/>
              <a:t>Radka </a:t>
            </a:r>
            <a:r>
              <a:rPr lang="cs-CZ" sz="7200" b="1" u="sng" dirty="0" err="1"/>
              <a:t>Denemarková</a:t>
            </a:r>
            <a:endParaRPr lang="cs-CZ" sz="7200" b="1" dirty="0"/>
          </a:p>
          <a:p>
            <a:r>
              <a:rPr lang="cs-CZ" sz="7200" b="1" dirty="0" err="1"/>
              <a:t>Ein</a:t>
            </a:r>
            <a:r>
              <a:rPr lang="cs-CZ" sz="7200" b="1" dirty="0"/>
              <a:t> </a:t>
            </a:r>
            <a:r>
              <a:rPr lang="cs-CZ" sz="7200" b="1" dirty="0" err="1"/>
              <a:t>herrlicher</a:t>
            </a:r>
            <a:r>
              <a:rPr lang="cs-CZ" sz="7200" b="1" dirty="0"/>
              <a:t> </a:t>
            </a:r>
            <a:r>
              <a:rPr lang="cs-CZ" sz="7200" b="1" dirty="0" err="1"/>
              <a:t>Flecken</a:t>
            </a:r>
            <a:r>
              <a:rPr lang="cs-CZ" sz="7200" b="1" dirty="0"/>
              <a:t> </a:t>
            </a:r>
            <a:r>
              <a:rPr lang="cs-CZ" sz="7200" b="1" dirty="0" err="1"/>
              <a:t>Erde</a:t>
            </a:r>
            <a:r>
              <a:rPr lang="cs-CZ" sz="7200" b="1" dirty="0"/>
              <a:t> (Peníze od Hitlera)</a:t>
            </a:r>
            <a:r>
              <a:rPr lang="cs-CZ" sz="7200" b="1" i="1" dirty="0"/>
              <a:t> </a:t>
            </a:r>
            <a:r>
              <a:rPr lang="cs-CZ" sz="7200" b="1" dirty="0"/>
              <a:t>– DVA, 2009  </a:t>
            </a:r>
          </a:p>
          <a:p>
            <a:r>
              <a:rPr lang="cs-CZ" sz="7200" b="1" u="sng" dirty="0"/>
              <a:t>Martin </a:t>
            </a:r>
            <a:r>
              <a:rPr lang="cs-CZ" sz="7200" b="1" u="sng" dirty="0" err="1"/>
              <a:t>Šmaus</a:t>
            </a:r>
            <a:endParaRPr lang="cs-CZ" sz="7200" b="1" dirty="0"/>
          </a:p>
          <a:p>
            <a:r>
              <a:rPr lang="cs-CZ" sz="7200" b="1" dirty="0"/>
              <a:t>Mach </a:t>
            </a:r>
            <a:r>
              <a:rPr lang="cs-CZ" sz="7200" b="1" dirty="0" err="1"/>
              <a:t>mal</a:t>
            </a:r>
            <a:r>
              <a:rPr lang="cs-CZ" sz="7200" b="1" dirty="0"/>
              <a:t> </a:t>
            </a:r>
            <a:r>
              <a:rPr lang="cs-CZ" sz="7200" b="1" dirty="0" err="1"/>
              <a:t>Feuer</a:t>
            </a:r>
            <a:r>
              <a:rPr lang="cs-CZ" sz="7200" b="1" dirty="0"/>
              <a:t>, Kleine (Děvčátko, rozdělej ohníček) – DTV, 2011 </a:t>
            </a:r>
          </a:p>
          <a:p>
            <a:r>
              <a:rPr lang="cs-CZ" sz="7200" b="1" u="sng" dirty="0"/>
              <a:t>Jáchym Topol</a:t>
            </a:r>
            <a:endParaRPr lang="cs-CZ" sz="7200" b="1" dirty="0"/>
          </a:p>
          <a:p>
            <a:r>
              <a:rPr lang="cs-CZ" sz="7200" b="1" dirty="0"/>
              <a:t>Die </a:t>
            </a:r>
            <a:r>
              <a:rPr lang="cs-CZ" sz="7200" b="1" dirty="0" err="1"/>
              <a:t>Schwester</a:t>
            </a:r>
            <a:r>
              <a:rPr lang="cs-CZ" sz="7200" b="1" dirty="0"/>
              <a:t> (Sestra) – </a:t>
            </a:r>
            <a:r>
              <a:rPr lang="cs-CZ" sz="7200" b="1" dirty="0" err="1"/>
              <a:t>Volk</a:t>
            </a:r>
            <a:r>
              <a:rPr lang="cs-CZ" sz="7200" b="1" dirty="0"/>
              <a:t> </a:t>
            </a:r>
            <a:r>
              <a:rPr lang="cs-CZ" sz="7200" b="1" dirty="0" err="1"/>
              <a:t>und</a:t>
            </a:r>
            <a:r>
              <a:rPr lang="cs-CZ" sz="7200" b="1" dirty="0"/>
              <a:t> </a:t>
            </a:r>
            <a:r>
              <a:rPr lang="cs-CZ" sz="7200" b="1" dirty="0" err="1"/>
              <a:t>Welt</a:t>
            </a:r>
            <a:r>
              <a:rPr lang="cs-CZ" sz="7200" b="1" dirty="0"/>
              <a:t>, 1998</a:t>
            </a:r>
          </a:p>
          <a:p>
            <a:r>
              <a:rPr lang="cs-CZ" sz="7200" b="1" dirty="0" err="1"/>
              <a:t>Nachtarbeit</a:t>
            </a:r>
            <a:r>
              <a:rPr lang="cs-CZ" sz="7200" b="1" dirty="0"/>
              <a:t> (Noční práce) – </a:t>
            </a:r>
            <a:r>
              <a:rPr lang="cs-CZ" sz="7200" b="1" dirty="0" err="1"/>
              <a:t>zusammen</a:t>
            </a:r>
            <a:r>
              <a:rPr lang="cs-CZ" sz="7200" b="1" dirty="0"/>
              <a:t> </a:t>
            </a:r>
            <a:r>
              <a:rPr lang="cs-CZ" sz="7200" b="1" dirty="0" err="1"/>
              <a:t>mit</a:t>
            </a:r>
            <a:r>
              <a:rPr lang="cs-CZ" sz="7200" b="1" dirty="0"/>
              <a:t> Beate </a:t>
            </a:r>
            <a:r>
              <a:rPr lang="cs-CZ" sz="7200" b="1" dirty="0" err="1"/>
              <a:t>Smandek</a:t>
            </a:r>
            <a:r>
              <a:rPr lang="cs-CZ" sz="7200" b="1" dirty="0"/>
              <a:t>, </a:t>
            </a:r>
            <a:r>
              <a:rPr lang="cs-CZ" sz="7200" b="1" dirty="0" err="1"/>
              <a:t>Suhrkamp</a:t>
            </a:r>
            <a:r>
              <a:rPr lang="cs-CZ" sz="7200" b="1" dirty="0"/>
              <a:t>, 2003 </a:t>
            </a:r>
          </a:p>
          <a:p>
            <a:r>
              <a:rPr lang="cs-CZ" sz="7200" b="1" u="sng" dirty="0"/>
              <a:t>Miloš Urban</a:t>
            </a:r>
            <a:endParaRPr lang="cs-CZ" sz="7200" b="1" dirty="0"/>
          </a:p>
          <a:p>
            <a:r>
              <a:rPr lang="cs-CZ" sz="7200" b="1" dirty="0"/>
              <a:t>Die </a:t>
            </a:r>
            <a:r>
              <a:rPr lang="cs-CZ" sz="7200" b="1" dirty="0" err="1"/>
              <a:t>Rache</a:t>
            </a:r>
            <a:r>
              <a:rPr lang="cs-CZ" sz="7200" b="1" dirty="0"/>
              <a:t> der </a:t>
            </a:r>
            <a:r>
              <a:rPr lang="cs-CZ" sz="7200" b="1" dirty="0" err="1"/>
              <a:t>Baumeister</a:t>
            </a:r>
            <a:r>
              <a:rPr lang="cs-CZ" sz="7200" b="1" dirty="0"/>
              <a:t> (Sedmikostelí) – </a:t>
            </a:r>
            <a:r>
              <a:rPr lang="cs-CZ" sz="7200" b="1" dirty="0" err="1"/>
              <a:t>Rowohlt</a:t>
            </a:r>
            <a:r>
              <a:rPr lang="cs-CZ" sz="7200" b="1" dirty="0"/>
              <a:t>, 2001 </a:t>
            </a:r>
          </a:p>
          <a:p>
            <a:r>
              <a:rPr lang="cs-CZ" sz="7200" b="1" u="sng" dirty="0"/>
              <a:t>Michal </a:t>
            </a:r>
            <a:r>
              <a:rPr lang="cs-CZ" sz="7200" b="1" u="sng" dirty="0" err="1"/>
              <a:t>Viewegh</a:t>
            </a:r>
            <a:endParaRPr lang="cs-CZ" sz="7200" b="1" dirty="0"/>
          </a:p>
          <a:p>
            <a:r>
              <a:rPr lang="cs-CZ" sz="7200" b="1" dirty="0" err="1"/>
              <a:t>Völkerball</a:t>
            </a:r>
            <a:r>
              <a:rPr lang="cs-CZ" sz="7200" b="1" dirty="0"/>
              <a:t> (Vybíjená) – </a:t>
            </a:r>
            <a:r>
              <a:rPr lang="cs-CZ" sz="7200" b="1" dirty="0" err="1"/>
              <a:t>Deuticke</a:t>
            </a:r>
            <a:r>
              <a:rPr lang="cs-CZ" sz="7200" b="1" dirty="0"/>
              <a:t> </a:t>
            </a:r>
            <a:r>
              <a:rPr lang="cs-CZ" sz="7200" b="1" dirty="0" err="1"/>
              <a:t>Verlag</a:t>
            </a:r>
            <a:r>
              <a:rPr lang="cs-CZ" sz="7200" b="1" dirty="0"/>
              <a:t>, 2005</a:t>
            </a:r>
          </a:p>
          <a:p>
            <a:r>
              <a:rPr lang="cs-CZ" sz="7200" b="1" dirty="0"/>
              <a:t>Der </a:t>
            </a:r>
            <a:r>
              <a:rPr lang="cs-CZ" sz="7200" b="1" dirty="0" err="1"/>
              <a:t>Fall</a:t>
            </a:r>
            <a:r>
              <a:rPr lang="cs-CZ" sz="7200" b="1" dirty="0"/>
              <a:t> </a:t>
            </a:r>
            <a:r>
              <a:rPr lang="cs-CZ" sz="7200" b="1" dirty="0" err="1"/>
              <a:t>untreue</a:t>
            </a:r>
            <a:r>
              <a:rPr lang="cs-CZ" sz="7200" b="1" dirty="0"/>
              <a:t> Klára (Případ nevěrné Kláry) – </a:t>
            </a:r>
            <a:r>
              <a:rPr lang="cs-CZ" sz="7200" b="1" dirty="0" err="1"/>
              <a:t>Zsolnay</a:t>
            </a:r>
            <a:r>
              <a:rPr lang="cs-CZ" sz="7200" b="1" dirty="0"/>
              <a:t>/</a:t>
            </a:r>
            <a:r>
              <a:rPr lang="cs-CZ" sz="7200" b="1" dirty="0" err="1"/>
              <a:t>Deuticke</a:t>
            </a:r>
            <a:r>
              <a:rPr lang="cs-CZ" sz="7200" b="1" dirty="0"/>
              <a:t>, 2007</a:t>
            </a:r>
          </a:p>
          <a:p>
            <a:r>
              <a:rPr lang="cs-CZ" sz="7200" b="1" dirty="0" err="1"/>
              <a:t>Engel</a:t>
            </a:r>
            <a:r>
              <a:rPr lang="cs-CZ" sz="7200" b="1" dirty="0"/>
              <a:t> des </a:t>
            </a:r>
            <a:r>
              <a:rPr lang="cs-CZ" sz="7200" b="1" dirty="0" err="1"/>
              <a:t>letzten</a:t>
            </a:r>
            <a:r>
              <a:rPr lang="cs-CZ" sz="7200" b="1" dirty="0"/>
              <a:t> </a:t>
            </a:r>
            <a:r>
              <a:rPr lang="cs-CZ" sz="7200" b="1" dirty="0" err="1"/>
              <a:t>Tages</a:t>
            </a:r>
            <a:r>
              <a:rPr lang="cs-CZ" sz="7200" b="1" dirty="0"/>
              <a:t> (Andělé všedního dne) – Carl </a:t>
            </a:r>
            <a:r>
              <a:rPr lang="cs-CZ" sz="7200" b="1" dirty="0" err="1"/>
              <a:t>Hanser</a:t>
            </a:r>
            <a:r>
              <a:rPr lang="cs-CZ" sz="7200" b="1" dirty="0"/>
              <a:t> </a:t>
            </a:r>
            <a:r>
              <a:rPr lang="cs-CZ" sz="7200" b="1" dirty="0" err="1"/>
              <a:t>Verlag</a:t>
            </a:r>
            <a:r>
              <a:rPr lang="cs-CZ" sz="7200" b="1" dirty="0"/>
              <a:t>, 2010</a:t>
            </a:r>
          </a:p>
          <a:p>
            <a:endParaRPr lang="cs-CZ" dirty="0"/>
          </a:p>
        </p:txBody>
      </p:sp>
    </p:spTree>
    <p:extLst>
      <p:ext uri="{BB962C8B-B14F-4D97-AF65-F5344CB8AC3E}">
        <p14:creationId xmlns:p14="http://schemas.microsoft.com/office/powerpoint/2010/main" val="6355016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Nebe pod Berlínem</a:t>
            </a:r>
          </a:p>
        </p:txBody>
      </p:sp>
      <p:sp>
        <p:nvSpPr>
          <p:cNvPr id="3" name="Zástupný symbol pro obsah 2"/>
          <p:cNvSpPr>
            <a:spLocks noGrp="1"/>
          </p:cNvSpPr>
          <p:nvPr>
            <p:ph idx="1"/>
          </p:nvPr>
        </p:nvSpPr>
        <p:spPr/>
        <p:txBody>
          <a:bodyPr>
            <a:normAutofit fontScale="70000" lnSpcReduction="20000"/>
          </a:bodyPr>
          <a:lstStyle/>
          <a:p>
            <a:r>
              <a:rPr lang="de-DE" b="1" dirty="0" err="1">
                <a:solidFill>
                  <a:srgbClr val="FF0000"/>
                </a:solidFill>
              </a:rPr>
              <a:t>Nebe</a:t>
            </a:r>
            <a:r>
              <a:rPr lang="de-DE" b="1" dirty="0">
                <a:solidFill>
                  <a:srgbClr val="FF0000"/>
                </a:solidFill>
              </a:rPr>
              <a:t> </a:t>
            </a:r>
            <a:r>
              <a:rPr lang="de-DE" b="1" dirty="0" err="1">
                <a:solidFill>
                  <a:srgbClr val="FF0000"/>
                </a:solidFill>
              </a:rPr>
              <a:t>pod</a:t>
            </a:r>
            <a:r>
              <a:rPr lang="de-DE" b="1" dirty="0">
                <a:solidFill>
                  <a:srgbClr val="FF0000"/>
                </a:solidFill>
              </a:rPr>
              <a:t> </a:t>
            </a:r>
            <a:r>
              <a:rPr lang="de-DE" b="1" dirty="0" err="1">
                <a:solidFill>
                  <a:srgbClr val="FF0000"/>
                </a:solidFill>
              </a:rPr>
              <a:t>Berlínem</a:t>
            </a:r>
            <a:r>
              <a:rPr lang="de-DE" b="1" dirty="0">
                <a:solidFill>
                  <a:srgbClr val="FF0000"/>
                </a:solidFill>
              </a:rPr>
              <a:t> (</a:t>
            </a:r>
            <a:r>
              <a:rPr lang="de-DE" b="1" dirty="0" err="1">
                <a:solidFill>
                  <a:srgbClr val="FF0000"/>
                </a:solidFill>
              </a:rPr>
              <a:t>Labyrint</a:t>
            </a:r>
            <a:r>
              <a:rPr lang="de-DE" b="1" dirty="0">
                <a:solidFill>
                  <a:srgbClr val="FF0000"/>
                </a:solidFill>
              </a:rPr>
              <a:t>, 2002) </a:t>
            </a:r>
            <a:endParaRPr lang="cs-CZ" b="1" dirty="0">
              <a:solidFill>
                <a:srgbClr val="FF0000"/>
              </a:solidFill>
            </a:endParaRPr>
          </a:p>
          <a:p>
            <a:r>
              <a:rPr lang="de-DE" b="1" dirty="0"/>
              <a:t>Deutsche Übersetzung von Eva </a:t>
            </a:r>
            <a:r>
              <a:rPr lang="de-DE" b="1" dirty="0" err="1"/>
              <a:t>Profousová</a:t>
            </a:r>
            <a:r>
              <a:rPr lang="de-DE" b="1" dirty="0"/>
              <a:t>: </a:t>
            </a:r>
            <a:r>
              <a:rPr lang="de-DE" b="1" i="1" dirty="0">
                <a:solidFill>
                  <a:srgbClr val="FF0000"/>
                </a:solidFill>
              </a:rPr>
              <a:t>Der Himmel unter Berlin</a:t>
            </a:r>
            <a:r>
              <a:rPr lang="de-DE" b="1" dirty="0">
                <a:solidFill>
                  <a:srgbClr val="FF0000"/>
                </a:solidFill>
              </a:rPr>
              <a:t> </a:t>
            </a:r>
            <a:r>
              <a:rPr lang="de-DE" b="1" dirty="0"/>
              <a:t>(Rowohlt Verlag, 2004)</a:t>
            </a:r>
            <a:endParaRPr lang="cs-CZ" b="1" dirty="0"/>
          </a:p>
          <a:p>
            <a:r>
              <a:rPr lang="de-DE" b="1" dirty="0"/>
              <a:t>Während des Studienaufenthalts in Berlin entstand sein erster und gleichzeitig auch erfolgreichster Roman </a:t>
            </a:r>
            <a:r>
              <a:rPr lang="de-DE" b="1" i="1" dirty="0" err="1"/>
              <a:t>Nebe</a:t>
            </a:r>
            <a:r>
              <a:rPr lang="de-DE" b="1" i="1" dirty="0"/>
              <a:t> </a:t>
            </a:r>
            <a:r>
              <a:rPr lang="de-DE" b="1" i="1" dirty="0" err="1"/>
              <a:t>pod</a:t>
            </a:r>
            <a:r>
              <a:rPr lang="de-DE" b="1" i="1" dirty="0"/>
              <a:t> </a:t>
            </a:r>
            <a:r>
              <a:rPr lang="de-DE" b="1" i="1" dirty="0" err="1"/>
              <a:t>Berlínem</a:t>
            </a:r>
            <a:r>
              <a:rPr lang="de-DE" b="1" dirty="0"/>
              <a:t>. In demselben Jahr erhielt er für dieses Buch den </a:t>
            </a:r>
            <a:r>
              <a:rPr lang="de-DE" b="1" dirty="0" err="1"/>
              <a:t>Jiří</a:t>
            </a:r>
            <a:r>
              <a:rPr lang="de-DE" b="1" dirty="0"/>
              <a:t>-Orten-Preis, der jedes Jahr jungen Schriftstellern und Dichtern unter 30 Jahre verliehen wird. </a:t>
            </a:r>
            <a:endParaRPr lang="cs-CZ" b="1" dirty="0"/>
          </a:p>
          <a:p>
            <a:r>
              <a:rPr lang="de-DE" b="1" dirty="0"/>
              <a:t>Wie schon der Titel andeutet, geht es im Grunde genommen um eine Anspielung. Man kennt den </a:t>
            </a:r>
            <a:r>
              <a:rPr lang="de-DE" b="1" i="1" dirty="0">
                <a:solidFill>
                  <a:srgbClr val="0070C0"/>
                </a:solidFill>
              </a:rPr>
              <a:t>Himmel über Berlin</a:t>
            </a:r>
            <a:r>
              <a:rPr lang="de-DE" b="1" dirty="0">
                <a:solidFill>
                  <a:srgbClr val="0070C0"/>
                </a:solidFill>
              </a:rPr>
              <a:t> </a:t>
            </a:r>
            <a:r>
              <a:rPr lang="de-DE" b="1" dirty="0"/>
              <a:t>(1987) als Titel des weltberühmten Filmes vom Regisseur Wim Wenders. </a:t>
            </a:r>
            <a:endParaRPr lang="cs-CZ" b="1" dirty="0"/>
          </a:p>
          <a:p>
            <a:r>
              <a:rPr lang="de-DE" b="1" dirty="0" err="1"/>
              <a:t>Rudiš</a:t>
            </a:r>
            <a:r>
              <a:rPr lang="de-DE" b="1" dirty="0"/>
              <a:t> selbst sagt über das Buch, das es für „lebendige und tote“ bestimmt ist. </a:t>
            </a:r>
            <a:endParaRPr lang="cs-CZ" b="1" dirty="0"/>
          </a:p>
          <a:p>
            <a:endParaRPr lang="cs-CZ" dirty="0"/>
          </a:p>
        </p:txBody>
      </p:sp>
    </p:spTree>
    <p:extLst>
      <p:ext uri="{BB962C8B-B14F-4D97-AF65-F5344CB8AC3E}">
        <p14:creationId xmlns:p14="http://schemas.microsoft.com/office/powerpoint/2010/main" val="377699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sz="1800" dirty="0"/>
              <a:t> </a:t>
            </a:r>
            <a:endParaRPr lang="cs-CZ" sz="1800" b="1" dirty="0"/>
          </a:p>
          <a:p>
            <a:r>
              <a:rPr lang="de-DE" sz="1800" b="1" dirty="0"/>
              <a:t>Der dreißigjährige Lehrer Petr </a:t>
            </a:r>
            <a:r>
              <a:rPr lang="de-DE" sz="1800" b="1" dirty="0" err="1"/>
              <a:t>Bém</a:t>
            </a:r>
            <a:r>
              <a:rPr lang="de-DE" sz="1800" b="1" dirty="0"/>
              <a:t>, der gleichzeitig auch der Erzähler ist, ruft dem Schuldirektor, dass er nie wieder in die Arbeit kommt. Er will von Prag nach Berlin fliehen, weil in Prag seine Freundin </a:t>
            </a:r>
            <a:r>
              <a:rPr lang="de-DE" sz="1800" b="1" dirty="0" err="1"/>
              <a:t>Žeňa</a:t>
            </a:r>
            <a:r>
              <a:rPr lang="de-DE" sz="1800" b="1" dirty="0"/>
              <a:t> ein Kind erwartet und er hat Angst vor den zu festen Verbindungen zu dem Kind, zu der Freundin, zu seiner Arbeit. Er hat (wahrscheinlich) keine Lust ein „organisiertes“ Leben zu leben.</a:t>
            </a:r>
            <a:endParaRPr lang="cs-CZ" sz="1800" b="1" dirty="0"/>
          </a:p>
          <a:p>
            <a:r>
              <a:rPr lang="de-DE" sz="1800" b="1" dirty="0"/>
              <a:t>Petr entscheidet sich nach Berlin zu fliehen vor allem deswegen, weil er zu dieser Stadt seine Erinnerungen aus der Kindheit hat, seine Lieblingsmusikgruppen stammen aus Berlin usw. Er spielt Gitarre in den U-Bahnhaltestellen, wo er einmal auch Pancho Dirk kennen lernt. Petr beginnt mit Pancho Dirk zu wohnen, zu arbeiten und gemeinsam gründen sie auch eine Punkgruppe namens U-BAHN. Gerade das Milieu der Berliner U-Bahn spielt eine wichtige Rolle im ganzen Buch. Der Musik</a:t>
            </a:r>
            <a:r>
              <a:rPr lang="cs-CZ" sz="1800" b="1" dirty="0"/>
              <a:t>-</a:t>
            </a:r>
            <a:r>
              <a:rPr lang="de-DE" sz="1800" b="1" dirty="0"/>
              <a:t>Gruppe realisiert </a:t>
            </a:r>
            <a:r>
              <a:rPr lang="cs-CZ" sz="1800" b="1" dirty="0" err="1"/>
              <a:t>ihre</a:t>
            </a:r>
            <a:r>
              <a:rPr lang="cs-CZ" sz="1800" b="1" dirty="0"/>
              <a:t> </a:t>
            </a:r>
            <a:r>
              <a:rPr lang="de-DE" sz="1800" b="1" dirty="0"/>
              <a:t>ersten Konzerte, die ziemlich erfolgreich werden.</a:t>
            </a:r>
            <a:endParaRPr lang="cs-CZ" sz="1800" b="1" dirty="0"/>
          </a:p>
        </p:txBody>
      </p:sp>
    </p:spTree>
    <p:extLst>
      <p:ext uri="{BB962C8B-B14F-4D97-AF65-F5344CB8AC3E}">
        <p14:creationId xmlns:p14="http://schemas.microsoft.com/office/powerpoint/2010/main" val="764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de-DE" b="1" dirty="0"/>
              <a:t>In Berlin verliebt sich Petr in Katrin, die ursprünglich Pancho Dirk anbaggern wollte. Der Vater von Katrin arbeitet als U-Bahnfahrer, Petr und Katrin besuchen ihn oft und er mit seinen Kollegen erzählt die Geschichten aus der U-Bahn. Diese Geschichten handeln vor allem über Menschen, die mit dem Sprung unter den Zug mit ihren Leben Schluss machten. Einer von ihnen heißt </a:t>
            </a:r>
            <a:r>
              <a:rPr lang="de-DE" b="1" dirty="0" err="1"/>
              <a:t>Bertrám</a:t>
            </a:r>
            <a:r>
              <a:rPr lang="de-DE" b="1" dirty="0"/>
              <a:t>, der auch nach seinem Tod in Berliner U-Bahn lebt. Interessant war, dass Petr ihn manchmal sehen konnte, obwohl </a:t>
            </a:r>
            <a:r>
              <a:rPr lang="de-DE" b="1" dirty="0" err="1"/>
              <a:t>Bertrám</a:t>
            </a:r>
            <a:r>
              <a:rPr lang="de-DE" b="1" dirty="0"/>
              <a:t> schon tot war. Einmal sucht </a:t>
            </a:r>
            <a:r>
              <a:rPr lang="de-DE" b="1" dirty="0" err="1"/>
              <a:t>Bertrám</a:t>
            </a:r>
            <a:r>
              <a:rPr lang="de-DE" b="1" dirty="0"/>
              <a:t> Petr auf und bittet ihn ein Konzert zu </a:t>
            </a:r>
            <a:r>
              <a:rPr lang="de-DE" b="1" dirty="0" err="1"/>
              <a:t>Bertráms</a:t>
            </a:r>
            <a:r>
              <a:rPr lang="de-DE" b="1" dirty="0"/>
              <a:t> Geburtstag in der U-Bahnhaltestelle zu spielen und Petr sagt „ja“ dazu. Das Konzert wird zu einem großen Erfolg, es wird „für lebende und tote“ gespielt. </a:t>
            </a:r>
            <a:endParaRPr lang="cs-CZ" b="1" dirty="0"/>
          </a:p>
          <a:p>
            <a:r>
              <a:rPr lang="de-DE" b="1" dirty="0"/>
              <a:t>Katrin erhält ein Stipendium nach Island und Petr ist fast von demselben Dilemma wie in Prag eingeholt – soll er mit Katrin nach Island fahren und dort ein gemeinsames Leben führen? Die Antwort erfährt man vielleicht in einem anderen Buch…</a:t>
            </a:r>
            <a:endParaRPr lang="cs-CZ" b="1" dirty="0"/>
          </a:p>
          <a:p>
            <a:endParaRPr lang="cs-CZ" dirty="0"/>
          </a:p>
          <a:p>
            <a:endParaRPr lang="cs-CZ" dirty="0"/>
          </a:p>
        </p:txBody>
      </p:sp>
    </p:spTree>
    <p:extLst>
      <p:ext uri="{BB962C8B-B14F-4D97-AF65-F5344CB8AC3E}">
        <p14:creationId xmlns:p14="http://schemas.microsoft.com/office/powerpoint/2010/main" val="35472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Textbeispiele</a:t>
            </a:r>
            <a:r>
              <a:rPr lang="cs-CZ" b="1" dirty="0">
                <a:solidFill>
                  <a:srgbClr val="FF0000"/>
                </a:solidFill>
              </a:rPr>
              <a:t>: Idiome</a:t>
            </a:r>
          </a:p>
        </p:txBody>
      </p:sp>
      <p:sp>
        <p:nvSpPr>
          <p:cNvPr id="3" name="Zástupný symbol pro obsah 2"/>
          <p:cNvSpPr>
            <a:spLocks noGrp="1"/>
          </p:cNvSpPr>
          <p:nvPr>
            <p:ph idx="1"/>
          </p:nvPr>
        </p:nvSpPr>
        <p:spPr/>
        <p:txBody>
          <a:bodyPr>
            <a:normAutofit fontScale="92500" lnSpcReduction="10000"/>
          </a:bodyPr>
          <a:lstStyle/>
          <a:p>
            <a:r>
              <a:rPr lang="de-DE" sz="2800" b="1" i="1" dirty="0"/>
              <a:t>Tschechisch:</a:t>
            </a:r>
            <a:r>
              <a:rPr lang="de-DE" sz="2800" b="1" dirty="0"/>
              <a:t> </a:t>
            </a:r>
            <a:r>
              <a:rPr lang="cs-CZ" sz="2800" b="1" dirty="0"/>
              <a:t>To jsem jednou četl vyryté na záchodě v Bunkru, kam jsme chodili </a:t>
            </a:r>
            <a:r>
              <a:rPr lang="cs-CZ" sz="2800" b="1" u="sng" dirty="0"/>
              <a:t>pařit</a:t>
            </a:r>
            <a:r>
              <a:rPr lang="cs-CZ" sz="2800" b="1" dirty="0"/>
              <a:t> se Žeňou a kde to ze začátku </a:t>
            </a:r>
            <a:r>
              <a:rPr lang="cs-CZ" sz="2800" b="1" u="sng" dirty="0"/>
              <a:t>dobře šlapalo</a:t>
            </a:r>
            <a:r>
              <a:rPr lang="cs-CZ" sz="2800" b="1" dirty="0"/>
              <a:t>. (S. 8)</a:t>
            </a:r>
          </a:p>
          <a:p>
            <a:r>
              <a:rPr lang="de-DE" sz="2800" b="1" i="1" dirty="0"/>
              <a:t>Deutsch</a:t>
            </a:r>
            <a:r>
              <a:rPr lang="de-DE" sz="2800" b="1" dirty="0"/>
              <a:t>: Das stand auf der Klotür  geritzt, im Bunker, wo </a:t>
            </a:r>
            <a:r>
              <a:rPr lang="de-DE" sz="2800" b="1" dirty="0" err="1"/>
              <a:t>Žeňa</a:t>
            </a:r>
            <a:r>
              <a:rPr lang="de-DE" sz="2800" b="1" dirty="0"/>
              <a:t> und ich </a:t>
            </a:r>
            <a:r>
              <a:rPr lang="de-DE" sz="2800" b="1" u="sng" dirty="0"/>
              <a:t>uns die Nächte um die Ohren gehauen haben</a:t>
            </a:r>
            <a:r>
              <a:rPr lang="de-DE" sz="2800" b="1" dirty="0"/>
              <a:t>, als es dort anfangs so </a:t>
            </a:r>
            <a:r>
              <a:rPr lang="de-DE" sz="2800" b="1" u="sng" dirty="0"/>
              <a:t>super gut lief</a:t>
            </a:r>
            <a:r>
              <a:rPr lang="de-DE" sz="2800" b="1" dirty="0"/>
              <a:t>. (S. 8)</a:t>
            </a:r>
            <a:endParaRPr lang="cs-CZ" sz="2800" b="1" dirty="0"/>
          </a:p>
          <a:p>
            <a:r>
              <a:rPr lang="de-DE" b="1" dirty="0">
                <a:solidFill>
                  <a:srgbClr val="00B0F0"/>
                </a:solidFill>
              </a:rPr>
              <a:t>„sich die Nacht um die Ohren hauen / schlagen“</a:t>
            </a:r>
            <a:endParaRPr lang="cs-CZ" dirty="0">
              <a:solidFill>
                <a:srgbClr val="00B0F0"/>
              </a:solidFill>
            </a:endParaRPr>
          </a:p>
          <a:p>
            <a:r>
              <a:rPr lang="de-DE" b="1" i="1" dirty="0"/>
              <a:t>Bedeutung</a:t>
            </a:r>
            <a:r>
              <a:rPr lang="de-DE" b="1" dirty="0"/>
              <a:t>: (ugs., salopp) die ganze Nacht wach bleiben, z. B. um zu feiern, um zu arbeiten (http://redensarten-index.de/)</a:t>
            </a:r>
            <a:endParaRPr lang="cs-CZ" b="1" dirty="0"/>
          </a:p>
          <a:p>
            <a:pPr marL="0" indent="0">
              <a:buNone/>
            </a:pPr>
            <a:endParaRPr lang="cs-CZ" dirty="0"/>
          </a:p>
        </p:txBody>
      </p:sp>
    </p:spTree>
    <p:extLst>
      <p:ext uri="{BB962C8B-B14F-4D97-AF65-F5344CB8AC3E}">
        <p14:creationId xmlns:p14="http://schemas.microsoft.com/office/powerpoint/2010/main" val="318297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a:t>:</a:t>
            </a:r>
            <a:r>
              <a:rPr lang="de-DE" altLang="cs-CZ" sz="2400" b="1" dirty="0"/>
              <a:t> mündlich – </a:t>
            </a:r>
            <a:r>
              <a:rPr lang="de-DE" altLang="cs-CZ" sz="2400" b="1" dirty="0">
                <a:solidFill>
                  <a:srgbClr val="00B0F0"/>
                </a:solidFill>
              </a:rPr>
              <a:t>schriftlich</a:t>
            </a:r>
            <a:r>
              <a:rPr lang="de-DE" altLang="cs-CZ" sz="2400" b="1" dirty="0"/>
              <a:t>;</a:t>
            </a:r>
            <a:r>
              <a:rPr lang="de-DE" altLang="cs-CZ" sz="2400" b="1" dirty="0">
                <a:solidFill>
                  <a:srgbClr val="00B0F0"/>
                </a:solidFill>
              </a:rPr>
              <a:t> gedruckt – </a:t>
            </a:r>
            <a:r>
              <a:rPr lang="de-DE" altLang="cs-CZ" sz="2400" b="1" dirty="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a:solidFill>
                  <a:srgbClr val="0070C0"/>
                </a:solidFill>
              </a:rPr>
              <a:t>Publikationen</a:t>
            </a:r>
            <a:endParaRPr lang="de-DE" altLang="cs-CZ" sz="2400" b="1" dirty="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a:t>Textkomposition</a:t>
            </a:r>
            <a:r>
              <a:rPr lang="de-DE" altLang="cs-CZ" sz="2400" b="1" dirty="0"/>
              <a:t> (Textaufbau)</a:t>
            </a:r>
          </a:p>
          <a:p>
            <a:r>
              <a:rPr lang="cs-CZ" altLang="cs-CZ" sz="2400" b="1" dirty="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a:t>semantische</a:t>
            </a:r>
            <a:r>
              <a:rPr lang="de-DE" altLang="cs-CZ" sz="2400" b="1" dirty="0"/>
              <a:t> </a:t>
            </a:r>
            <a:r>
              <a:rPr lang="cs-CZ" altLang="cs-CZ" sz="2400" b="1" dirty="0" err="1"/>
              <a:t>Felder</a:t>
            </a:r>
            <a:endParaRPr lang="de-DE" altLang="cs-CZ" sz="2400" b="1" dirty="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a:t>  </a:t>
            </a:r>
            <a:r>
              <a:rPr lang="cs-CZ" altLang="cs-CZ" sz="2400" b="1" dirty="0"/>
              <a:t> </a:t>
            </a:r>
            <a:r>
              <a:rPr lang="cs-CZ" altLang="cs-CZ" sz="2400" b="1" dirty="0" err="1"/>
              <a:t>Berichten</a:t>
            </a:r>
            <a:r>
              <a:rPr lang="cs-CZ" altLang="cs-CZ" sz="2400" b="1" dirty="0"/>
              <a:t>,</a:t>
            </a:r>
            <a:r>
              <a:rPr lang="cs-CZ" altLang="cs-CZ" sz="2800" b="1" dirty="0">
                <a:solidFill>
                  <a:srgbClr val="00B050"/>
                </a:solidFill>
              </a:rPr>
              <a:t> </a:t>
            </a:r>
            <a:r>
              <a:rPr lang="cs-CZ" altLang="cs-CZ" b="1" dirty="0" err="1">
                <a:solidFill>
                  <a:srgbClr val="00B050"/>
                </a:solidFill>
              </a:rPr>
              <a:t>Erzählen</a:t>
            </a:r>
            <a:r>
              <a:rPr lang="cs-CZ" altLang="cs-CZ" sz="2400" b="1" dirty="0">
                <a:solidFill>
                  <a:srgbClr val="00B050"/>
                </a:solidFill>
              </a:rPr>
              <a:t>, </a:t>
            </a:r>
            <a:r>
              <a:rPr lang="cs-CZ" altLang="cs-CZ" sz="2400" b="1" dirty="0" err="1">
                <a:solidFill>
                  <a:srgbClr val="00B050"/>
                </a:solidFill>
              </a:rPr>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solidFill>
                  <a:srgbClr val="00B050"/>
                </a:solidFill>
              </a:rPr>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Metaphern</a:t>
            </a:r>
            <a:endParaRPr lang="cs-CZ" b="1"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i="1" dirty="0"/>
              <a:t>Tschechisch</a:t>
            </a:r>
            <a:r>
              <a:rPr lang="de-DE" b="1" dirty="0"/>
              <a:t>: </a:t>
            </a:r>
            <a:r>
              <a:rPr lang="cs-CZ" b="1" dirty="0"/>
              <a:t>Vyšel z domu a seběhl Příběnickou </a:t>
            </a:r>
            <a:r>
              <a:rPr lang="cs-CZ" b="1" u="sng" dirty="0"/>
              <a:t>pod natažené nohy mostů k tunelu, který polyká tramvaje a vypouští oblaka prachu</a:t>
            </a:r>
            <a:r>
              <a:rPr lang="cs-CZ" b="1" dirty="0"/>
              <a:t>.</a:t>
            </a:r>
            <a:r>
              <a:rPr lang="de-DE" b="1" dirty="0"/>
              <a:t> (S. 8)</a:t>
            </a:r>
            <a:endParaRPr lang="cs-CZ" b="1" dirty="0"/>
          </a:p>
          <a:p>
            <a:r>
              <a:rPr lang="de-DE" b="1" i="1" dirty="0"/>
              <a:t>Deutsch</a:t>
            </a:r>
            <a:r>
              <a:rPr lang="de-DE" b="1" dirty="0"/>
              <a:t>: Verließ das Haus und rannte </a:t>
            </a:r>
            <a:r>
              <a:rPr lang="de-DE" b="1" u="sng" dirty="0"/>
              <a:t>unter den ausgestreckten Brückenpfeilern die </a:t>
            </a:r>
            <a:r>
              <a:rPr lang="de-DE" b="1" u="sng" dirty="0" err="1"/>
              <a:t>Příběnická</a:t>
            </a:r>
            <a:r>
              <a:rPr lang="de-DE" b="1" u="sng" dirty="0"/>
              <a:t> hinunter, bis zum Tunnel, der Straßenbahnen verschlingt und Wolken von Staub ausspuckt</a:t>
            </a:r>
            <a:r>
              <a:rPr lang="de-DE" b="1" dirty="0"/>
              <a:t>. (S. 9)</a:t>
            </a:r>
            <a:endParaRPr lang="cs-CZ" b="1" dirty="0"/>
          </a:p>
        </p:txBody>
      </p:sp>
    </p:spTree>
    <p:extLst>
      <p:ext uri="{BB962C8B-B14F-4D97-AF65-F5344CB8AC3E}">
        <p14:creationId xmlns:p14="http://schemas.microsoft.com/office/powerpoint/2010/main" val="56125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Umgangssprache</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de-DE" b="1" i="1" dirty="0"/>
              <a:t>Tschechisch</a:t>
            </a:r>
            <a:r>
              <a:rPr lang="de-DE" b="1" dirty="0"/>
              <a:t>: </a:t>
            </a:r>
            <a:r>
              <a:rPr lang="cs-CZ" b="1" dirty="0"/>
              <a:t>Nejdříve se s ní poznal </a:t>
            </a:r>
            <a:r>
              <a:rPr lang="cs-CZ" b="1" dirty="0" err="1"/>
              <a:t>Pancho</a:t>
            </a:r>
            <a:r>
              <a:rPr lang="cs-CZ" b="1" dirty="0"/>
              <a:t> </a:t>
            </a:r>
            <a:r>
              <a:rPr lang="cs-CZ" b="1" dirty="0" err="1"/>
              <a:t>Dirk</a:t>
            </a:r>
            <a:r>
              <a:rPr lang="cs-CZ" b="1" dirty="0"/>
              <a:t>. Byl jsem u toho, </a:t>
            </a:r>
            <a:r>
              <a:rPr lang="cs-CZ" b="1" u="sng" dirty="0"/>
              <a:t>jak ji sbalil</a:t>
            </a:r>
            <a:r>
              <a:rPr lang="cs-CZ" b="1" dirty="0"/>
              <a:t>. </a:t>
            </a:r>
            <a:r>
              <a:rPr lang="cs-CZ" b="1" u="sng" dirty="0"/>
              <a:t>Málem mě to stálo život.</a:t>
            </a:r>
            <a:r>
              <a:rPr lang="cs-CZ" b="1" dirty="0"/>
              <a:t> Byl jsem u toho, když se ji pokoušel </a:t>
            </a:r>
            <a:r>
              <a:rPr lang="cs-CZ" b="1" u="sng" dirty="0"/>
              <a:t>dostat do postele</a:t>
            </a:r>
            <a:r>
              <a:rPr lang="cs-CZ" b="1" dirty="0"/>
              <a:t>. </a:t>
            </a:r>
            <a:r>
              <a:rPr lang="cs-CZ" b="1" u="sng" dirty="0"/>
              <a:t>To ho málem stálo čest.</a:t>
            </a:r>
            <a:r>
              <a:rPr lang="cs-CZ" b="1" dirty="0"/>
              <a:t> Ale </a:t>
            </a:r>
            <a:r>
              <a:rPr lang="cs-CZ" b="1" dirty="0" err="1"/>
              <a:t>Pancho</a:t>
            </a:r>
            <a:r>
              <a:rPr lang="cs-CZ" b="1" dirty="0"/>
              <a:t> </a:t>
            </a:r>
            <a:r>
              <a:rPr lang="cs-CZ" b="1" dirty="0" err="1"/>
              <a:t>Dirk</a:t>
            </a:r>
            <a:r>
              <a:rPr lang="cs-CZ" b="1" dirty="0"/>
              <a:t> je z těch, kteří </a:t>
            </a:r>
            <a:r>
              <a:rPr lang="cs-CZ" b="1" u="sng" dirty="0"/>
              <a:t>kopačky</a:t>
            </a:r>
            <a:r>
              <a:rPr lang="cs-CZ" b="1" dirty="0"/>
              <a:t> neberou jako rány osudu. </a:t>
            </a:r>
            <a:r>
              <a:rPr lang="de-DE" b="1" dirty="0"/>
              <a:t>(S. 9)</a:t>
            </a:r>
            <a:endParaRPr lang="cs-CZ" b="1" dirty="0"/>
          </a:p>
          <a:p>
            <a:r>
              <a:rPr lang="de-DE" b="1" i="1" dirty="0"/>
              <a:t>Deutsch</a:t>
            </a:r>
            <a:r>
              <a:rPr lang="de-DE" b="1" dirty="0"/>
              <a:t>: Pancho Dirk hatte sie als Erster kennen gelernt. Ich war dabei, als er sie </a:t>
            </a:r>
            <a:r>
              <a:rPr lang="de-DE" b="1" u="sng" dirty="0"/>
              <a:t>anbaggerte</a:t>
            </a:r>
            <a:r>
              <a:rPr lang="de-DE" b="1" dirty="0"/>
              <a:t>. </a:t>
            </a:r>
            <a:r>
              <a:rPr lang="de-DE" b="1" u="sng" dirty="0"/>
              <a:t>Das hätte mich beinah das Leben gekostet</a:t>
            </a:r>
            <a:r>
              <a:rPr lang="de-DE" b="1" dirty="0"/>
              <a:t>. Und ich war dabei, als er versuchte, </a:t>
            </a:r>
            <a:r>
              <a:rPr lang="de-DE" b="1" u="sng" dirty="0"/>
              <a:t>sie ins Bett zu kriegen</a:t>
            </a:r>
            <a:r>
              <a:rPr lang="de-DE" b="1" dirty="0"/>
              <a:t>. </a:t>
            </a:r>
            <a:r>
              <a:rPr lang="de-DE" b="1" u="sng" dirty="0"/>
              <a:t>Das hätte ihn beinah die Ehre gekostet</a:t>
            </a:r>
            <a:r>
              <a:rPr lang="de-DE" b="1" dirty="0"/>
              <a:t>. Aber für Leute wie Pancho Dirk bedeutet ein </a:t>
            </a:r>
            <a:r>
              <a:rPr lang="de-DE" b="1" u="sng" dirty="0"/>
              <a:t>Laufpass</a:t>
            </a:r>
            <a:r>
              <a:rPr lang="de-DE" b="1" dirty="0"/>
              <a:t> noch lange nicht das Aus. (S. 11)</a:t>
            </a:r>
            <a:endParaRPr lang="cs-CZ" b="1" dirty="0"/>
          </a:p>
          <a:p>
            <a:endParaRPr lang="cs-CZ" dirty="0"/>
          </a:p>
        </p:txBody>
      </p:sp>
    </p:spTree>
    <p:extLst>
      <p:ext uri="{BB962C8B-B14F-4D97-AF65-F5344CB8AC3E}">
        <p14:creationId xmlns:p14="http://schemas.microsoft.com/office/powerpoint/2010/main" val="246095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Realien</a:t>
            </a:r>
            <a:endParaRPr lang="cs-CZ" b="1"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r>
              <a:rPr lang="de-DE" b="1" i="1" dirty="0"/>
              <a:t>Tschechisch</a:t>
            </a:r>
            <a:r>
              <a:rPr lang="de-DE" b="1" dirty="0"/>
              <a:t>: </a:t>
            </a:r>
            <a:r>
              <a:rPr lang="cs-CZ" b="1" dirty="0"/>
              <a:t>Určitě byli z těch východoněmeckých turistů, co si ke svíčkové omáčce objednávali hranolky, k řízku knedlíky a zelí, číšníky z toho může i dnes </a:t>
            </a:r>
            <a:r>
              <a:rPr lang="cs-CZ" b="1" u="sng" dirty="0"/>
              <a:t>chytnout amok</a:t>
            </a:r>
            <a:r>
              <a:rPr lang="cs-CZ" b="1" dirty="0"/>
              <a:t>, stejně jako </a:t>
            </a:r>
            <a:r>
              <a:rPr lang="cs-CZ" b="1" u="sng" dirty="0"/>
              <a:t>chytal amok</a:t>
            </a:r>
            <a:r>
              <a:rPr lang="cs-CZ" b="1" dirty="0"/>
              <a:t> československé turisty, když na </a:t>
            </a:r>
            <a:r>
              <a:rPr lang="cs-CZ" b="1" dirty="0" err="1"/>
              <a:t>Rujaně</a:t>
            </a:r>
            <a:r>
              <a:rPr lang="cs-CZ" b="1" dirty="0"/>
              <a:t> museli stát před hospodou dvě hodiny ve frontě, aby dostali řízek s hnědou omáčkou a malé pivo se zeleným sirupem.</a:t>
            </a:r>
            <a:r>
              <a:rPr lang="de-DE" b="1" dirty="0"/>
              <a:t> (S.9)</a:t>
            </a:r>
            <a:endParaRPr lang="cs-CZ" b="1" dirty="0"/>
          </a:p>
          <a:p>
            <a:r>
              <a:rPr lang="de-DE" b="1" i="1" dirty="0"/>
              <a:t>Deutsch</a:t>
            </a:r>
            <a:r>
              <a:rPr lang="de-DE" b="1" dirty="0"/>
              <a:t>: Bestimmt die Sorte ostdeutsche </a:t>
            </a:r>
            <a:r>
              <a:rPr lang="de-DE" b="1" dirty="0" err="1"/>
              <a:t>Touris</a:t>
            </a:r>
            <a:r>
              <a:rPr lang="de-DE" b="1" dirty="0"/>
              <a:t>, die zum Lungenbraten mir der obligaten Sahnesauce Pommes und zum Schnitzel Knödel mit Rotkohl bestellt haben, noch heute </a:t>
            </a:r>
            <a:r>
              <a:rPr lang="de-DE" b="1" u="sng" dirty="0"/>
              <a:t>kriegen</a:t>
            </a:r>
            <a:r>
              <a:rPr lang="de-DE" b="1" dirty="0"/>
              <a:t> die Kellner davon </a:t>
            </a:r>
            <a:r>
              <a:rPr lang="de-DE" b="1" u="sng" dirty="0"/>
              <a:t>einen Rappel</a:t>
            </a:r>
            <a:r>
              <a:rPr lang="de-DE" b="1" dirty="0"/>
              <a:t>, genauso wie die tschechoslowakischen </a:t>
            </a:r>
            <a:r>
              <a:rPr lang="de-DE" b="1" dirty="0" err="1"/>
              <a:t>Touris</a:t>
            </a:r>
            <a:r>
              <a:rPr lang="de-DE" b="1" dirty="0"/>
              <a:t> </a:t>
            </a:r>
            <a:r>
              <a:rPr lang="de-DE" b="1" u="sng" dirty="0"/>
              <a:t>einen Rappel kriegten</a:t>
            </a:r>
            <a:r>
              <a:rPr lang="de-DE" b="1" dirty="0"/>
              <a:t>, als sie auf Rügen zwei Stunden lang vor einem Wirtshaus anstehen mussten, bloß um Schnitzel mit brauner Sauce und ein kleines Bier mit grünem Sirup vorgesetzt zu bekommen. (S. 11 – 12)</a:t>
            </a:r>
            <a:endParaRPr lang="cs-CZ" b="1" dirty="0"/>
          </a:p>
        </p:txBody>
      </p:sp>
    </p:spTree>
    <p:extLst>
      <p:ext uri="{BB962C8B-B14F-4D97-AF65-F5344CB8AC3E}">
        <p14:creationId xmlns:p14="http://schemas.microsoft.com/office/powerpoint/2010/main" val="411681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a:t>:</a:t>
            </a:r>
            <a:endParaRPr lang="de-DE" altLang="cs-CZ" sz="2400" b="1" dirty="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b="1" dirty="0" err="1">
                <a:solidFill>
                  <a:srgbClr val="00B050"/>
                </a:solidFill>
              </a:rPr>
              <a:t>Individualstil</a:t>
            </a:r>
            <a:r>
              <a:rPr lang="cs-CZ" altLang="cs-CZ" b="1" dirty="0">
                <a:solidFill>
                  <a:srgbClr val="00B050"/>
                </a:solidFill>
              </a:rPr>
              <a:t>: </a:t>
            </a:r>
            <a:r>
              <a:rPr lang="cs-CZ" altLang="cs-CZ" b="1" dirty="0" err="1"/>
              <a:t>welche</a:t>
            </a:r>
            <a:r>
              <a:rPr lang="cs-CZ" altLang="cs-CZ" b="1" dirty="0"/>
              <a:t> </a:t>
            </a:r>
            <a:r>
              <a:rPr lang="cs-CZ" altLang="cs-CZ" b="1" dirty="0" err="1"/>
              <a:t>Stilelemente</a:t>
            </a:r>
            <a:r>
              <a:rPr lang="cs-CZ" altLang="cs-CZ" b="1" dirty="0"/>
              <a:t> </a:t>
            </a:r>
            <a:r>
              <a:rPr lang="cs-CZ" altLang="cs-CZ" b="1" dirty="0" err="1"/>
              <a:t>werden</a:t>
            </a:r>
            <a:r>
              <a:rPr lang="cs-CZ" altLang="cs-CZ" b="1" dirty="0"/>
              <a:t> </a:t>
            </a:r>
            <a:r>
              <a:rPr lang="cs-CZ" altLang="cs-CZ" b="1" dirty="0" err="1"/>
              <a:t>vom</a:t>
            </a:r>
            <a:r>
              <a:rPr lang="cs-CZ" altLang="cs-CZ" b="1" dirty="0"/>
              <a:t> Autor </a:t>
            </a:r>
            <a:r>
              <a:rPr lang="cs-CZ" altLang="cs-CZ" b="1" dirty="0" err="1"/>
              <a:t>bevorzugt</a:t>
            </a:r>
            <a:r>
              <a:rPr lang="cs-CZ" altLang="cs-CZ" b="1" dirty="0"/>
              <a:t> </a:t>
            </a:r>
            <a:r>
              <a:rPr lang="cs-CZ" altLang="cs-CZ" b="1" dirty="0" err="1"/>
              <a:t>aus</a:t>
            </a:r>
            <a:r>
              <a:rPr lang="de-DE" altLang="cs-CZ" b="1" dirty="0"/>
              <a:t>gewählt und kombiniert</a:t>
            </a:r>
          </a:p>
          <a:p>
            <a:pPr>
              <a:lnSpc>
                <a:spcPct val="90000"/>
              </a:lnSpc>
            </a:pPr>
            <a:r>
              <a:rPr lang="cs-CZ" altLang="cs-CZ" sz="2600" b="1" dirty="0" err="1"/>
              <a:t>lexikalische</a:t>
            </a:r>
            <a:r>
              <a:rPr lang="cs-CZ" altLang="cs-CZ" sz="2600" b="1" dirty="0"/>
              <a:t> SE </a:t>
            </a:r>
            <a:r>
              <a:rPr lang="cs-CZ" altLang="cs-CZ" sz="2600" b="1" dirty="0" err="1"/>
              <a:t>unter</a:t>
            </a:r>
            <a:r>
              <a:rPr lang="cs-CZ" altLang="cs-CZ" sz="2600" b="1" dirty="0"/>
              <a:t>  </a:t>
            </a:r>
            <a:r>
              <a:rPr lang="cs-CZ" altLang="cs-CZ" sz="2600" b="1" dirty="0" err="1"/>
              <a:t>verschiedenen</a:t>
            </a:r>
            <a:r>
              <a:rPr lang="cs-CZ" altLang="cs-CZ" sz="2600" b="1" dirty="0"/>
              <a:t> </a:t>
            </a:r>
            <a:r>
              <a:rPr lang="cs-CZ" altLang="cs-CZ" sz="2600" b="1" dirty="0" err="1"/>
              <a:t>Aspekten</a:t>
            </a:r>
            <a:r>
              <a:rPr lang="de-DE" altLang="cs-CZ" sz="2600" b="1" dirty="0"/>
              <a:t>: </a:t>
            </a:r>
            <a:endParaRPr lang="cs-CZ" altLang="cs-CZ" sz="2600" b="1" dirty="0"/>
          </a:p>
          <a:p>
            <a:pPr>
              <a:lnSpc>
                <a:spcPct val="90000"/>
              </a:lnSpc>
            </a:pPr>
            <a:r>
              <a:rPr lang="cs-CZ" altLang="cs-CZ" sz="2600" b="1" dirty="0" err="1"/>
              <a:t>grammatische</a:t>
            </a:r>
            <a:r>
              <a:rPr lang="cs-CZ" altLang="cs-CZ" sz="2600" b="1" dirty="0"/>
              <a:t> SE (</a:t>
            </a:r>
            <a:r>
              <a:rPr lang="cs-CZ" altLang="cs-CZ" sz="2600" b="1" dirty="0" err="1"/>
              <a:t>morphologisch</a:t>
            </a:r>
            <a:r>
              <a:rPr lang="cs-CZ" altLang="cs-CZ" sz="2600" b="1" dirty="0"/>
              <a:t>,  </a:t>
            </a:r>
            <a:r>
              <a:rPr lang="cs-CZ" altLang="cs-CZ" sz="2600" b="1" dirty="0" err="1"/>
              <a:t>syntaktisch</a:t>
            </a:r>
            <a:r>
              <a:rPr lang="cs-CZ" altLang="cs-CZ" sz="2600" b="1" dirty="0"/>
              <a:t>): </a:t>
            </a:r>
            <a:r>
              <a:rPr lang="cs-CZ" altLang="cs-CZ" sz="2600" b="1" dirty="0" err="1"/>
              <a:t>direkte</a:t>
            </a:r>
            <a:r>
              <a:rPr lang="cs-CZ" altLang="cs-CZ" sz="2600" b="1" dirty="0"/>
              <a:t> </a:t>
            </a:r>
            <a:r>
              <a:rPr lang="cs-CZ" altLang="cs-CZ" sz="2600" b="1" dirty="0" err="1"/>
              <a:t>Rede</a:t>
            </a:r>
            <a:r>
              <a:rPr lang="cs-CZ" altLang="cs-CZ" sz="2600" b="1" dirty="0"/>
              <a:t>, </a:t>
            </a:r>
            <a:r>
              <a:rPr lang="cs-CZ" altLang="cs-CZ" sz="2600" b="1" dirty="0" err="1"/>
              <a:t>Doppelpunktstruktur</a:t>
            </a:r>
            <a:r>
              <a:rPr lang="cs-CZ" altLang="cs-CZ" sz="2600" b="1" dirty="0"/>
              <a:t>, Parenthese</a:t>
            </a:r>
          </a:p>
          <a:p>
            <a:pPr>
              <a:lnSpc>
                <a:spcPct val="90000"/>
              </a:lnSpc>
            </a:pPr>
            <a:r>
              <a:rPr lang="cs-CZ" altLang="cs-CZ" sz="2600" b="1" dirty="0" err="1"/>
              <a:t>phonetische</a:t>
            </a:r>
            <a:r>
              <a:rPr lang="cs-CZ" altLang="cs-CZ" sz="2600" b="1" dirty="0"/>
              <a:t> SE: </a:t>
            </a:r>
            <a:r>
              <a:rPr lang="de-DE" altLang="cs-CZ" sz="2600" b="1" dirty="0" err="1"/>
              <a:t>Onomatopoe</a:t>
            </a:r>
            <a:endParaRPr lang="cs-CZ" altLang="cs-CZ" sz="2600" b="1" dirty="0"/>
          </a:p>
          <a:p>
            <a:pPr>
              <a:lnSpc>
                <a:spcPct val="90000"/>
              </a:lnSpc>
            </a:pPr>
            <a:r>
              <a:rPr lang="cs-CZ" altLang="cs-CZ" sz="2600" b="1" dirty="0"/>
              <a:t>Tropen </a:t>
            </a:r>
            <a:r>
              <a:rPr lang="cs-CZ" altLang="cs-CZ" sz="2600" b="1" dirty="0" err="1"/>
              <a:t>und</a:t>
            </a:r>
            <a:r>
              <a:rPr lang="cs-CZ" altLang="cs-CZ" sz="2600" b="1" dirty="0"/>
              <a:t> </a:t>
            </a:r>
            <a:r>
              <a:rPr lang="cs-CZ" altLang="cs-CZ" sz="2600" b="1" dirty="0" err="1"/>
              <a:t>Stilfiguren</a:t>
            </a:r>
            <a:r>
              <a:rPr lang="cs-CZ" altLang="cs-CZ" sz="2600" b="1" dirty="0"/>
              <a:t>: </a:t>
            </a:r>
            <a:r>
              <a:rPr lang="cs-CZ" altLang="cs-CZ" sz="2600" b="1" dirty="0" err="1"/>
              <a:t>Metaphe</a:t>
            </a:r>
            <a:r>
              <a:rPr lang="de-DE" altLang="cs-CZ" sz="2600" b="1" dirty="0"/>
              <a:t>r…</a:t>
            </a:r>
            <a:endParaRPr lang="cs-CZ" altLang="cs-CZ" sz="2600" b="1" dirty="0"/>
          </a:p>
          <a:p>
            <a:pPr>
              <a:lnSpc>
                <a:spcPct val="90000"/>
              </a:lnSpc>
            </a:pPr>
            <a:r>
              <a:rPr lang="cs-CZ" altLang="cs-CZ" sz="2600" b="1" dirty="0" err="1">
                <a:solidFill>
                  <a:srgbClr val="0070C0"/>
                </a:solidFill>
              </a:rPr>
              <a:t>Stilzüge</a:t>
            </a:r>
            <a:r>
              <a:rPr lang="cs-CZ" altLang="cs-CZ" sz="2600" b="1" dirty="0">
                <a:solidFill>
                  <a:srgbClr val="0070C0"/>
                </a:solidFill>
              </a:rPr>
              <a:t> </a:t>
            </a:r>
            <a:r>
              <a:rPr lang="cs-CZ" altLang="cs-CZ" sz="2600" b="1" dirty="0"/>
              <a:t>– </a:t>
            </a:r>
            <a:r>
              <a:rPr lang="cs-CZ" altLang="cs-CZ" sz="2600" b="1" dirty="0" err="1"/>
              <a:t>Wirkung</a:t>
            </a:r>
            <a:r>
              <a:rPr lang="cs-CZ" altLang="cs-CZ" sz="2600" b="1" dirty="0"/>
              <a:t> des </a:t>
            </a:r>
            <a:r>
              <a:rPr lang="cs-CZ" altLang="cs-CZ" sz="2600" b="1" dirty="0" err="1"/>
              <a:t>Textes</a:t>
            </a:r>
            <a:endParaRPr lang="cs-CZ" altLang="cs-CZ" sz="2600" b="1" dirty="0"/>
          </a:p>
          <a:p>
            <a:pPr>
              <a:lnSpc>
                <a:spcPct val="90000"/>
              </a:lnSpc>
            </a:pPr>
            <a:endParaRPr lang="cs-CZ" altLang="cs-CZ" b="1" dirty="0">
              <a:solidFill>
                <a:srgbClr val="00B050"/>
              </a:solidFill>
            </a:endParaRPr>
          </a:p>
          <a:p>
            <a:pPr>
              <a:lnSpc>
                <a:spcPct val="90000"/>
              </a:lnSpc>
            </a:pP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9557</Words>
  <Application>Microsoft Office PowerPoint</Application>
  <PresentationFormat>Předvádění na obrazovce (4:3)</PresentationFormat>
  <Paragraphs>599</Paragraphs>
  <Slides>82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82</vt:i4>
      </vt:variant>
    </vt:vector>
  </HeadingPairs>
  <TitlesOfParts>
    <vt:vector size="85" baseType="lpstr">
      <vt:lpstr>Arial</vt:lpstr>
      <vt:lpstr>Calibri</vt: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2. Stilschichten (-ebenen)</vt:lpstr>
      <vt:lpstr>Stilfärbungen zusätzliche gefühlsmäßige (emotionale) Nuancierungen: stilistische Markierungen (WB)</vt:lpstr>
      <vt:lpstr>Phraseologismen - Idiome</vt:lpstr>
      <vt:lpstr>Phraseologismen als lexikalische Stilelemente</vt:lpstr>
      <vt:lpstr> 3.Stilistische Spezifik literarischer Texte Belletristik </vt:lpstr>
      <vt:lpstr>Belletristik</vt:lpstr>
      <vt:lpstr>Epik</vt:lpstr>
      <vt:lpstr>Der Erzähler</vt:lpstr>
      <vt:lpstr>Redewiedergabe</vt:lpstr>
      <vt:lpstr> 4. Einführung in die Translatologie/Übersetzungswissenschaft </vt:lpstr>
      <vt:lpstr>Entwicklung der Translatologie</vt:lpstr>
      <vt:lpstr>Übersetzungsprozess</vt:lpstr>
      <vt:lpstr>Übersetzungstheorien</vt:lpstr>
      <vt:lpstr>Äquivalenz in der Übersetzung</vt:lpstr>
      <vt:lpstr>Übersetzungstheorien</vt:lpstr>
      <vt:lpstr>Übersetzungstheorien</vt:lpstr>
      <vt:lpstr>Literarische Übersetzung</vt:lpstr>
      <vt:lpstr>Fachliteratur</vt:lpstr>
      <vt:lpstr>Beispiel 1: Herta Müller</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Beispiel 2: Ingo Schulze: Adam und Evelyn</vt:lpstr>
      <vt:lpstr>Beispiel 2: Ingo Schulze: Adam und Evelyn</vt:lpstr>
      <vt:lpstr>Adam und Evelyn</vt:lpstr>
      <vt:lpstr>Adam und Evelyn</vt:lpstr>
      <vt:lpstr>Beispiele:</vt:lpstr>
      <vt:lpstr>Beispiele</vt:lpstr>
      <vt:lpstr>Beispiele</vt:lpstr>
      <vt:lpstr>Beispiele</vt:lpstr>
      <vt:lpstr>Beispiele</vt:lpstr>
      <vt:lpstr>Beispiele</vt:lpstr>
      <vt:lpstr>Beispiele</vt:lpstr>
      <vt:lpstr>Beispiele</vt:lpstr>
      <vt:lpstr>3. Elfriede Jelinek</vt:lpstr>
      <vt:lpstr>Elfriede Jelinek</vt:lpstr>
      <vt:lpstr>Elfriede Jelinek</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lpstr>4. Judith Hermann</vt:lpstr>
      <vt:lpstr>Judith Hermann</vt:lpstr>
      <vt:lpstr>Judith Hermann</vt:lpstr>
      <vt:lpstr>Judith Hermann</vt:lpstr>
      <vt:lpstr>5. Juli Zeh</vt:lpstr>
      <vt:lpstr>Nullzeit</vt:lpstr>
      <vt:lpstr>Nullzeit – Pod vodou</vt:lpstr>
      <vt:lpstr>Jaroslav Rudiš</vt:lpstr>
      <vt:lpstr>Jaroslav Rudiš - Werk</vt:lpstr>
      <vt:lpstr>Prezentace aplikace PowerPoint</vt:lpstr>
      <vt:lpstr>Prezentace aplikace PowerPoint</vt:lpstr>
      <vt:lpstr>Prezentace aplikace PowerPoint</vt:lpstr>
      <vt:lpstr>Prezentace aplikace PowerPoint</vt:lpstr>
      <vt:lpstr> Die Übersetzungen aus dem Tschechischen </vt:lpstr>
      <vt:lpstr>Nebe pod Berlínem</vt:lpstr>
      <vt:lpstr>Prezentace aplikace PowerPoint</vt:lpstr>
      <vt:lpstr>Prezentace aplikace PowerPoint</vt:lpstr>
      <vt:lpstr>Textbeispiele: Idiome</vt:lpstr>
      <vt:lpstr>Metaphern</vt:lpstr>
      <vt:lpstr>Umgangssprache</vt:lpstr>
      <vt:lpstr>Realien</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106</cp:revision>
  <dcterms:created xsi:type="dcterms:W3CDTF">2013-09-25T11:41:16Z</dcterms:created>
  <dcterms:modified xsi:type="dcterms:W3CDTF">2021-10-15T10:02:21Z</dcterms:modified>
</cp:coreProperties>
</file>