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heic" ContentType="image/png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0FE"/>
    <a:srgbClr val="FFD03B"/>
    <a:srgbClr val="D85B36"/>
    <a:srgbClr val="EB4F0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540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8BE-4712-9D27-59CEDF7D96F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540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8BE-4712-9D27-59CEDF7D96F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2540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8BE-4712-9D27-59CEDF7D96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7EA-4E6D-8116-B7B955F123E8}"/>
              </c:ext>
            </c:extLst>
          </c:dPt>
          <c:cat>
            <c:strRef>
              <c:f>List1!$A$2:$A$5</c:f>
              <c:strCache>
                <c:ptCount val="4"/>
                <c:pt idx="0">
                  <c:v>cukry 45-60%</c:v>
                </c:pt>
                <c:pt idx="1">
                  <c:v>bílkoviny 15 - 20%</c:v>
                </c:pt>
                <c:pt idx="2">
                  <c:v>nenasycené tuky 20%</c:v>
                </c:pt>
                <c:pt idx="3">
                  <c:v>nasycené tuky 10%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55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E-4712-9D27-59CEDF7D9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4365-3195-4EA1-ADD5-DF2AC759534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6E8-E9EB-4E49-B95C-33C9FC714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92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4365-3195-4EA1-ADD5-DF2AC759534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6E8-E9EB-4E49-B95C-33C9FC714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67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4365-3195-4EA1-ADD5-DF2AC759534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6E8-E9EB-4E49-B95C-33C9FC714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01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4365-3195-4EA1-ADD5-DF2AC759534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6E8-E9EB-4E49-B95C-33C9FC714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51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4365-3195-4EA1-ADD5-DF2AC759534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6E8-E9EB-4E49-B95C-33C9FC714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84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4365-3195-4EA1-ADD5-DF2AC759534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6E8-E9EB-4E49-B95C-33C9FC714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4365-3195-4EA1-ADD5-DF2AC759534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6E8-E9EB-4E49-B95C-33C9FC714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05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4365-3195-4EA1-ADD5-DF2AC759534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6E8-E9EB-4E49-B95C-33C9FC714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77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4365-3195-4EA1-ADD5-DF2AC759534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6E8-E9EB-4E49-B95C-33C9FC714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59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4365-3195-4EA1-ADD5-DF2AC759534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6E8-E9EB-4E49-B95C-33C9FC714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78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4365-3195-4EA1-ADD5-DF2AC759534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D6E8-E9EB-4E49-B95C-33C9FC714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19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4365-3195-4EA1-ADD5-DF2AC7595341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3D6E8-E9EB-4E49-B95C-33C9FC714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42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heic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heic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heic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heic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1.png"/><Relationship Id="rId3" Type="http://schemas.openxmlformats.org/officeDocument/2006/relationships/image" Target="../media/image5.jp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2.heic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heic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heic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848523" y="2834162"/>
            <a:ext cx="3901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ENERGETICKÝ  METABOLISMUS</a:t>
            </a:r>
            <a:endParaRPr lang="cs-CZ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2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251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92093" y="430487"/>
            <a:ext cx="3738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METABOLISMUS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28963" y="1382372"/>
            <a:ext cx="89646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altLang="cs-CZ" sz="2800" i="1" dirty="0">
                <a:solidFill>
                  <a:schemeClr val="bg1">
                    <a:lumMod val="85000"/>
                  </a:schemeClr>
                </a:solidFill>
              </a:rPr>
              <a:t>Souhrn veškerých dějů, které probíhají uvnitř organismu a které slouží k tvorbě látek potřebných pro činnost organismu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95700" y="2580478"/>
            <a:ext cx="8915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altLang="cs-CZ" sz="2800" b="1" dirty="0">
                <a:solidFill>
                  <a:srgbClr val="FFD0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KATABOLISMUS</a:t>
            </a:r>
            <a:endParaRPr lang="cs-CZ" altLang="cs-CZ" sz="2800" dirty="0">
              <a:solidFill>
                <a:srgbClr val="FFD03B"/>
              </a:solidFill>
            </a:endParaRPr>
          </a:p>
          <a:p>
            <a:pPr eaLnBrk="0" hangingPunct="0"/>
            <a:r>
              <a:rPr lang="cs-CZ" altLang="cs-CZ" sz="2800" dirty="0">
                <a:solidFill>
                  <a:schemeClr val="bg1"/>
                </a:solidFill>
              </a:rPr>
              <a:t>	rozklad látek za současného uvolnění energie</a:t>
            </a:r>
          </a:p>
          <a:p>
            <a:pPr eaLnBrk="0" hangingPunct="0"/>
            <a:endParaRPr lang="cs-CZ" altLang="cs-CZ" sz="2800" dirty="0">
              <a:solidFill>
                <a:schemeClr val="bg1"/>
              </a:solidFill>
            </a:endParaRPr>
          </a:p>
          <a:p>
            <a:pPr eaLnBrk="0" hangingPunct="0"/>
            <a:r>
              <a:rPr lang="cs-CZ" altLang="cs-CZ" sz="2800" b="1" dirty="0">
                <a:solidFill>
                  <a:srgbClr val="FFD0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ANABOLISMUS</a:t>
            </a:r>
            <a:endParaRPr lang="cs-CZ" altLang="cs-CZ" sz="2800" dirty="0">
              <a:solidFill>
                <a:srgbClr val="FFD03B"/>
              </a:solidFill>
            </a:endParaRPr>
          </a:p>
          <a:p>
            <a:pPr eaLnBrk="0" hangingPunct="0"/>
            <a:r>
              <a:rPr lang="cs-CZ" altLang="cs-CZ" sz="2800" dirty="0"/>
              <a:t>	</a:t>
            </a:r>
            <a:r>
              <a:rPr lang="cs-CZ" altLang="cs-CZ" sz="2800" dirty="0">
                <a:solidFill>
                  <a:schemeClr val="bg1"/>
                </a:solidFill>
              </a:rPr>
              <a:t>tvorba látek za současné spotřeby energie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10723" y="5366714"/>
            <a:ext cx="9560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Dětství	</a:t>
            </a:r>
            <a:r>
              <a:rPr lang="cs-CZ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	</a:t>
            </a:r>
            <a:r>
              <a:rPr lang="cs-CZ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	</a:t>
            </a:r>
            <a:r>
              <a:rPr lang="cs-CZ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dominuje ANABOLISMUS</a:t>
            </a:r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Dospělost</a:t>
            </a:r>
            <a:r>
              <a:rPr lang="cs-CZ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	</a:t>
            </a:r>
            <a:r>
              <a:rPr lang="cs-CZ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	</a:t>
            </a:r>
            <a:r>
              <a:rPr lang="cs-CZ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rovnováha mezi ANABOLISMEM  a  KATABOLISMEM</a:t>
            </a:r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Stáří</a:t>
            </a:r>
            <a:r>
              <a:rPr lang="cs-CZ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		</a:t>
            </a:r>
            <a:r>
              <a:rPr lang="cs-CZ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	</a:t>
            </a:r>
            <a:r>
              <a:rPr lang="cs-CZ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dominuje KATABOLISMUS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251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60650" y="358675"/>
            <a:ext cx="7456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ENERGETICKÝ  METABOLISMUS</a:t>
            </a:r>
            <a:endParaRPr lang="cs-CZ" altLang="cs-CZ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46753" y="1066561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altLang="cs-CZ" sz="2800" b="1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VYSOKOENERGETICKÉ  FOSFÁTOVÉ  SLOUČENINY</a:t>
            </a:r>
            <a:endParaRPr lang="cs-CZ" altLang="cs-CZ" sz="2800" dirty="0">
              <a:solidFill>
                <a:srgbClr val="FFD03B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12979" y="2937601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altLang="cs-CZ" sz="2800" b="1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ZÁKLADNÍ  ŽIVINY</a:t>
            </a:r>
            <a:endParaRPr lang="cs-CZ" altLang="cs-CZ" sz="2800" dirty="0">
              <a:solidFill>
                <a:srgbClr val="FFD03B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50206" y="4709001"/>
            <a:ext cx="26302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cs-CZ" altLang="cs-CZ" sz="2800" b="1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DEPOTA  ŽIVIN</a:t>
            </a:r>
            <a:endParaRPr lang="cs-CZ" altLang="cs-CZ" sz="2800" dirty="0">
              <a:solidFill>
                <a:srgbClr val="FFD03B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384219" y="4709001"/>
            <a:ext cx="34441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cs-CZ" altLang="cs-CZ" sz="2800" b="1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GLUKONEOGENEZE</a:t>
            </a:r>
            <a:endParaRPr lang="cs-CZ" altLang="cs-CZ" sz="2800" dirty="0">
              <a:solidFill>
                <a:srgbClr val="FFD03B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371451" y="5472045"/>
            <a:ext cx="529265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200" dirty="0">
                <a:solidFill>
                  <a:schemeClr val="bg1"/>
                </a:solidFill>
              </a:rPr>
              <a:t>glykogen	  </a:t>
            </a:r>
            <a:r>
              <a:rPr lang="cs-CZ" altLang="cs-CZ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cs-CZ" altLang="cs-CZ" sz="2200" dirty="0" smtClean="0">
                <a:solidFill>
                  <a:schemeClr val="bg1"/>
                </a:solidFill>
              </a:rPr>
              <a:t>játra</a:t>
            </a:r>
            <a:r>
              <a:rPr lang="cs-CZ" altLang="cs-CZ" sz="2200" dirty="0">
                <a:solidFill>
                  <a:schemeClr val="bg1"/>
                </a:solidFill>
              </a:rPr>
              <a:t>, svaly</a:t>
            </a:r>
          </a:p>
          <a:p>
            <a:r>
              <a:rPr lang="cs-CZ" altLang="cs-CZ" sz="2200" dirty="0">
                <a:solidFill>
                  <a:schemeClr val="bg1"/>
                </a:solidFill>
              </a:rPr>
              <a:t>neutrální lipidy	  </a:t>
            </a:r>
            <a:r>
              <a:rPr lang="cs-CZ" altLang="cs-CZ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cs-CZ" altLang="cs-CZ" sz="2200" dirty="0" smtClean="0">
                <a:solidFill>
                  <a:schemeClr val="bg1"/>
                </a:solidFill>
              </a:rPr>
              <a:t> </a:t>
            </a:r>
            <a:r>
              <a:rPr lang="cs-CZ" altLang="cs-CZ" sz="2200" dirty="0">
                <a:solidFill>
                  <a:schemeClr val="bg1"/>
                </a:solidFill>
              </a:rPr>
              <a:t>tuková tkáň</a:t>
            </a:r>
          </a:p>
          <a:p>
            <a:r>
              <a:rPr lang="cs-CZ" altLang="cs-CZ" sz="2200" i="1" dirty="0">
                <a:solidFill>
                  <a:schemeClr val="bg1"/>
                </a:solidFill>
              </a:rPr>
              <a:t>(bílkoviny	  </a:t>
            </a:r>
            <a:r>
              <a:rPr lang="cs-CZ" altLang="cs-CZ" sz="22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cs-CZ" altLang="cs-CZ" sz="2200" i="1" dirty="0" smtClean="0">
                <a:solidFill>
                  <a:schemeClr val="bg1"/>
                </a:solidFill>
              </a:rPr>
              <a:t>játra</a:t>
            </a:r>
            <a:r>
              <a:rPr lang="cs-CZ" altLang="cs-CZ" sz="2200" i="1" dirty="0">
                <a:solidFill>
                  <a:schemeClr val="bg1"/>
                </a:solidFill>
              </a:rPr>
              <a:t>, svalovina, slezina)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456555" y="5256602"/>
            <a:ext cx="37275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altLang="cs-CZ" sz="2000" b="1" dirty="0">
                <a:solidFill>
                  <a:schemeClr val="bg1"/>
                </a:solidFill>
              </a:rPr>
              <a:t> laktát</a:t>
            </a:r>
          </a:p>
          <a:p>
            <a:pPr>
              <a:buFontTx/>
              <a:buChar char="•"/>
            </a:pPr>
            <a:r>
              <a:rPr lang="cs-CZ" altLang="cs-CZ" sz="2000" b="1" dirty="0">
                <a:solidFill>
                  <a:schemeClr val="bg1"/>
                </a:solidFill>
              </a:rPr>
              <a:t> pyruvát</a:t>
            </a:r>
          </a:p>
          <a:p>
            <a:pPr>
              <a:buFontTx/>
              <a:buChar char="•"/>
            </a:pPr>
            <a:r>
              <a:rPr lang="cs-CZ" altLang="cs-CZ" sz="2000" b="1" dirty="0">
                <a:solidFill>
                  <a:schemeClr val="bg1"/>
                </a:solidFill>
              </a:rPr>
              <a:t> aminokyseliny</a:t>
            </a:r>
          </a:p>
          <a:p>
            <a:pPr>
              <a:buFontTx/>
              <a:buChar char="•"/>
            </a:pPr>
            <a:r>
              <a:rPr lang="cs-CZ" altLang="cs-CZ" sz="2000" b="1" dirty="0">
                <a:solidFill>
                  <a:schemeClr val="bg1"/>
                </a:solidFill>
              </a:rPr>
              <a:t> meziprodukty citrátového cyklu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865009" y="3511766"/>
            <a:ext cx="10050916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600" b="1" dirty="0">
                <a:solidFill>
                  <a:schemeClr val="bg1"/>
                </a:solidFill>
              </a:rPr>
              <a:t>  cukry			   </a:t>
            </a:r>
            <a:r>
              <a:rPr lang="cs-CZ" altLang="cs-CZ" sz="2600" b="1" dirty="0" smtClean="0">
                <a:solidFill>
                  <a:schemeClr val="bg1"/>
                </a:solidFill>
              </a:rPr>
              <a:t>	    tuky</a:t>
            </a:r>
            <a:r>
              <a:rPr lang="cs-CZ" altLang="cs-CZ" sz="2600" b="1" dirty="0">
                <a:solidFill>
                  <a:schemeClr val="bg1"/>
                </a:solidFill>
              </a:rPr>
              <a:t>		    </a:t>
            </a:r>
            <a:r>
              <a:rPr lang="cs-CZ" altLang="cs-CZ" sz="2600" b="1" dirty="0" smtClean="0">
                <a:solidFill>
                  <a:schemeClr val="bg1"/>
                </a:solidFill>
              </a:rPr>
              <a:t>		      bílkoviny</a:t>
            </a:r>
            <a:endParaRPr lang="cs-CZ" altLang="cs-CZ" sz="2600" b="1" dirty="0">
              <a:solidFill>
                <a:schemeClr val="bg1"/>
              </a:solidFill>
            </a:endParaRPr>
          </a:p>
          <a:p>
            <a:r>
              <a:rPr lang="cs-CZ" altLang="cs-CZ" sz="26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</a:t>
            </a:r>
            <a:r>
              <a:rPr lang="cs-CZ" altLang="cs-CZ" sz="2600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glukoza</a:t>
            </a:r>
            <a:r>
              <a:rPr lang="cs-CZ" altLang="cs-CZ" sz="26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			(glycerol,		</a:t>
            </a:r>
            <a:r>
              <a:rPr lang="cs-CZ" altLang="cs-CZ" sz="2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(</a:t>
            </a:r>
            <a:r>
              <a:rPr lang="cs-CZ" altLang="cs-CZ" sz="26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aminokyseliny)</a:t>
            </a:r>
          </a:p>
          <a:p>
            <a:pPr>
              <a:lnSpc>
                <a:spcPct val="80000"/>
              </a:lnSpc>
            </a:pPr>
            <a:r>
              <a:rPr lang="cs-CZ" altLang="cs-CZ" sz="26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		volné mastné kyseliny)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860618" y="2153468"/>
            <a:ext cx="44093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 dirty="0">
                <a:solidFill>
                  <a:srgbClr val="EB4F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</a:t>
            </a:r>
            <a:r>
              <a:rPr lang="cs-CZ" altLang="cs-CZ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adenosin - PO</a:t>
            </a:r>
            <a:r>
              <a:rPr lang="cs-CZ" altLang="cs-CZ" sz="2400" baseline="-25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  <a:r>
              <a:rPr lang="cs-CZ" altLang="cs-CZ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cs-CZ" altLang="cs-CZ" sz="2400" dirty="0">
                <a:solidFill>
                  <a:schemeClr val="accent4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</a:t>
            </a:r>
            <a:r>
              <a:rPr lang="cs-CZ" altLang="cs-CZ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PO</a:t>
            </a:r>
            <a:r>
              <a:rPr lang="cs-CZ" altLang="cs-CZ" sz="2400" baseline="-25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  <a:r>
              <a:rPr lang="cs-CZ" altLang="cs-CZ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cs-CZ" altLang="cs-CZ" sz="2400" dirty="0">
                <a:solidFill>
                  <a:schemeClr val="accent4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</a:t>
            </a:r>
            <a:r>
              <a:rPr lang="cs-CZ" altLang="cs-CZ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PO</a:t>
            </a:r>
            <a:r>
              <a:rPr lang="cs-CZ" altLang="cs-CZ" sz="2400" baseline="-25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  <a:r>
              <a:rPr lang="cs-CZ" altLang="cs-CZ" sz="2400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  <a:r>
              <a:rPr lang="cs-CZ" altLang="cs-CZ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456555" y="2216968"/>
            <a:ext cx="2369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CP: kreatin </a:t>
            </a:r>
            <a:r>
              <a:rPr lang="cs-CZ" altLang="cs-CZ" sz="2400" dirty="0">
                <a:solidFill>
                  <a:schemeClr val="accent4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</a:t>
            </a:r>
            <a:r>
              <a:rPr lang="cs-CZ" altLang="cs-CZ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PO</a:t>
            </a:r>
            <a:r>
              <a:rPr lang="cs-CZ" altLang="cs-CZ" sz="2400" baseline="-25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  <a:r>
              <a:rPr lang="cs-CZ" altLang="cs-CZ" sz="2400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5405014" y="2034406"/>
            <a:ext cx="657716" cy="366712"/>
          </a:xfrm>
          <a:custGeom>
            <a:avLst/>
            <a:gdLst>
              <a:gd name="T0" fmla="*/ 0 w 720"/>
              <a:gd name="T1" fmla="*/ 432 h 432"/>
              <a:gd name="T2" fmla="*/ 144 w 720"/>
              <a:gd name="T3" fmla="*/ 288 h 432"/>
              <a:gd name="T4" fmla="*/ 288 w 720"/>
              <a:gd name="T5" fmla="*/ 288 h 432"/>
              <a:gd name="T6" fmla="*/ 432 w 720"/>
              <a:gd name="T7" fmla="*/ 144 h 432"/>
              <a:gd name="T8" fmla="*/ 576 w 720"/>
              <a:gd name="T9" fmla="*/ 144 h 432"/>
              <a:gd name="T10" fmla="*/ 720 w 720"/>
              <a:gd name="T11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432">
                <a:moveTo>
                  <a:pt x="0" y="432"/>
                </a:moveTo>
                <a:cubicBezTo>
                  <a:pt x="48" y="372"/>
                  <a:pt x="96" y="312"/>
                  <a:pt x="144" y="288"/>
                </a:cubicBezTo>
                <a:cubicBezTo>
                  <a:pt x="192" y="264"/>
                  <a:pt x="240" y="312"/>
                  <a:pt x="288" y="288"/>
                </a:cubicBezTo>
                <a:cubicBezTo>
                  <a:pt x="336" y="264"/>
                  <a:pt x="384" y="168"/>
                  <a:pt x="432" y="144"/>
                </a:cubicBezTo>
                <a:cubicBezTo>
                  <a:pt x="480" y="120"/>
                  <a:pt x="528" y="168"/>
                  <a:pt x="576" y="144"/>
                </a:cubicBezTo>
                <a:cubicBezTo>
                  <a:pt x="624" y="120"/>
                  <a:pt x="696" y="24"/>
                  <a:pt x="720" y="0"/>
                </a:cubicBezTo>
              </a:path>
            </a:pathLst>
          </a:custGeom>
          <a:noFill/>
          <a:ln w="28575">
            <a:solidFill>
              <a:srgbClr val="EB4F0C"/>
            </a:solidFill>
            <a:round/>
            <a:headEnd type="none" w="med" len="med"/>
            <a:tailEnd type="arrow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9061518" y="2107431"/>
            <a:ext cx="457200" cy="365125"/>
          </a:xfrm>
          <a:custGeom>
            <a:avLst/>
            <a:gdLst>
              <a:gd name="T0" fmla="*/ 0 w 720"/>
              <a:gd name="T1" fmla="*/ 432 h 432"/>
              <a:gd name="T2" fmla="*/ 144 w 720"/>
              <a:gd name="T3" fmla="*/ 288 h 432"/>
              <a:gd name="T4" fmla="*/ 288 w 720"/>
              <a:gd name="T5" fmla="*/ 288 h 432"/>
              <a:gd name="T6" fmla="*/ 432 w 720"/>
              <a:gd name="T7" fmla="*/ 144 h 432"/>
              <a:gd name="T8" fmla="*/ 576 w 720"/>
              <a:gd name="T9" fmla="*/ 144 h 432"/>
              <a:gd name="T10" fmla="*/ 720 w 720"/>
              <a:gd name="T11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432">
                <a:moveTo>
                  <a:pt x="0" y="432"/>
                </a:moveTo>
                <a:cubicBezTo>
                  <a:pt x="48" y="372"/>
                  <a:pt x="96" y="312"/>
                  <a:pt x="144" y="288"/>
                </a:cubicBezTo>
                <a:cubicBezTo>
                  <a:pt x="192" y="264"/>
                  <a:pt x="240" y="312"/>
                  <a:pt x="288" y="288"/>
                </a:cubicBezTo>
                <a:cubicBezTo>
                  <a:pt x="336" y="264"/>
                  <a:pt x="384" y="168"/>
                  <a:pt x="432" y="144"/>
                </a:cubicBezTo>
                <a:cubicBezTo>
                  <a:pt x="480" y="120"/>
                  <a:pt x="528" y="168"/>
                  <a:pt x="576" y="144"/>
                </a:cubicBezTo>
                <a:cubicBezTo>
                  <a:pt x="624" y="120"/>
                  <a:pt x="696" y="24"/>
                  <a:pt x="720" y="0"/>
                </a:cubicBezTo>
              </a:path>
            </a:pathLst>
          </a:custGeom>
          <a:noFill/>
          <a:ln w="28575" cap="flat" cmpd="sng">
            <a:solidFill>
              <a:srgbClr val="EB4F0C"/>
            </a:solidFill>
            <a:prstDash val="solid"/>
            <a:round/>
            <a:headEnd type="none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748405" y="1531168"/>
            <a:ext cx="1441450" cy="503238"/>
          </a:xfrm>
          <a:prstGeom prst="rect">
            <a:avLst/>
          </a:prstGeom>
          <a:solidFill>
            <a:srgbClr val="FFF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/>
              <a:t>7 300 kalorií</a:t>
            </a:r>
          </a:p>
          <a:p>
            <a:r>
              <a:rPr lang="cs-CZ" altLang="cs-CZ"/>
              <a:t>30,6 kJ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9132955" y="1602606"/>
            <a:ext cx="1619250" cy="503237"/>
          </a:xfrm>
          <a:prstGeom prst="rect">
            <a:avLst/>
          </a:prstGeom>
          <a:solidFill>
            <a:srgbClr val="FFF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/>
              <a:t>10 300 kalorií</a:t>
            </a:r>
          </a:p>
          <a:p>
            <a:r>
              <a:rPr lang="cs-CZ" altLang="cs-CZ"/>
              <a:t>43 kJ</a:t>
            </a:r>
          </a:p>
        </p:txBody>
      </p:sp>
    </p:spTree>
    <p:extLst>
      <p:ext uri="{BB962C8B-B14F-4D97-AF65-F5344CB8AC3E}">
        <p14:creationId xmlns:p14="http://schemas.microsoft.com/office/powerpoint/2010/main" val="8985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74140" y="1493422"/>
            <a:ext cx="10520528" cy="177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cs-CZ" altLang="cs-CZ" sz="2800" b="1" dirty="0">
                <a:solidFill>
                  <a:srgbClr val="FFD0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GLYKOLYTICKÁ FOSFORYLACE (anaerobní)</a:t>
            </a:r>
          </a:p>
          <a:p>
            <a:pPr eaLnBrk="0" hangingPunct="0">
              <a:spcBef>
                <a:spcPct val="40000"/>
              </a:spcBef>
            </a:pPr>
            <a:r>
              <a:rPr lang="cs-CZ" altLang="cs-CZ" sz="2400" dirty="0"/>
              <a:t>	</a:t>
            </a:r>
            <a:r>
              <a:rPr lang="cs-CZ" altLang="cs-CZ" sz="2400" dirty="0">
                <a:solidFill>
                  <a:schemeClr val="bg1">
                    <a:lumMod val="95000"/>
                  </a:schemeClr>
                </a:solidFill>
              </a:rPr>
              <a:t>Při odbourávání glukózy bez spotřeby kyslíku je uvolněna energie</a:t>
            </a:r>
          </a:p>
          <a:p>
            <a:pPr eaLnBrk="0" hangingPunct="0"/>
            <a:r>
              <a:rPr lang="cs-CZ" altLang="cs-CZ" sz="2400" dirty="0">
                <a:solidFill>
                  <a:schemeClr val="bg1">
                    <a:lumMod val="95000"/>
                  </a:schemeClr>
                </a:solidFill>
              </a:rPr>
              <a:t>	</a:t>
            </a:r>
          </a:p>
          <a:p>
            <a:pPr eaLnBrk="0" hangingPunct="0"/>
            <a:r>
              <a:rPr lang="cs-CZ" altLang="cs-CZ" sz="2400" dirty="0">
                <a:solidFill>
                  <a:schemeClr val="bg1">
                    <a:lumMod val="95000"/>
                  </a:schemeClr>
                </a:solidFill>
              </a:rPr>
              <a:t>		</a:t>
            </a:r>
            <a:r>
              <a:rPr lang="cs-CZ" altLang="cs-CZ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glukóza </a:t>
            </a:r>
            <a:r>
              <a:rPr lang="cs-CZ" altLang="cs-CZ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cs-CZ" altLang="cs-CZ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cs-CZ" altLang="cs-CZ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laktát + 2 ATP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82115" y="3619084"/>
            <a:ext cx="9615703" cy="214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cs-CZ" altLang="cs-CZ" sz="2800" b="1" dirty="0">
                <a:solidFill>
                  <a:srgbClr val="FFD0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OXIDAČNÍ FOSFORYLACE (aerobní)</a:t>
            </a:r>
          </a:p>
          <a:p>
            <a:pPr eaLnBrk="0" hangingPunct="0">
              <a:spcBef>
                <a:spcPct val="40000"/>
              </a:spcBef>
            </a:pPr>
            <a:r>
              <a:rPr lang="cs-CZ" altLang="cs-CZ" sz="2400" dirty="0"/>
              <a:t>	</a:t>
            </a:r>
            <a:r>
              <a:rPr lang="cs-CZ" altLang="cs-CZ" sz="2400" dirty="0">
                <a:solidFill>
                  <a:schemeClr val="bg1">
                    <a:lumMod val="95000"/>
                  </a:schemeClr>
                </a:solidFill>
              </a:rPr>
              <a:t>Při odbourávání látek (</a:t>
            </a:r>
            <a:r>
              <a:rPr lang="cs-CZ" altLang="cs-CZ" sz="2400" i="1" dirty="0">
                <a:solidFill>
                  <a:schemeClr val="bg1">
                    <a:lumMod val="95000"/>
                  </a:schemeClr>
                </a:solidFill>
              </a:rPr>
              <a:t>glukóza, laktát, volné mastné </a:t>
            </a:r>
            <a:r>
              <a:rPr lang="cs-CZ" altLang="cs-CZ" sz="2400" i="1" dirty="0" err="1">
                <a:solidFill>
                  <a:schemeClr val="bg1">
                    <a:lumMod val="95000"/>
                  </a:schemeClr>
                </a:solidFill>
              </a:rPr>
              <a:t>kys</a:t>
            </a:r>
            <a:r>
              <a:rPr lang="cs-CZ" altLang="cs-CZ" sz="2400" i="1" dirty="0">
                <a:solidFill>
                  <a:schemeClr val="bg1">
                    <a:lumMod val="95000"/>
                  </a:schemeClr>
                </a:solidFill>
              </a:rPr>
              <a:t>., 	aminokyseliny</a:t>
            </a:r>
            <a:r>
              <a:rPr lang="cs-CZ" altLang="cs-CZ" sz="2400" dirty="0">
                <a:solidFill>
                  <a:schemeClr val="bg1">
                    <a:lumMod val="95000"/>
                  </a:schemeClr>
                </a:solidFill>
              </a:rPr>
              <a:t>) za přítomnosti kyslíku je uvolněna energie</a:t>
            </a:r>
          </a:p>
          <a:p>
            <a:pPr eaLnBrk="0" hangingPunct="0"/>
            <a:r>
              <a:rPr lang="cs-CZ" altLang="cs-CZ" sz="2400" dirty="0">
                <a:solidFill>
                  <a:schemeClr val="bg1">
                    <a:lumMod val="95000"/>
                  </a:schemeClr>
                </a:solidFill>
              </a:rPr>
              <a:t>	</a:t>
            </a:r>
          </a:p>
          <a:p>
            <a:pPr eaLnBrk="0" hangingPunct="0"/>
            <a:r>
              <a:rPr lang="cs-CZ" altLang="cs-CZ" sz="2400" dirty="0">
                <a:solidFill>
                  <a:schemeClr val="bg1">
                    <a:lumMod val="95000"/>
                  </a:schemeClr>
                </a:solidFill>
              </a:rPr>
              <a:t>		</a:t>
            </a:r>
            <a:r>
              <a:rPr lang="cs-CZ" altLang="cs-CZ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glukóza + 6 O</a:t>
            </a:r>
            <a:r>
              <a:rPr lang="cs-CZ" altLang="cs-CZ" sz="2400" b="1" baseline="-25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altLang="cs-CZ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cs-CZ" altLang="cs-CZ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cs-CZ" altLang="cs-CZ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cs-CZ" altLang="cs-CZ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CO</a:t>
            </a:r>
            <a:r>
              <a:rPr lang="cs-CZ" altLang="cs-CZ" sz="2400" b="1" baseline="-25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altLang="cs-CZ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+ 6 H</a:t>
            </a:r>
            <a:r>
              <a:rPr lang="cs-CZ" altLang="cs-CZ" sz="2400" b="1" baseline="-25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cs-CZ" altLang="cs-CZ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+ 36 ATP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28452" y="233612"/>
            <a:ext cx="549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METABOLISMUS</a:t>
            </a:r>
            <a:endParaRPr lang="cs-CZ" altLang="cs-CZ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251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074" name="Picture 2" descr="https://www.primulus.cz/Uploads/1/Blog_obrazky/mitochodrie_400x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24628" r="15862" b="7015"/>
          <a:stretch/>
        </p:blipFill>
        <p:spPr bwMode="auto">
          <a:xfrm rot="5400000" flipH="1">
            <a:off x="10273835" y="4893277"/>
            <a:ext cx="1886249" cy="99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evegallik.org/sites/all/images/red_blood_cel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29" b="92509" l="9736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84" t="6432" r="15737" b="7540"/>
          <a:stretch/>
        </p:blipFill>
        <p:spPr bwMode="auto">
          <a:xfrm>
            <a:off x="1366078" y="2161686"/>
            <a:ext cx="916249" cy="11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251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76750" y="450919"/>
            <a:ext cx="4300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TERMODYNAMIKA</a:t>
            </a:r>
            <a:endParaRPr lang="cs-CZ" altLang="cs-CZ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95700" y="1517675"/>
            <a:ext cx="8915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altLang="cs-CZ" sz="2800" b="1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zákon</a:t>
            </a:r>
            <a:endParaRPr lang="cs-CZ" altLang="cs-CZ" sz="2800" dirty="0">
              <a:solidFill>
                <a:srgbClr val="FFD03B"/>
              </a:solidFill>
            </a:endParaRPr>
          </a:p>
          <a:p>
            <a:pPr eaLnBrk="0" hangingPunct="0"/>
            <a:r>
              <a:rPr lang="cs-CZ" altLang="cs-CZ" sz="2800" dirty="0">
                <a:solidFill>
                  <a:schemeClr val="bg1"/>
                </a:solidFill>
              </a:rPr>
              <a:t>	</a:t>
            </a:r>
            <a:r>
              <a:rPr lang="cs-CZ" altLang="cs-CZ" sz="2800" dirty="0" smtClean="0">
                <a:solidFill>
                  <a:schemeClr val="bg1"/>
                </a:solidFill>
              </a:rPr>
              <a:t>celkové množství energie izolované soustavy zůstává 	zachováno</a:t>
            </a:r>
            <a:endParaRPr lang="cs-CZ" altLang="cs-CZ" sz="2800" dirty="0">
              <a:solidFill>
                <a:schemeClr val="bg1"/>
              </a:solidFill>
            </a:endParaRPr>
          </a:p>
          <a:p>
            <a:pPr eaLnBrk="0" hangingPunct="0"/>
            <a:r>
              <a:rPr lang="cs-CZ" altLang="cs-CZ" sz="2800" b="1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zákon</a:t>
            </a:r>
            <a:endParaRPr lang="cs-CZ" altLang="cs-CZ" sz="2800" dirty="0">
              <a:solidFill>
                <a:srgbClr val="FFD03B"/>
              </a:solidFill>
            </a:endParaRPr>
          </a:p>
          <a:p>
            <a:pPr eaLnBrk="0" hangingPunct="0"/>
            <a:r>
              <a:rPr lang="cs-CZ" altLang="cs-CZ" sz="2800" dirty="0"/>
              <a:t>	</a:t>
            </a:r>
            <a:r>
              <a:rPr lang="cs-CZ" altLang="cs-CZ" sz="2800" dirty="0" smtClean="0">
                <a:solidFill>
                  <a:schemeClr val="bg1"/>
                </a:solidFill>
              </a:rPr>
              <a:t>pouze část energie může být přeměněna na </a:t>
            </a:r>
            <a:r>
              <a:rPr lang="cs-CZ" altLang="cs-CZ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práci</a:t>
            </a:r>
            <a:r>
              <a:rPr lang="cs-CZ" altLang="cs-CZ" sz="2800" dirty="0" smtClean="0">
                <a:solidFill>
                  <a:schemeClr val="bg1"/>
                </a:solidFill>
              </a:rPr>
              <a:t>, 	zbytek je transformován na </a:t>
            </a:r>
            <a:r>
              <a:rPr lang="cs-CZ" altLang="cs-CZ" sz="28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D85B36"/>
                </a:solidFill>
              </a:rPr>
              <a:t>teplo</a:t>
            </a:r>
            <a:endParaRPr lang="cs-CZ" altLang="cs-CZ" sz="28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D85B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251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08426" y="128539"/>
            <a:ext cx="4300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KALORIMETRIE</a:t>
            </a:r>
            <a:endParaRPr lang="cs-CZ" altLang="cs-CZ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427229" y="2675750"/>
            <a:ext cx="2160000" cy="216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942281" y="3268660"/>
            <a:ext cx="1246380" cy="121143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4925">
            <a:solidFill>
              <a:srgbClr val="D85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3254558" y="4083327"/>
            <a:ext cx="754549" cy="286459"/>
          </a:xfrm>
          <a:custGeom>
            <a:avLst/>
            <a:gdLst>
              <a:gd name="connsiteX0" fmla="*/ 9748 w 754549"/>
              <a:gd name="connsiteY0" fmla="*/ 262120 h 286459"/>
              <a:gd name="connsiteX1" fmla="*/ 353376 w 754549"/>
              <a:gd name="connsiteY1" fmla="*/ 31 h 286459"/>
              <a:gd name="connsiteX2" fmla="*/ 749422 w 754549"/>
              <a:gd name="connsiteY2" fmla="*/ 244648 h 286459"/>
              <a:gd name="connsiteX3" fmla="*/ 9748 w 754549"/>
              <a:gd name="connsiteY3" fmla="*/ 262120 h 28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549" h="286459">
                <a:moveTo>
                  <a:pt x="9748" y="262120"/>
                </a:moveTo>
                <a:cubicBezTo>
                  <a:pt x="-56260" y="221350"/>
                  <a:pt x="230097" y="2943"/>
                  <a:pt x="353376" y="31"/>
                </a:cubicBezTo>
                <a:cubicBezTo>
                  <a:pt x="476655" y="-2881"/>
                  <a:pt x="798928" y="199996"/>
                  <a:pt x="749422" y="244648"/>
                </a:cubicBezTo>
                <a:cubicBezTo>
                  <a:pt x="699916" y="289300"/>
                  <a:pt x="75756" y="302890"/>
                  <a:pt x="9748" y="26212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FFD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Woman arrested for starting fires while crews worked to fix fallen power  lines - KXL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3" b="98534" l="22917" r="75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0" r="25322"/>
          <a:stretch/>
        </p:blipFill>
        <p:spPr bwMode="auto">
          <a:xfrm>
            <a:off x="3141075" y="3330583"/>
            <a:ext cx="942990" cy="9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508793" y="2604700"/>
            <a:ext cx="259467" cy="758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 flipH="1" flipV="1">
            <a:off x="3506171" y="2170974"/>
            <a:ext cx="1058" cy="1106598"/>
          </a:xfrm>
          <a:prstGeom prst="line">
            <a:avLst/>
          </a:prstGeom>
          <a:solidFill>
            <a:schemeClr val="tx1">
              <a:lumMod val="95000"/>
              <a:lumOff val="5000"/>
            </a:schemeClr>
          </a:solidFill>
          <a:ln w="34925">
            <a:solidFill>
              <a:srgbClr val="D85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Přímá spojnice 11"/>
          <p:cNvCxnSpPr/>
          <p:nvPr/>
        </p:nvCxnSpPr>
        <p:spPr>
          <a:xfrm flipH="1" flipV="1">
            <a:off x="3768260" y="2170974"/>
            <a:ext cx="1058" cy="1106598"/>
          </a:xfrm>
          <a:prstGeom prst="line">
            <a:avLst/>
          </a:prstGeom>
          <a:solidFill>
            <a:schemeClr val="tx1">
              <a:lumMod val="95000"/>
              <a:lumOff val="5000"/>
            </a:schemeClr>
          </a:solidFill>
          <a:ln w="34925">
            <a:solidFill>
              <a:srgbClr val="D85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504607" y="2170974"/>
            <a:ext cx="262089" cy="0"/>
          </a:xfrm>
          <a:prstGeom prst="line">
            <a:avLst/>
          </a:prstGeom>
          <a:solidFill>
            <a:schemeClr val="tx1">
              <a:lumMod val="95000"/>
              <a:lumOff val="5000"/>
            </a:schemeClr>
          </a:solidFill>
          <a:ln w="34925">
            <a:solidFill>
              <a:srgbClr val="D85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Přímá spojnice 15"/>
          <p:cNvCxnSpPr/>
          <p:nvPr/>
        </p:nvCxnSpPr>
        <p:spPr>
          <a:xfrm flipH="1">
            <a:off x="3636287" y="1662221"/>
            <a:ext cx="8930" cy="1818130"/>
          </a:xfrm>
          <a:prstGeom prst="line">
            <a:avLst/>
          </a:prstGeom>
          <a:solidFill>
            <a:schemeClr val="tx1">
              <a:lumMod val="95000"/>
              <a:lumOff val="5000"/>
            </a:schemeClr>
          </a:solidFill>
          <a:ln w="349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126" name="Picture 6" descr="https://images-na.ssl-images-amazon.com/images/I/51nuDKWLL8L._SL1500_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0" b="985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24" t="5698" r="38486"/>
          <a:stretch/>
        </p:blipFill>
        <p:spPr bwMode="auto">
          <a:xfrm>
            <a:off x="4118756" y="1833925"/>
            <a:ext cx="361130" cy="16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841066" y="871950"/>
            <a:ext cx="308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 dirty="0" err="1">
                <a:solidFill>
                  <a:srgbClr val="FFD0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Kalorimetrcká</a:t>
            </a:r>
            <a:r>
              <a:rPr lang="cs-CZ" altLang="cs-CZ" sz="2400" b="1" dirty="0">
                <a:solidFill>
                  <a:srgbClr val="FFD0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bomba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669068" y="1597593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chemeClr val="bg1"/>
                </a:solidFill>
              </a:rPr>
              <a:t>zapálení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118756" y="1429068"/>
            <a:ext cx="103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chemeClr val="bg1"/>
                </a:solidFill>
              </a:rPr>
              <a:t>teploměr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513822" y="2799186"/>
            <a:ext cx="82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FFC000"/>
                </a:solidFill>
              </a:rPr>
              <a:t>izolace</a:t>
            </a:r>
            <a:endParaRPr lang="cs-CZ" i="1" dirty="0">
              <a:solidFill>
                <a:srgbClr val="FFC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159252" y="4233537"/>
            <a:ext cx="119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Testovaná látka</a:t>
            </a:r>
            <a:endParaRPr lang="cs-CZ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Přímá spojnice se šipkou 24"/>
          <p:cNvCxnSpPr/>
          <p:nvPr/>
        </p:nvCxnSpPr>
        <p:spPr>
          <a:xfrm flipV="1">
            <a:off x="2247675" y="4298736"/>
            <a:ext cx="1206078" cy="344437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1430270" y="3199261"/>
            <a:ext cx="64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voda</a:t>
            </a:r>
            <a:endParaRPr lang="cs-CZ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3" name="Přímá spojnice se šipkou 32"/>
          <p:cNvCxnSpPr/>
          <p:nvPr/>
        </p:nvCxnSpPr>
        <p:spPr>
          <a:xfrm flipV="1">
            <a:off x="2033220" y="3383927"/>
            <a:ext cx="669250" cy="2786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1550654" y="1797713"/>
            <a:ext cx="124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>
                <a:solidFill>
                  <a:schemeClr val="bg1"/>
                </a:solidFill>
              </a:rPr>
              <a:t>Spalovací komora</a:t>
            </a:r>
            <a:endParaRPr lang="cs-CZ" i="1" dirty="0">
              <a:solidFill>
                <a:schemeClr val="bg1"/>
              </a:solidFill>
            </a:endParaRPr>
          </a:p>
        </p:txBody>
      </p:sp>
      <p:cxnSp>
        <p:nvCxnSpPr>
          <p:cNvPr id="36" name="Přímá spojnice se šipkou 35"/>
          <p:cNvCxnSpPr/>
          <p:nvPr/>
        </p:nvCxnSpPr>
        <p:spPr>
          <a:xfrm>
            <a:off x="2587421" y="2250945"/>
            <a:ext cx="559279" cy="128924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9206417" y="2045508"/>
            <a:ext cx="2245062" cy="2160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>
            <a:off x="9565942" y="2559530"/>
            <a:ext cx="1382310" cy="121143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4925">
            <a:solidFill>
              <a:srgbClr val="D85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8" name="Picture 8" descr="stock image of white mouse holding foo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37660" y1="63898" x2="37660" y2="63898"/>
                        <a14:backgroundMark x1="65532" y1="80511" x2="65532" y2="80511"/>
                        <a14:backgroundMark x1="76596" y1="81150" x2="76596" y2="81150"/>
                        <a14:backgroundMark x1="75319" y1="81470" x2="75319" y2="81470"/>
                        <a14:backgroundMark x1="53617" y1="80511" x2="53617" y2="80511"/>
                        <a14:backgroundMark x1="63191" y1="77955" x2="63191" y2="77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71" y="2706118"/>
            <a:ext cx="1467470" cy="9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539229" y="2747981"/>
            <a:ext cx="1159876" cy="2044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>
            <a:off x="10690172" y="2700565"/>
            <a:ext cx="1159876" cy="2044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8" name="Přímá spojnice 47"/>
          <p:cNvCxnSpPr/>
          <p:nvPr/>
        </p:nvCxnSpPr>
        <p:spPr>
          <a:xfrm flipV="1">
            <a:off x="8899897" y="2952475"/>
            <a:ext cx="697358" cy="0"/>
          </a:xfrm>
          <a:prstGeom prst="line">
            <a:avLst/>
          </a:prstGeom>
          <a:solidFill>
            <a:schemeClr val="tx1">
              <a:lumMod val="95000"/>
              <a:lumOff val="5000"/>
            </a:schemeClr>
          </a:solidFill>
          <a:ln w="34925">
            <a:solidFill>
              <a:srgbClr val="D85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Přímá spojnice 48"/>
          <p:cNvCxnSpPr/>
          <p:nvPr/>
        </p:nvCxnSpPr>
        <p:spPr>
          <a:xfrm>
            <a:off x="10927157" y="2700564"/>
            <a:ext cx="814614" cy="1"/>
          </a:xfrm>
          <a:prstGeom prst="line">
            <a:avLst/>
          </a:prstGeom>
          <a:solidFill>
            <a:schemeClr val="tx1">
              <a:lumMod val="95000"/>
              <a:lumOff val="5000"/>
            </a:schemeClr>
          </a:solidFill>
          <a:ln w="34925">
            <a:solidFill>
              <a:srgbClr val="D85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10927460" y="2901418"/>
            <a:ext cx="814614" cy="1"/>
          </a:xfrm>
          <a:prstGeom prst="line">
            <a:avLst/>
          </a:prstGeom>
          <a:solidFill>
            <a:schemeClr val="tx1">
              <a:lumMod val="95000"/>
              <a:lumOff val="5000"/>
            </a:schemeClr>
          </a:solidFill>
          <a:ln w="34925">
            <a:solidFill>
              <a:srgbClr val="D85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8888327" y="915976"/>
            <a:ext cx="27959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Přímá  kalorimetrie</a:t>
            </a:r>
            <a:endParaRPr lang="cs-CZ" altLang="cs-CZ" sz="2400" b="1" dirty="0">
              <a:solidFill>
                <a:srgbClr val="FFD03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9232311" y="147532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led</a:t>
            </a:r>
            <a:endParaRPr lang="cs-CZ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7" name="Přímá spojnice se šipkou 56"/>
          <p:cNvCxnSpPr/>
          <p:nvPr/>
        </p:nvCxnSpPr>
        <p:spPr>
          <a:xfrm>
            <a:off x="9591143" y="1844654"/>
            <a:ext cx="287055" cy="49843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11286682" y="2610703"/>
            <a:ext cx="106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>
                <a:solidFill>
                  <a:schemeClr val="bg1"/>
                </a:solidFill>
              </a:rPr>
              <a:t>vzduch</a:t>
            </a:r>
            <a:endParaRPr lang="cs-CZ" i="1" dirty="0">
              <a:solidFill>
                <a:schemeClr val="bg1"/>
              </a:solidFill>
            </a:endParaRPr>
          </a:p>
        </p:txBody>
      </p:sp>
      <p:pic>
        <p:nvPicPr>
          <p:cNvPr id="5130" name="Picture 10" descr="Premium Vector | Blue shiny water dro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07" b="85304" l="24121" r="76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26" t="8886" r="24133" b="14951"/>
          <a:stretch/>
        </p:blipFill>
        <p:spPr bwMode="auto">
          <a:xfrm>
            <a:off x="10138292" y="3940835"/>
            <a:ext cx="458559" cy="68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Přímá spojnice 60"/>
          <p:cNvCxnSpPr/>
          <p:nvPr/>
        </p:nvCxnSpPr>
        <p:spPr>
          <a:xfrm>
            <a:off x="9878198" y="4414678"/>
            <a:ext cx="0" cy="672766"/>
          </a:xfrm>
          <a:prstGeom prst="line">
            <a:avLst/>
          </a:prstGeom>
          <a:solidFill>
            <a:schemeClr val="tx1">
              <a:lumMod val="95000"/>
              <a:lumOff val="5000"/>
            </a:schemeClr>
          </a:solidFill>
          <a:ln w="34925">
            <a:solidFill>
              <a:srgbClr val="D85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Obdélník 51"/>
          <p:cNvSpPr/>
          <p:nvPr/>
        </p:nvSpPr>
        <p:spPr>
          <a:xfrm>
            <a:off x="9878198" y="4799009"/>
            <a:ext cx="865305" cy="288435"/>
          </a:xfrm>
          <a:prstGeom prst="rect">
            <a:avLst/>
          </a:prstGeom>
          <a:solidFill>
            <a:srgbClr val="A8E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5" name="Přímá spojnice 64"/>
          <p:cNvCxnSpPr/>
          <p:nvPr/>
        </p:nvCxnSpPr>
        <p:spPr>
          <a:xfrm>
            <a:off x="10752523" y="4414678"/>
            <a:ext cx="0" cy="672766"/>
          </a:xfrm>
          <a:prstGeom prst="line">
            <a:avLst/>
          </a:prstGeom>
          <a:solidFill>
            <a:schemeClr val="tx1">
              <a:lumMod val="95000"/>
              <a:lumOff val="5000"/>
            </a:schemeClr>
          </a:solidFill>
          <a:ln w="34925">
            <a:solidFill>
              <a:srgbClr val="D85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9887219" y="5087444"/>
            <a:ext cx="856284" cy="0"/>
          </a:xfrm>
          <a:prstGeom prst="line">
            <a:avLst/>
          </a:prstGeom>
          <a:solidFill>
            <a:schemeClr val="tx1">
              <a:lumMod val="95000"/>
              <a:lumOff val="5000"/>
            </a:schemeClr>
          </a:solidFill>
          <a:ln w="34925">
            <a:solidFill>
              <a:srgbClr val="D85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9" name="TextovéPole 68"/>
          <p:cNvSpPr txBox="1"/>
          <p:nvPr/>
        </p:nvSpPr>
        <p:spPr>
          <a:xfrm>
            <a:off x="10690172" y="4373363"/>
            <a:ext cx="119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Testovaná látka</a:t>
            </a:r>
            <a:endParaRPr lang="cs-CZ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0" name="Přímá spojnice se šipkou 69"/>
          <p:cNvCxnSpPr/>
          <p:nvPr/>
        </p:nvCxnSpPr>
        <p:spPr>
          <a:xfrm flipH="1" flipV="1">
            <a:off x="10671219" y="3565669"/>
            <a:ext cx="631912" cy="840693"/>
          </a:xfrm>
          <a:prstGeom prst="straightConnector1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 flipV="1">
            <a:off x="8893785" y="2771175"/>
            <a:ext cx="697358" cy="0"/>
          </a:xfrm>
          <a:prstGeom prst="line">
            <a:avLst/>
          </a:prstGeom>
          <a:solidFill>
            <a:schemeClr val="tx1">
              <a:lumMod val="95000"/>
              <a:lumOff val="5000"/>
            </a:schemeClr>
          </a:solidFill>
          <a:ln w="34925">
            <a:solidFill>
              <a:srgbClr val="D85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132" name="Picture 12" descr="setare-taban-setare-group-گروه-ستاره-بادی-باکس-Body-box-اسپیرومتری-RMR-Chest-Cosmed-vitalograph-aim-PEF-FVC-calorimeter-کالری-متر-indirect-fat-تغذیه-Pletysmography- fitmate-nutrition-metaboli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32" y="5112367"/>
            <a:ext cx="2966930" cy="185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1322798" y="5185685"/>
            <a:ext cx="3139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Nepřímá  kalorimetrie</a:t>
            </a:r>
            <a:endParaRPr lang="cs-CZ" altLang="cs-CZ" sz="2400" b="1" dirty="0">
              <a:solidFill>
                <a:srgbClr val="FFD03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1194508" y="5601050"/>
            <a:ext cx="35984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měřítkem energetické </a:t>
            </a:r>
            <a:r>
              <a:rPr lang="cs-CZ" altLang="cs-CZ" sz="2200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přeměny </a:t>
            </a:r>
            <a:r>
              <a:rPr lang="cs-CZ" altLang="cs-CZ" sz="2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je spotřeba </a:t>
            </a:r>
            <a:r>
              <a:rPr lang="cs-CZ" altLang="cs-CZ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kyslíku</a:t>
            </a:r>
          </a:p>
        </p:txBody>
      </p:sp>
      <p:sp>
        <p:nvSpPr>
          <p:cNvPr id="86" name="Text Box 11"/>
          <p:cNvSpPr txBox="1">
            <a:spLocks noChangeArrowheads="1"/>
          </p:cNvSpPr>
          <p:nvPr/>
        </p:nvSpPr>
        <p:spPr bwMode="auto">
          <a:xfrm>
            <a:off x="7484831" y="5441734"/>
            <a:ext cx="4608000" cy="129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spAutoFit/>
          </a:bodyPr>
          <a:lstStyle/>
          <a:p>
            <a:r>
              <a:rPr lang="cs-CZ" altLang="cs-CZ" sz="2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respirační kvocient (RQ)</a:t>
            </a:r>
          </a:p>
          <a:p>
            <a:r>
              <a:rPr lang="cs-CZ" altLang="cs-CZ" sz="2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poměr respirační výměny (R)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11020041" y="5653187"/>
            <a:ext cx="96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CO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O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10664073" y="5847813"/>
            <a:ext cx="68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=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cxnSp>
        <p:nvCxnSpPr>
          <p:cNvPr id="91" name="Přímá spojnice 90"/>
          <p:cNvCxnSpPr/>
          <p:nvPr/>
        </p:nvCxnSpPr>
        <p:spPr>
          <a:xfrm flipV="1">
            <a:off x="11138827" y="6093551"/>
            <a:ext cx="697358" cy="0"/>
          </a:xfrm>
          <a:prstGeom prst="line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673400"/>
              </p:ext>
            </p:extLst>
          </p:nvPr>
        </p:nvGraphicFramePr>
        <p:xfrm>
          <a:off x="4878159" y="1853590"/>
          <a:ext cx="3913764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8441">
                  <a:extLst>
                    <a:ext uri="{9D8B030D-6E8A-4147-A177-3AD203B41FA5}">
                      <a16:colId xmlns:a16="http://schemas.microsoft.com/office/drawing/2014/main" val="1788023020"/>
                    </a:ext>
                  </a:extLst>
                </a:gridCol>
                <a:gridCol w="1006553">
                  <a:extLst>
                    <a:ext uri="{9D8B030D-6E8A-4147-A177-3AD203B41FA5}">
                      <a16:colId xmlns:a16="http://schemas.microsoft.com/office/drawing/2014/main" val="423333116"/>
                    </a:ext>
                  </a:extLst>
                </a:gridCol>
                <a:gridCol w="308683">
                  <a:extLst>
                    <a:ext uri="{9D8B030D-6E8A-4147-A177-3AD203B41FA5}">
                      <a16:colId xmlns:a16="http://schemas.microsoft.com/office/drawing/2014/main" val="3526553300"/>
                    </a:ext>
                  </a:extLst>
                </a:gridCol>
                <a:gridCol w="1620087">
                  <a:extLst>
                    <a:ext uri="{9D8B030D-6E8A-4147-A177-3AD203B41FA5}">
                      <a16:colId xmlns:a16="http://schemas.microsoft.com/office/drawing/2014/main" val="153866205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cs-CZ" dirty="0" smtClean="0"/>
                        <a:t>1g živiny</a:t>
                      </a:r>
                      <a:endParaRPr lang="cs-CZ" dirty="0"/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altLang="cs-CZ" sz="1800" b="1" dirty="0" smtClean="0">
                          <a:solidFill>
                            <a:srgbClr val="FFD03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Spalné teplo:</a:t>
                      </a:r>
                      <a:endParaRPr lang="cs-CZ" altLang="cs-CZ" sz="1800" b="1" dirty="0">
                        <a:solidFill>
                          <a:srgbClr val="FFD03B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836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800" i="1" dirty="0" smtClean="0">
                          <a:solidFill>
                            <a:srgbClr val="FFD03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Fyzikální</a:t>
                      </a:r>
                    </a:p>
                  </a:txBody>
                  <a:tcPr marL="0" marR="0" marT="36000" marB="36000"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0" marR="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altLang="cs-CZ" sz="1800" i="1" dirty="0" smtClean="0">
                          <a:solidFill>
                            <a:srgbClr val="FFD03B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Fyziologické</a:t>
                      </a:r>
                      <a:endParaRPr lang="cs-CZ" altLang="cs-CZ" sz="1800" i="1" dirty="0">
                        <a:solidFill>
                          <a:srgbClr val="FFD03B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0" marR="0" marT="36000" marB="3600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75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Cukry:</a:t>
                      </a:r>
                      <a:endParaRPr lang="cs-CZ" dirty="0"/>
                    </a:p>
                  </a:txBody>
                  <a:tcPr marL="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17,2</a:t>
                      </a:r>
                      <a:endParaRPr lang="cs-CZ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cs-CZ" dirty="0"/>
                    </a:p>
                  </a:txBody>
                  <a:tcPr marL="0" marR="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altLang="cs-CZ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Wingdings" panose="05000000000000000000" pitchFamily="2" charset="2"/>
                        </a:rPr>
                        <a:t>17,2</a:t>
                      </a:r>
                      <a:r>
                        <a:rPr lang="cs-CZ" altLang="cs-CZ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kJ/g</a:t>
                      </a:r>
                      <a:endParaRPr lang="cs-CZ" altLang="cs-CZ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0" marR="0" marT="36000" marB="3600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4688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Bílkoviny:</a:t>
                      </a:r>
                      <a:endParaRPr lang="cs-CZ" dirty="0"/>
                    </a:p>
                  </a:txBody>
                  <a:tcPr marL="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</a:t>
                      </a:r>
                      <a:endParaRPr lang="cs-CZ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cs-CZ" dirty="0"/>
                    </a:p>
                  </a:txBody>
                  <a:tcPr marL="0" marR="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altLang="cs-CZ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17,2 </a:t>
                      </a:r>
                      <a:r>
                        <a:rPr lang="cs-CZ" altLang="cs-CZ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kJ</a:t>
                      </a:r>
                      <a:r>
                        <a:rPr lang="cs-CZ" altLang="cs-CZ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/g</a:t>
                      </a:r>
                      <a:endParaRPr lang="cs-CZ" altLang="cs-CZ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0" marR="0" marT="36000" marB="3600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925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Tuky:</a:t>
                      </a:r>
                      <a:endParaRPr lang="cs-CZ" dirty="0"/>
                    </a:p>
                  </a:txBody>
                  <a:tcPr marL="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38,9</a:t>
                      </a:r>
                      <a:endParaRPr lang="cs-CZ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cs-CZ" dirty="0"/>
                    </a:p>
                  </a:txBody>
                  <a:tcPr marL="0" marR="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38,9 </a:t>
                      </a:r>
                      <a:r>
                        <a:rPr lang="cs-CZ" altLang="cs-CZ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kJ</a:t>
                      </a:r>
                      <a:r>
                        <a:rPr lang="cs-CZ" altLang="cs-CZ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/g</a:t>
                      </a:r>
                    </a:p>
                  </a:txBody>
                  <a:tcPr marL="0" marR="0" marT="36000" marB="3600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8845823"/>
                  </a:ext>
                </a:extLst>
              </a:tr>
            </a:tbl>
          </a:graphicData>
        </a:graphic>
      </p:graphicFrame>
      <p:sp>
        <p:nvSpPr>
          <p:cNvPr id="9" name="Zahnutá šipka nahoru 8"/>
          <p:cNvSpPr/>
          <p:nvPr/>
        </p:nvSpPr>
        <p:spPr>
          <a:xfrm rot="19691300">
            <a:off x="4750096" y="4189872"/>
            <a:ext cx="2211380" cy="6201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8" name="Zahnutá šipka nahoru 57"/>
          <p:cNvSpPr/>
          <p:nvPr/>
        </p:nvSpPr>
        <p:spPr>
          <a:xfrm rot="1908700" flipH="1">
            <a:off x="7233474" y="4189873"/>
            <a:ext cx="2211380" cy="6201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251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00906" y="358865"/>
            <a:ext cx="359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POMĚR  ŽIVIN</a:t>
            </a:r>
            <a:endParaRPr lang="cs-CZ" altLang="cs-CZ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84802508"/>
              </p:ext>
            </p:extLst>
          </p:nvPr>
        </p:nvGraphicFramePr>
        <p:xfrm>
          <a:off x="2443172" y="12351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98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251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00906" y="358865"/>
            <a:ext cx="359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ŽIVINY</a:t>
            </a:r>
            <a:endParaRPr lang="cs-CZ" altLang="cs-CZ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95700" y="1517675"/>
            <a:ext cx="8915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cs-CZ" altLang="cs-CZ" sz="2800" b="1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bílkoviny</a:t>
            </a:r>
            <a:endParaRPr lang="cs-CZ" altLang="cs-CZ" sz="2800" dirty="0">
              <a:solidFill>
                <a:srgbClr val="FFD03B"/>
              </a:solidFill>
            </a:endParaRPr>
          </a:p>
          <a:p>
            <a:pPr eaLnBrk="0" hangingPunct="0"/>
            <a:r>
              <a:rPr lang="cs-CZ" altLang="cs-CZ" sz="2800" dirty="0">
                <a:solidFill>
                  <a:schemeClr val="bg1"/>
                </a:solidFill>
              </a:rPr>
              <a:t>	</a:t>
            </a:r>
            <a:r>
              <a:rPr lang="cs-CZ" altLang="cs-CZ" sz="2800" dirty="0" smtClean="0">
                <a:solidFill>
                  <a:schemeClr val="bg1"/>
                </a:solidFill>
              </a:rPr>
              <a:t>0,8 g/kg</a:t>
            </a:r>
            <a:endParaRPr lang="cs-CZ" altLang="cs-CZ" sz="2800" dirty="0">
              <a:solidFill>
                <a:schemeClr val="bg1"/>
              </a:solidFill>
            </a:endParaRPr>
          </a:p>
          <a:p>
            <a:pPr eaLnBrk="0" hangingPunct="0"/>
            <a:r>
              <a:rPr lang="cs-CZ" altLang="cs-CZ" sz="2800" b="1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zákon</a:t>
            </a:r>
            <a:endParaRPr lang="cs-CZ" altLang="cs-CZ" sz="2800" dirty="0">
              <a:solidFill>
                <a:srgbClr val="FFD03B"/>
              </a:solidFill>
            </a:endParaRPr>
          </a:p>
          <a:p>
            <a:pPr eaLnBrk="0" hangingPunct="0"/>
            <a:r>
              <a:rPr lang="cs-CZ" altLang="cs-CZ" sz="2800" dirty="0"/>
              <a:t>	</a:t>
            </a:r>
            <a:r>
              <a:rPr lang="cs-CZ" altLang="cs-CZ" sz="2800" dirty="0" smtClean="0">
                <a:solidFill>
                  <a:schemeClr val="bg1"/>
                </a:solidFill>
              </a:rPr>
              <a:t>pouze část energie může být přeměněna na </a:t>
            </a:r>
            <a:r>
              <a:rPr lang="cs-CZ" altLang="cs-CZ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práci</a:t>
            </a:r>
            <a:r>
              <a:rPr lang="cs-CZ" altLang="cs-CZ" sz="2800" dirty="0" smtClean="0">
                <a:solidFill>
                  <a:schemeClr val="bg1"/>
                </a:solidFill>
              </a:rPr>
              <a:t>, 	zbytek je transformován na </a:t>
            </a:r>
            <a:r>
              <a:rPr lang="cs-CZ" altLang="cs-CZ" sz="28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D85B36"/>
                </a:solidFill>
              </a:rPr>
              <a:t>teplo</a:t>
            </a:r>
            <a:endParaRPr lang="cs-CZ" altLang="cs-CZ" sz="28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D85B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152</Words>
  <Application>Microsoft Office PowerPoint</Application>
  <PresentationFormat>Širokoúhlá obrazovka</PresentationFormat>
  <Paragraphs>87</Paragraphs>
  <Slides>8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Závodná</dc:creator>
  <cp:lastModifiedBy>Eva Závodná</cp:lastModifiedBy>
  <cp:revision>20</cp:revision>
  <dcterms:created xsi:type="dcterms:W3CDTF">2020-11-25T10:57:42Z</dcterms:created>
  <dcterms:modified xsi:type="dcterms:W3CDTF">2021-01-05T17:31:01Z</dcterms:modified>
</cp:coreProperties>
</file>