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5"/>
    <p:restoredTop sz="94687"/>
  </p:normalViewPr>
  <p:slideViewPr>
    <p:cSldViewPr snapToGrid="0" snapToObjects="1">
      <p:cViewPr varScale="1">
        <p:scale>
          <a:sx n="121" d="100"/>
          <a:sy n="121" d="100"/>
        </p:scale>
        <p:origin x="9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761F5-853C-2944-80FC-2B7366A309FD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E84F-E48E-7146-AE8C-B4780E58B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30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761F5-853C-2944-80FC-2B7366A309FD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E84F-E48E-7146-AE8C-B4780E58B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264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761F5-853C-2944-80FC-2B7366A309FD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E84F-E48E-7146-AE8C-B4780E58B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24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761F5-853C-2944-80FC-2B7366A309FD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E84F-E48E-7146-AE8C-B4780E58B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319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761F5-853C-2944-80FC-2B7366A309FD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E84F-E48E-7146-AE8C-B4780E58B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99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761F5-853C-2944-80FC-2B7366A309FD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E84F-E48E-7146-AE8C-B4780E58B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297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761F5-853C-2944-80FC-2B7366A309FD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E84F-E48E-7146-AE8C-B4780E58B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384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761F5-853C-2944-80FC-2B7366A309FD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E84F-E48E-7146-AE8C-B4780E58B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27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761F5-853C-2944-80FC-2B7366A309FD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E84F-E48E-7146-AE8C-B4780E58B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566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761F5-853C-2944-80FC-2B7366A309FD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E84F-E48E-7146-AE8C-B4780E58B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242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761F5-853C-2944-80FC-2B7366A309FD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E84F-E48E-7146-AE8C-B4780E58B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902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761F5-853C-2944-80FC-2B7366A309FD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5E84F-E48E-7146-AE8C-B4780E58B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24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a.org/research/responsible/reflections-authorship.pdf" TargetMode="External"/><Relationship Id="rId4" Type="http://schemas.openxmlformats.org/officeDocument/2006/relationships/hyperlink" Target="https://publicationethics.org/" TargetMode="External"/><Relationship Id="rId5" Type="http://schemas.openxmlformats.org/officeDocument/2006/relationships/hyperlink" Target="https://publicationethics.org/guidance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apa.org/research/responsible/publication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Publikační etika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042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APA – stránka věnovaná publikační praxi</a:t>
            </a:r>
          </a:p>
          <a:p>
            <a:r>
              <a:rPr lang="cs-CZ" dirty="0" smtClean="0">
                <a:hlinkClick r:id="rId2"/>
              </a:rPr>
              <a:t>https://www.apa.org/research/responsible/publication/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https://www.apa.org/research/responsible/reflections-authorship.pdf</a:t>
            </a:r>
            <a:r>
              <a:rPr lang="cs-CZ" dirty="0" smtClean="0"/>
              <a:t> (článek s konkrétními příklady)</a:t>
            </a:r>
          </a:p>
          <a:p>
            <a:endParaRPr lang="cs-CZ" dirty="0"/>
          </a:p>
          <a:p>
            <a:r>
              <a:rPr lang="cs-CZ" dirty="0" smtClean="0">
                <a:hlinkClick r:id="rId4"/>
              </a:rPr>
              <a:t>https://publicationethics.org/</a:t>
            </a:r>
            <a:endParaRPr lang="cs-CZ" dirty="0" smtClean="0"/>
          </a:p>
          <a:p>
            <a:r>
              <a:rPr lang="cs-CZ" dirty="0" smtClean="0"/>
              <a:t>COPE (</a:t>
            </a:r>
            <a:r>
              <a:rPr lang="cs-CZ" dirty="0" err="1"/>
              <a:t>Committee</a:t>
            </a:r>
            <a:r>
              <a:rPr lang="cs-CZ" dirty="0"/>
              <a:t> on </a:t>
            </a:r>
            <a:r>
              <a:rPr lang="cs-CZ" dirty="0" err="1"/>
              <a:t>Publication</a:t>
            </a:r>
            <a:r>
              <a:rPr lang="cs-CZ" dirty="0"/>
              <a:t> </a:t>
            </a:r>
            <a:r>
              <a:rPr lang="cs-CZ" dirty="0" err="1" smtClean="0"/>
              <a:t>Ethics</a:t>
            </a:r>
            <a:r>
              <a:rPr lang="cs-CZ" dirty="0" smtClean="0"/>
              <a:t>)</a:t>
            </a:r>
          </a:p>
          <a:p>
            <a:r>
              <a:rPr lang="cs-CZ" dirty="0" smtClean="0">
                <a:hlinkClick r:id="rId5"/>
              </a:rPr>
              <a:t>https://publicationethics.org/guidance</a:t>
            </a:r>
            <a:r>
              <a:rPr lang="cs-CZ" dirty="0" smtClean="0"/>
              <a:t> (možno podat případ k posouzení)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8897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</a:t>
            </a:r>
            <a:r>
              <a:rPr lang="cs-CZ" dirty="0" smtClean="0"/>
              <a:t>eciproční citování </a:t>
            </a:r>
          </a:p>
          <a:p>
            <a:pPr lvl="1"/>
            <a:r>
              <a:rPr lang="cs-CZ" dirty="0" smtClean="0"/>
              <a:t>umělé navyšování ohlasů</a:t>
            </a:r>
          </a:p>
          <a:p>
            <a:r>
              <a:rPr lang="cs-CZ" dirty="0" smtClean="0"/>
              <a:t>zkreslené citování</a:t>
            </a:r>
          </a:p>
          <a:p>
            <a:pPr lvl="1"/>
            <a:r>
              <a:rPr lang="cs-CZ" dirty="0" smtClean="0"/>
              <a:t>primární zdroje!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90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Publikační 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proč se jí zabývat?</a:t>
            </a:r>
          </a:p>
          <a:p>
            <a:endParaRPr lang="cs-CZ" dirty="0" smtClean="0"/>
          </a:p>
          <a:p>
            <a:r>
              <a:rPr lang="cs-CZ" dirty="0" smtClean="0"/>
              <a:t>zdroje problémů</a:t>
            </a:r>
          </a:p>
          <a:p>
            <a:pPr lvl="1"/>
            <a:r>
              <a:rPr lang="cs-CZ" dirty="0" err="1" smtClean="0"/>
              <a:t>honest</a:t>
            </a:r>
            <a:r>
              <a:rPr lang="cs-CZ" dirty="0" smtClean="0"/>
              <a:t> </a:t>
            </a:r>
            <a:r>
              <a:rPr lang="cs-CZ" dirty="0" err="1" smtClean="0"/>
              <a:t>mistakes</a:t>
            </a:r>
            <a:endParaRPr lang="cs-CZ" dirty="0" smtClean="0"/>
          </a:p>
          <a:p>
            <a:pPr lvl="1"/>
            <a:r>
              <a:rPr lang="cs-CZ" dirty="0" smtClean="0"/>
              <a:t>nedbalost</a:t>
            </a:r>
          </a:p>
          <a:p>
            <a:pPr lvl="1"/>
            <a:r>
              <a:rPr lang="cs-CZ" dirty="0" smtClean="0"/>
              <a:t>vědomé přestupky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dvě třídy přestupků</a:t>
            </a:r>
          </a:p>
          <a:p>
            <a:pPr lvl="1"/>
            <a:r>
              <a:rPr lang="cs-CZ" dirty="0" smtClean="0"/>
              <a:t>hrubé porušení etiky (</a:t>
            </a:r>
            <a:r>
              <a:rPr lang="cs-CZ" dirty="0" err="1" smtClean="0"/>
              <a:t>scientific</a:t>
            </a:r>
            <a:r>
              <a:rPr lang="cs-CZ" dirty="0" smtClean="0"/>
              <a:t> </a:t>
            </a:r>
            <a:r>
              <a:rPr lang="cs-CZ" dirty="0" err="1" smtClean="0"/>
              <a:t>misconduct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sporné postupy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5679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Scientfic</a:t>
            </a:r>
            <a:r>
              <a:rPr lang="cs-CZ" dirty="0" smtClean="0"/>
              <a:t> </a:t>
            </a:r>
            <a:r>
              <a:rPr lang="cs-CZ" dirty="0" err="1"/>
              <a:t>misconduct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podstatný je záměr klamat</a:t>
            </a:r>
          </a:p>
          <a:p>
            <a:endParaRPr lang="cs-CZ" dirty="0"/>
          </a:p>
          <a:p>
            <a:r>
              <a:rPr lang="cs-CZ" dirty="0" smtClean="0"/>
              <a:t>fabrikace dat/výsledků</a:t>
            </a:r>
          </a:p>
          <a:p>
            <a:r>
              <a:rPr lang="cs-CZ" dirty="0" smtClean="0"/>
              <a:t>zkreslování, falšování</a:t>
            </a:r>
          </a:p>
          <a:p>
            <a:r>
              <a:rPr lang="cs-CZ" dirty="0" smtClean="0"/>
              <a:t>oportunistická analýza dat</a:t>
            </a:r>
          </a:p>
          <a:p>
            <a:r>
              <a:rPr lang="cs-CZ" dirty="0" smtClean="0"/>
              <a:t>plagiátorství</a:t>
            </a:r>
          </a:p>
          <a:p>
            <a:r>
              <a:rPr lang="cs-CZ" dirty="0" err="1" smtClean="0"/>
              <a:t>researcher</a:t>
            </a:r>
            <a:r>
              <a:rPr lang="cs-CZ" dirty="0" smtClean="0"/>
              <a:t> </a:t>
            </a:r>
            <a:r>
              <a:rPr lang="cs-CZ" dirty="0" err="1" smtClean="0"/>
              <a:t>bias</a:t>
            </a:r>
            <a:endParaRPr lang="cs-CZ" dirty="0" smtClean="0"/>
          </a:p>
          <a:p>
            <a:r>
              <a:rPr lang="cs-CZ" dirty="0" smtClean="0"/>
              <a:t>zneužití důvěrných informací</a:t>
            </a:r>
          </a:p>
          <a:p>
            <a:r>
              <a:rPr lang="cs-CZ" dirty="0" smtClean="0"/>
              <a:t>chybné vykazování autorského podílu</a:t>
            </a:r>
          </a:p>
        </p:txBody>
      </p:sp>
    </p:spTree>
    <p:extLst>
      <p:ext uri="{BB962C8B-B14F-4D97-AF65-F5344CB8AC3E}">
        <p14:creationId xmlns:p14="http://schemas.microsoft.com/office/powerpoint/2010/main" val="926275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Sporné postupy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především v souvislosti s vykazováním vědeckého výkonu</a:t>
            </a:r>
          </a:p>
          <a:p>
            <a:endParaRPr lang="cs-CZ" dirty="0"/>
          </a:p>
          <a:p>
            <a:r>
              <a:rPr lang="cs-CZ" dirty="0" smtClean="0"/>
              <a:t>autorský kredit</a:t>
            </a:r>
          </a:p>
          <a:p>
            <a:r>
              <a:rPr lang="cs-CZ" dirty="0" err="1" smtClean="0"/>
              <a:t>salami</a:t>
            </a:r>
            <a:r>
              <a:rPr lang="cs-CZ" dirty="0" smtClean="0"/>
              <a:t> </a:t>
            </a:r>
            <a:r>
              <a:rPr lang="cs-CZ" dirty="0" err="1" smtClean="0"/>
              <a:t>slicing</a:t>
            </a:r>
            <a:endParaRPr lang="cs-CZ" dirty="0" smtClean="0"/>
          </a:p>
          <a:p>
            <a:r>
              <a:rPr lang="cs-CZ" dirty="0" smtClean="0"/>
              <a:t>recyklace publikací</a:t>
            </a:r>
          </a:p>
          <a:p>
            <a:r>
              <a:rPr lang="cs-CZ" dirty="0" smtClean="0"/>
              <a:t>reciproční citování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6354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Fabrikace dat, zkreslování výsledků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prevence – otevřený přístup k datům</a:t>
            </a:r>
          </a:p>
          <a:p>
            <a:endParaRPr lang="cs-CZ" dirty="0"/>
          </a:p>
          <a:p>
            <a:r>
              <a:rPr lang="cs-CZ" dirty="0" smtClean="0"/>
              <a:t>kromě fabrikace také</a:t>
            </a:r>
          </a:p>
          <a:p>
            <a:pPr lvl="1"/>
            <a:r>
              <a:rPr lang="cs-CZ" dirty="0" smtClean="0"/>
              <a:t>dodatečná úprava vzorku</a:t>
            </a:r>
          </a:p>
          <a:p>
            <a:pPr lvl="1"/>
            <a:r>
              <a:rPr lang="cs-CZ" dirty="0" smtClean="0"/>
              <a:t>“dojení“ dat, </a:t>
            </a:r>
            <a:r>
              <a:rPr lang="cs-CZ" dirty="0" err="1" smtClean="0"/>
              <a:t>cherry</a:t>
            </a:r>
            <a:r>
              <a:rPr lang="cs-CZ" dirty="0" smtClean="0"/>
              <a:t> </a:t>
            </a:r>
            <a:r>
              <a:rPr lang="cs-CZ" dirty="0" err="1" smtClean="0"/>
              <a:t>picking</a:t>
            </a:r>
            <a:endParaRPr lang="cs-CZ" dirty="0" smtClean="0"/>
          </a:p>
          <a:p>
            <a:pPr lvl="1"/>
            <a:r>
              <a:rPr lang="cs-CZ" dirty="0" smtClean="0"/>
              <a:t>dodatečné formulace hypotéz</a:t>
            </a:r>
          </a:p>
          <a:p>
            <a:pPr lvl="1"/>
            <a:r>
              <a:rPr lang="cs-CZ" dirty="0" smtClean="0"/>
              <a:t>účelová interpretace výsledků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670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 zájmů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zájem třetích (komerčních stran)</a:t>
            </a:r>
          </a:p>
          <a:p>
            <a:r>
              <a:rPr lang="cs-CZ" dirty="0" smtClean="0"/>
              <a:t>ale i výzkumníka</a:t>
            </a:r>
          </a:p>
          <a:p>
            <a:endParaRPr lang="cs-CZ" dirty="0"/>
          </a:p>
          <a:p>
            <a:r>
              <a:rPr lang="cs-CZ" dirty="0" smtClean="0"/>
              <a:t>navržení designu výzkumu tak, aby zvýšil šance na potvrzení svého názoru</a:t>
            </a:r>
          </a:p>
          <a:p>
            <a:r>
              <a:rPr lang="cs-CZ" dirty="0" smtClean="0"/>
              <a:t>selektivita při publikaci výsledků</a:t>
            </a:r>
          </a:p>
          <a:p>
            <a:r>
              <a:rPr lang="cs-CZ" dirty="0" smtClean="0"/>
              <a:t>podle APA – vždy </a:t>
            </a:r>
            <a:r>
              <a:rPr lang="cs-CZ" dirty="0"/>
              <a:t>upozornit na možný konflikt zájmů </a:t>
            </a:r>
            <a:r>
              <a:rPr lang="cs-CZ" dirty="0" smtClean="0"/>
              <a:t>(i ten, který my jako konflikt zájmů nevnímáme, ale ostatní by mohli)</a:t>
            </a:r>
          </a:p>
        </p:txBody>
      </p:sp>
    </p:spTree>
    <p:extLst>
      <p:ext uri="{BB962C8B-B14F-4D97-AF65-F5344CB8AC3E}">
        <p14:creationId xmlns:p14="http://schemas.microsoft.com/office/powerpoint/2010/main" val="1885737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Plagiátorství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cizí myšlenky bez citace a vydáváme za své </a:t>
            </a:r>
          </a:p>
          <a:p>
            <a:r>
              <a:rPr lang="cs-CZ" dirty="0"/>
              <a:t>doslovné převzetí textu bez </a:t>
            </a:r>
            <a:r>
              <a:rPr lang="cs-CZ" dirty="0" smtClean="0"/>
              <a:t>označení, </a:t>
            </a:r>
            <a:r>
              <a:rPr lang="cs-CZ" dirty="0"/>
              <a:t>že jde o doslovnou </a:t>
            </a:r>
            <a:r>
              <a:rPr lang="cs-CZ" dirty="0" smtClean="0"/>
              <a:t>citaci</a:t>
            </a:r>
          </a:p>
          <a:p>
            <a:r>
              <a:rPr lang="cs-CZ" dirty="0" smtClean="0"/>
              <a:t>převezmeme </a:t>
            </a:r>
            <a:r>
              <a:rPr lang="cs-CZ" dirty="0"/>
              <a:t>text a neparafrázujeme, ale jen stylisticky upravíme (příp. přeložíme)</a:t>
            </a:r>
          </a:p>
          <a:p>
            <a:endParaRPr lang="cs-CZ" dirty="0" smtClean="0"/>
          </a:p>
          <a:p>
            <a:r>
              <a:rPr lang="cs-CZ" dirty="0" smtClean="0"/>
              <a:t>Kratochvíl, J. (2014). Jak citovat. Brno: Knihovna univerzitního kampusu MU. doi:10.13140/2.1.1243.5840.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1595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Autoplagiátorství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uplicitní publikace alias </a:t>
            </a:r>
            <a:r>
              <a:rPr lang="cs-CZ" dirty="0" err="1" smtClean="0"/>
              <a:t>autoplagiáty</a:t>
            </a:r>
            <a:r>
              <a:rPr lang="cs-CZ" dirty="0" smtClean="0"/>
              <a:t> alias recyklace </a:t>
            </a:r>
          </a:p>
          <a:p>
            <a:r>
              <a:rPr lang="cs-CZ" dirty="0" smtClean="0"/>
              <a:t>umělé navyšování věd. výkonu, problém při </a:t>
            </a:r>
            <a:r>
              <a:rPr lang="cs-CZ" dirty="0" err="1" smtClean="0"/>
              <a:t>metaanalýzách</a:t>
            </a:r>
            <a:endParaRPr lang="cs-CZ" dirty="0" smtClean="0"/>
          </a:p>
          <a:p>
            <a:r>
              <a:rPr lang="cs-CZ" dirty="0" smtClean="0"/>
              <a:t>přijatelné </a:t>
            </a:r>
          </a:p>
          <a:p>
            <a:pPr lvl="1"/>
            <a:r>
              <a:rPr lang="cs-CZ" dirty="0" smtClean="0"/>
              <a:t>úprava </a:t>
            </a:r>
            <a:r>
              <a:rPr lang="cs-CZ" dirty="0"/>
              <a:t>odborného textu na populárně vědecký, ale s explicitním uvedením</a:t>
            </a:r>
            <a:r>
              <a:rPr lang="cs-CZ" dirty="0" smtClean="0">
                <a:effectLst/>
              </a:rPr>
              <a:t> </a:t>
            </a:r>
          </a:p>
          <a:p>
            <a:pPr lvl="1"/>
            <a:r>
              <a:rPr lang="cs-CZ" dirty="0"/>
              <a:t>zahrnutí časopiseckých článků do monografie</a:t>
            </a:r>
            <a:r>
              <a:rPr lang="cs-CZ" dirty="0" smtClean="0">
                <a:effectLst/>
              </a:rPr>
              <a:t> </a:t>
            </a:r>
          </a:p>
          <a:p>
            <a:r>
              <a:rPr lang="cs-CZ" dirty="0" err="1" smtClean="0"/>
              <a:t>salami</a:t>
            </a:r>
            <a:r>
              <a:rPr lang="cs-CZ" dirty="0" smtClean="0"/>
              <a:t> </a:t>
            </a:r>
            <a:r>
              <a:rPr lang="cs-CZ" dirty="0" err="1" smtClean="0"/>
              <a:t>slicing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987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Uniform</a:t>
            </a:r>
            <a:r>
              <a:rPr lang="cs-CZ" dirty="0"/>
              <a:t> </a:t>
            </a:r>
            <a:r>
              <a:rPr lang="cs-CZ" dirty="0" err="1"/>
              <a:t>Requirements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Manuscripts</a:t>
            </a:r>
            <a:r>
              <a:rPr lang="cs-CZ" dirty="0"/>
              <a:t> </a:t>
            </a:r>
            <a:r>
              <a:rPr lang="cs-CZ" dirty="0" err="1"/>
              <a:t>Submitted</a:t>
            </a:r>
            <a:r>
              <a:rPr lang="cs-CZ" dirty="0"/>
              <a:t> to </a:t>
            </a:r>
            <a:r>
              <a:rPr lang="cs-CZ" dirty="0" err="1"/>
              <a:t>Biomedical</a:t>
            </a:r>
            <a:r>
              <a:rPr lang="cs-CZ" dirty="0"/>
              <a:t> </a:t>
            </a:r>
            <a:r>
              <a:rPr lang="cs-CZ" dirty="0" err="1"/>
              <a:t>Journals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/>
              <a:t>The</a:t>
            </a:r>
            <a:r>
              <a:rPr lang="cs-CZ" dirty="0"/>
              <a:t> International </a:t>
            </a:r>
            <a:r>
              <a:rPr lang="cs-CZ" dirty="0" err="1"/>
              <a:t>Committee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err="1"/>
              <a:t>Journal</a:t>
            </a:r>
            <a:r>
              <a:rPr lang="cs-CZ" dirty="0"/>
              <a:t> </a:t>
            </a:r>
            <a:r>
              <a:rPr lang="cs-CZ" dirty="0" err="1" smtClean="0"/>
              <a:t>Editors</a:t>
            </a:r>
            <a:r>
              <a:rPr lang="cs-CZ" dirty="0" smtClean="0"/>
              <a:t>, 2001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3 podmínky autorství</a:t>
            </a:r>
          </a:p>
          <a:p>
            <a:pPr lvl="1"/>
            <a:r>
              <a:rPr lang="cs-CZ" u="sng" dirty="0" smtClean="0"/>
              <a:t>podstatný příspěvek </a:t>
            </a:r>
            <a:r>
              <a:rPr lang="cs-CZ" dirty="0" smtClean="0"/>
              <a:t>ke konceptu, designu, sběru dat, analýze, interpretaci</a:t>
            </a:r>
          </a:p>
          <a:p>
            <a:pPr lvl="1"/>
            <a:r>
              <a:rPr lang="cs-CZ" dirty="0" smtClean="0"/>
              <a:t>vypracování článku nebo jeho kritická revize</a:t>
            </a:r>
          </a:p>
          <a:p>
            <a:pPr lvl="1"/>
            <a:r>
              <a:rPr lang="cs-CZ" dirty="0" smtClean="0"/>
              <a:t>konečný souhlas s verzí podanou k publikaci</a:t>
            </a:r>
          </a:p>
          <a:p>
            <a:r>
              <a:rPr lang="cs-CZ" dirty="0" smtClean="0"/>
              <a:t>2 typy problémů</a:t>
            </a:r>
          </a:p>
          <a:p>
            <a:pPr lvl="1"/>
            <a:r>
              <a:rPr lang="cs-CZ" dirty="0" err="1" smtClean="0"/>
              <a:t>ghost</a:t>
            </a:r>
            <a:r>
              <a:rPr lang="cs-CZ" dirty="0" smtClean="0"/>
              <a:t> </a:t>
            </a:r>
            <a:r>
              <a:rPr lang="cs-CZ" dirty="0" err="1" smtClean="0"/>
              <a:t>authorship</a:t>
            </a:r>
            <a:endParaRPr lang="cs-CZ" dirty="0" smtClean="0"/>
          </a:p>
          <a:p>
            <a:pPr lvl="1"/>
            <a:r>
              <a:rPr lang="cs-CZ" dirty="0" err="1" smtClean="0"/>
              <a:t>gift</a:t>
            </a:r>
            <a:r>
              <a:rPr lang="cs-CZ" dirty="0" smtClean="0"/>
              <a:t> </a:t>
            </a:r>
            <a:r>
              <a:rPr lang="cs-CZ" dirty="0" err="1" smtClean="0"/>
              <a:t>authoship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4999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327</Words>
  <Application>Microsoft Macintosh PowerPoint</Application>
  <PresentationFormat>Širokoúhlá obrazovka</PresentationFormat>
  <Paragraphs>79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Publikační etika</vt:lpstr>
      <vt:lpstr>Publikační etika</vt:lpstr>
      <vt:lpstr>Scientfic misconduct </vt:lpstr>
      <vt:lpstr>Sporné postupy</vt:lpstr>
      <vt:lpstr>Fabrikace dat, zkreslování výsledků</vt:lpstr>
      <vt:lpstr>Konflikt zájmů</vt:lpstr>
      <vt:lpstr>Plagiátorství</vt:lpstr>
      <vt:lpstr>Autoplagiátorství</vt:lpstr>
      <vt:lpstr>Autorství</vt:lpstr>
      <vt:lpstr>Autorství</vt:lpstr>
      <vt:lpstr>Citace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Publikační etika</dc:title>
  <dc:creator>Uživatel Microsoft Office</dc:creator>
  <cp:lastModifiedBy>Helena Klimusová</cp:lastModifiedBy>
  <cp:revision>16</cp:revision>
  <dcterms:created xsi:type="dcterms:W3CDTF">2019-12-06T08:52:24Z</dcterms:created>
  <dcterms:modified xsi:type="dcterms:W3CDTF">2020-11-13T19:04:17Z</dcterms:modified>
</cp:coreProperties>
</file>