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3EDA3F-2B8D-027B-4BDE-FE4CF80336B6}" v="4" dt="2021-10-24T16:56:26.727"/>
    <p1510:client id="{8BE89FB5-DFD6-4AB9-8244-6C349EEF6374}" v="5274" dt="2021-01-11T01:28:55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cs-CZ" sz="5400">
                <a:cs typeface="Calibri Light"/>
              </a:rPr>
              <a:t>Návykové látky</a:t>
            </a:r>
            <a:endParaRPr lang="cs-CZ" sz="54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cs-CZ" sz="2000">
                <a:ea typeface="+mn-lt"/>
                <a:cs typeface="+mn-lt"/>
              </a:rPr>
              <a:t>Petr Grossmann</a:t>
            </a:r>
            <a:endParaRPr lang="cs-CZ" sz="200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2EFC8F-4555-466B-991A-E4832D48ED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52" r="1605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83A99-ECD7-444F-ABA5-E25BA758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MDMA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06B564-81F2-4491-8D13-EBA27CD11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3,4-methylendioxymethamfetamin</a:t>
            </a:r>
            <a:r>
              <a:rPr lang="cs-CZ" dirty="0">
                <a:cs typeface="Calibri"/>
              </a:rPr>
              <a:t>, extáze</a:t>
            </a:r>
          </a:p>
          <a:p>
            <a:r>
              <a:rPr lang="cs-CZ" dirty="0" err="1">
                <a:ea typeface="+mn-lt"/>
                <a:cs typeface="+mn-lt"/>
              </a:rPr>
              <a:t>entaktogen</a:t>
            </a:r>
          </a:p>
          <a:p>
            <a:r>
              <a:rPr lang="cs-CZ" dirty="0">
                <a:ea typeface="+mn-lt"/>
                <a:cs typeface="+mn-lt"/>
              </a:rPr>
              <a:t>Příznaky intoxikace</a:t>
            </a:r>
            <a:endParaRPr lang="cs-CZ" dirty="0">
              <a:cs typeface="Calibri" panose="020F0502020204030204"/>
            </a:endParaRPr>
          </a:p>
          <a:p>
            <a:pPr lvl="2"/>
            <a:r>
              <a:rPr lang="cs-CZ" dirty="0">
                <a:ea typeface="+mn-lt"/>
                <a:cs typeface="+mn-lt"/>
              </a:rPr>
              <a:t>Neklid, zmatenost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Pocity pohody, klidu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Zvýšení intelektuálního výkonu, empatie, pocity lásky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Potřeba dotýkat se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Zvýšené napětí svalů, jaw </a:t>
            </a:r>
            <a:r>
              <a:rPr lang="cs-CZ" dirty="0" err="1">
                <a:ea typeface="+mn-lt"/>
                <a:cs typeface="+mn-lt"/>
              </a:rPr>
              <a:t>clenching</a:t>
            </a:r>
            <a:r>
              <a:rPr lang="cs-CZ" dirty="0">
                <a:ea typeface="+mn-lt"/>
                <a:cs typeface="+mn-lt"/>
              </a:rPr>
              <a:t>, bolesti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Snížený pocit žízně, hypertermie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Dilatace zornic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833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BAC25-CF06-4ACD-AAF0-4BA2B43C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MDMA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4C760F-5854-491D-8435-EDA57172E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Postihuje zejména </a:t>
            </a:r>
            <a:r>
              <a:rPr lang="cs-CZ" dirty="0" err="1">
                <a:cs typeface="Calibri"/>
              </a:rPr>
              <a:t>serotonergní</a:t>
            </a:r>
            <a:r>
              <a:rPr lang="cs-CZ" dirty="0">
                <a:cs typeface="Calibri"/>
              </a:rPr>
              <a:t> systém</a:t>
            </a:r>
          </a:p>
          <a:p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U chronických uživatelů: Poruchy paměti - krátkodobé, střednědobé, vizuální, pracovní a epizodické, poruchy exekutivních funkcí a úsudku, abnormality u intelektu a psychomotorického výkonu.</a:t>
            </a:r>
          </a:p>
          <a:p>
            <a:r>
              <a:rPr lang="cs-CZ" dirty="0">
                <a:cs typeface="Calibri"/>
              </a:rPr>
              <a:t>Část postižení se může projevit až v odstupu let, často v souvislosti s přirozenými věkem podmíněnými změnami</a:t>
            </a:r>
          </a:p>
        </p:txBody>
      </p:sp>
    </p:spTree>
    <p:extLst>
      <p:ext uri="{BB962C8B-B14F-4D97-AF65-F5344CB8AC3E}">
        <p14:creationId xmlns:p14="http://schemas.microsoft.com/office/powerpoint/2010/main" val="2438776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85557-F10F-49EC-8C95-D26443ECA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Konopné drogy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82710-9A39-4F93-8AA6-E4CE2B081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66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Marihuana, hašiš -  delta-9-tetrahydrocannabinol</a:t>
            </a:r>
            <a:endParaRPr lang="cs-CZ" dirty="0"/>
          </a:p>
          <a:p>
            <a:r>
              <a:rPr lang="cs-CZ" dirty="0">
                <a:cs typeface="Calibri"/>
              </a:rPr>
              <a:t>některé designové drogy (</a:t>
            </a:r>
            <a:r>
              <a:rPr lang="cs-CZ" dirty="0" err="1">
                <a:cs typeface="Calibri"/>
              </a:rPr>
              <a:t>kanabimimetika</a:t>
            </a:r>
            <a:r>
              <a:rPr lang="cs-CZ" dirty="0">
                <a:cs typeface="Calibri"/>
              </a:rPr>
              <a:t>)</a:t>
            </a:r>
            <a:endParaRPr lang="cs-CZ"/>
          </a:p>
          <a:p>
            <a:r>
              <a:rPr lang="cs-CZ" dirty="0">
                <a:ea typeface="+mn-lt"/>
                <a:cs typeface="+mn-lt"/>
              </a:rPr>
              <a:t>Příznaky intoxikace</a:t>
            </a:r>
            <a:endParaRPr lang="cs-CZ" dirty="0">
              <a:cs typeface="Calibri"/>
            </a:endParaRPr>
          </a:p>
          <a:p>
            <a:pPr lvl="2"/>
            <a:r>
              <a:rPr lang="cs-CZ" dirty="0">
                <a:ea typeface="+mn-lt"/>
                <a:cs typeface="+mn-lt"/>
              </a:rPr>
              <a:t>Euforie/</a:t>
            </a:r>
            <a:r>
              <a:rPr lang="cs-CZ" dirty="0" err="1">
                <a:ea typeface="+mn-lt"/>
                <a:cs typeface="+mn-lt"/>
              </a:rPr>
              <a:t>desinhibice</a:t>
            </a:r>
            <a:endParaRPr lang="cs-CZ" dirty="0" err="1"/>
          </a:p>
          <a:p>
            <a:pPr lvl="2"/>
            <a:r>
              <a:rPr lang="cs-CZ" dirty="0">
                <a:ea typeface="+mn-lt"/>
                <a:cs typeface="+mn-lt"/>
              </a:rPr>
              <a:t>Úzkost/agitovanost</a:t>
            </a:r>
            <a:endParaRPr lang="cs-CZ" dirty="0"/>
          </a:p>
          <a:p>
            <a:pPr lvl="2"/>
            <a:r>
              <a:rPr lang="cs-CZ" dirty="0" err="1">
                <a:ea typeface="+mn-lt"/>
                <a:cs typeface="+mn-lt"/>
              </a:rPr>
              <a:t>Paranoidita</a:t>
            </a:r>
            <a:endParaRPr lang="cs-CZ" dirty="0" err="1"/>
          </a:p>
          <a:p>
            <a:pPr lvl="2"/>
            <a:r>
              <a:rPr lang="cs-CZ" dirty="0">
                <a:ea typeface="+mn-lt"/>
                <a:cs typeface="+mn-lt"/>
              </a:rPr>
              <a:t>Zpomalení času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Zhoršení úsudku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Depersonalizace, derealizace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Halucinace a iluze</a:t>
            </a:r>
            <a:endParaRPr lang="cs-CZ" dirty="0"/>
          </a:p>
          <a:p>
            <a:pPr lvl="2"/>
            <a:r>
              <a:rPr lang="cs-CZ" dirty="0" err="1">
                <a:ea typeface="+mn-lt"/>
                <a:cs typeface="+mn-lt"/>
              </a:rPr>
              <a:t>Zvýš</a:t>
            </a:r>
            <a:r>
              <a:rPr lang="cs-CZ" dirty="0">
                <a:ea typeface="+mn-lt"/>
                <a:cs typeface="+mn-lt"/>
              </a:rPr>
              <a:t>. chuť k jídlu, xerostomie, injekce spojivek, tachykardie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01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1EB0-1814-4EA1-B08E-BAF21D86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Konopné drogy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B0F456-DE9E-4FBE-8E49-59C9AFDFE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Experimentální podání ukázalo, že má vliv na krátkodobou paměť, pozornost, schopnost vykonávat psychomotorické úkoly</a:t>
            </a:r>
          </a:p>
          <a:p>
            <a:r>
              <a:rPr lang="cs-CZ" dirty="0">
                <a:cs typeface="Calibri"/>
              </a:rPr>
              <a:t>U krátkodobých uživatelů patrně nejsou dopady závažné, aby ovlivnily každodenní fungování</a:t>
            </a:r>
          </a:p>
          <a:p>
            <a:r>
              <a:rPr lang="cs-CZ" dirty="0">
                <a:cs typeface="Calibri"/>
              </a:rPr>
              <a:t>U chronických uživatelů není konsensus, délka užívání však zvyšuje intenzitu postižení KF</a:t>
            </a:r>
          </a:p>
          <a:p>
            <a:r>
              <a:rPr lang="cs-CZ" dirty="0">
                <a:cs typeface="Calibri"/>
              </a:rPr>
              <a:t>Jednoznačně však má vliv na krátkodobou paměť, u adolescentů se ukazuje i vliv na dlouhodobou paměť</a:t>
            </a:r>
          </a:p>
          <a:p>
            <a:r>
              <a:rPr lang="cs-CZ" dirty="0">
                <a:cs typeface="Calibri"/>
              </a:rPr>
              <a:t>Nemá vliv na vybavování již naučeného</a:t>
            </a:r>
          </a:p>
        </p:txBody>
      </p:sp>
    </p:spTree>
    <p:extLst>
      <p:ext uri="{BB962C8B-B14F-4D97-AF65-F5344CB8AC3E}">
        <p14:creationId xmlns:p14="http://schemas.microsoft.com/office/powerpoint/2010/main" val="482933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D8C0D-E142-4D21-93AC-BD781A487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Další látky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87A968-57DA-4A62-B4E8-2DCE45197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Opiáty, těkavé látky, designové drogy...</a:t>
            </a:r>
          </a:p>
          <a:p>
            <a:r>
              <a:rPr lang="cs-CZ" dirty="0">
                <a:cs typeface="Calibri"/>
              </a:rPr>
              <a:t>Obecně lze říct, že mají velký neurotoxický efekt.</a:t>
            </a:r>
          </a:p>
          <a:p>
            <a:r>
              <a:rPr lang="cs-CZ" dirty="0">
                <a:cs typeface="Calibri"/>
              </a:rPr>
              <a:t>Dochází vždy k poruchám kognitivních funkcí, chronické užívání má vždy vážné neuropsychologické následky</a:t>
            </a:r>
          </a:p>
        </p:txBody>
      </p:sp>
    </p:spTree>
    <p:extLst>
      <p:ext uri="{BB962C8B-B14F-4D97-AF65-F5344CB8AC3E}">
        <p14:creationId xmlns:p14="http://schemas.microsoft.com/office/powerpoint/2010/main" val="141029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8DBBF-C85B-40D9-B224-DD13EED3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Nikotin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3BDD9-2D4D-4964-BC56-633C6BE1A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331" y="1428060"/>
            <a:ext cx="10736469" cy="514646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>
                <a:cs typeface="Calibri"/>
              </a:rPr>
              <a:t>Cigarety, šňupací tabák, žvýkací tabák, </a:t>
            </a:r>
            <a:r>
              <a:rPr lang="cs-CZ" dirty="0" err="1">
                <a:cs typeface="Calibri"/>
              </a:rPr>
              <a:t>snus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vaporizéry</a:t>
            </a:r>
            <a:r>
              <a:rPr lang="cs-CZ" dirty="0">
                <a:cs typeface="Calibri"/>
              </a:rPr>
              <a:t> aj.</a:t>
            </a:r>
          </a:p>
          <a:p>
            <a:r>
              <a:rPr lang="cs-CZ" dirty="0">
                <a:cs typeface="Calibri"/>
              </a:rPr>
              <a:t>Zhodnocení vlivu nikotinu na kognitivní funkce není snadný</a:t>
            </a:r>
            <a:endParaRPr lang="cs-CZ" dirty="0"/>
          </a:p>
          <a:p>
            <a:r>
              <a:rPr lang="cs-CZ" dirty="0">
                <a:cs typeface="Calibri"/>
              </a:rPr>
              <a:t>Nikotinové receptory – na presynaptické membráně - ovlivňují výdej několika </a:t>
            </a:r>
            <a:r>
              <a:rPr lang="cs-CZ" dirty="0" err="1">
                <a:cs typeface="Calibri"/>
              </a:rPr>
              <a:t>neuromediátorů</a:t>
            </a:r>
            <a:r>
              <a:rPr lang="cs-CZ" dirty="0">
                <a:cs typeface="Calibri"/>
              </a:rPr>
              <a:t> - acetylcholin, dopamin, serotonin, noradrenalin.</a:t>
            </a:r>
          </a:p>
          <a:p>
            <a:r>
              <a:rPr lang="cs-CZ" dirty="0">
                <a:cs typeface="Calibri"/>
              </a:rPr>
              <a:t>Podávání čistého nikotinu by mohlo mít i pozitivní efekt , obvyklé podání inhalací kouře je spíše negativní</a:t>
            </a:r>
          </a:p>
          <a:p>
            <a:r>
              <a:rPr lang="cs-CZ" dirty="0">
                <a:cs typeface="Calibri"/>
              </a:rPr>
              <a:t>Užívání je v psychiatrické populaci 2-3x častější než v normální populaci, souvisí to s impulzivitou, ale i s pozitivním efektem na bdělost a soustředění, zkracuje REM spánek</a:t>
            </a:r>
          </a:p>
          <a:p>
            <a:r>
              <a:rPr lang="cs-CZ" dirty="0">
                <a:cs typeface="Calibri"/>
              </a:rPr>
              <a:t>Odvykací stavy po nikotinu však vedou ke zhoršení výkonnosti, obvykle kamuflován užitím další cigarety</a:t>
            </a:r>
          </a:p>
          <a:p>
            <a:r>
              <a:rPr lang="cs-CZ" dirty="0">
                <a:cs typeface="Calibri"/>
              </a:rPr>
              <a:t>Užívání v těhotenství je spojeno s vyšším rizikem postižení dítěte (ADHD, kognitivní deficit, poruchy chování, kriminalita a predispozice k užívání alkoholu a tabáku)</a:t>
            </a:r>
          </a:p>
        </p:txBody>
      </p:sp>
    </p:spTree>
    <p:extLst>
      <p:ext uri="{BB962C8B-B14F-4D97-AF65-F5344CB8AC3E}">
        <p14:creationId xmlns:p14="http://schemas.microsoft.com/office/powerpoint/2010/main" val="225540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117514-44ED-4358-9E69-DDF774B6A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Alkohol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5FA97-7748-4D92-B91F-0343059DE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510" y="1408091"/>
            <a:ext cx="11473809" cy="518640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>
                <a:cs typeface="Calibri"/>
              </a:rPr>
              <a:t>Sociálně velmi akceptovaná návyková látka</a:t>
            </a:r>
          </a:p>
          <a:p>
            <a:r>
              <a:rPr lang="cs-CZ" dirty="0">
                <a:ea typeface="+mn-lt"/>
                <a:cs typeface="+mn-lt"/>
              </a:rPr>
              <a:t>Pokles kognitivního výkonu je patrný prakticky ve všech fázích užívání alkoholu (intoxikace, kocovina, odvykací stav, </a:t>
            </a:r>
            <a:r>
              <a:rPr lang="cs-CZ" dirty="0" err="1">
                <a:ea typeface="+mn-lt"/>
                <a:cs typeface="+mn-lt"/>
              </a:rPr>
              <a:t>craving</a:t>
            </a:r>
            <a:r>
              <a:rPr lang="cs-CZ" dirty="0">
                <a:ea typeface="+mn-lt"/>
                <a:cs typeface="+mn-lt"/>
              </a:rPr>
              <a:t>, dlouhodobé následky chronického užívání)</a:t>
            </a:r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Intoxikace</a:t>
            </a:r>
          </a:p>
          <a:p>
            <a:pPr lvl="1"/>
            <a:r>
              <a:rPr lang="cs-CZ" dirty="0" err="1">
                <a:cs typeface="Calibri"/>
              </a:rPr>
              <a:t>Dezinhibice</a:t>
            </a:r>
            <a:endParaRPr lang="cs-CZ">
              <a:cs typeface="Calibri"/>
            </a:endParaRPr>
          </a:p>
          <a:p>
            <a:pPr lvl="1"/>
            <a:r>
              <a:rPr lang="cs-CZ" dirty="0">
                <a:cs typeface="Calibri"/>
              </a:rPr>
              <a:t>Hádavost</a:t>
            </a:r>
          </a:p>
          <a:p>
            <a:pPr lvl="1"/>
            <a:r>
              <a:rPr lang="cs-CZ" dirty="0">
                <a:cs typeface="Calibri"/>
              </a:rPr>
              <a:t>Agrese</a:t>
            </a:r>
          </a:p>
          <a:p>
            <a:pPr lvl="1"/>
            <a:r>
              <a:rPr lang="cs-CZ" dirty="0">
                <a:cs typeface="Calibri"/>
              </a:rPr>
              <a:t>Labilita nálady</a:t>
            </a:r>
          </a:p>
          <a:p>
            <a:pPr lvl="1"/>
            <a:r>
              <a:rPr lang="cs-CZ" dirty="0">
                <a:cs typeface="Calibri"/>
              </a:rPr>
              <a:t>Zhoršená pozornost</a:t>
            </a:r>
          </a:p>
          <a:p>
            <a:pPr lvl="1"/>
            <a:r>
              <a:rPr lang="cs-CZ" dirty="0">
                <a:cs typeface="Calibri"/>
              </a:rPr>
              <a:t>Zhoršený úsudek</a:t>
            </a:r>
          </a:p>
          <a:p>
            <a:pPr lvl="1"/>
            <a:r>
              <a:rPr lang="cs-CZ" dirty="0">
                <a:cs typeface="Calibri"/>
              </a:rPr>
              <a:t>Narušení osobních činností</a:t>
            </a:r>
          </a:p>
          <a:p>
            <a:pPr lvl="1"/>
            <a:r>
              <a:rPr lang="cs-CZ" dirty="0">
                <a:cs typeface="Calibri"/>
              </a:rPr>
              <a:t>Kolísavá chůze</a:t>
            </a:r>
          </a:p>
          <a:p>
            <a:pPr lvl="1"/>
            <a:r>
              <a:rPr lang="cs-CZ" dirty="0">
                <a:cs typeface="Calibri"/>
              </a:rPr>
              <a:t>Špatná rovnováha</a:t>
            </a:r>
          </a:p>
          <a:p>
            <a:pPr lvl="1"/>
            <a:r>
              <a:rPr lang="cs-CZ" dirty="0">
                <a:cs typeface="Calibri"/>
              </a:rPr>
              <a:t>Setřelá řeč</a:t>
            </a:r>
          </a:p>
          <a:p>
            <a:pPr lvl="1"/>
            <a:r>
              <a:rPr lang="cs-CZ" dirty="0">
                <a:cs typeface="Calibri"/>
              </a:rPr>
              <a:t>Nystagmus</a:t>
            </a:r>
          </a:p>
          <a:p>
            <a:pPr lvl="1"/>
            <a:r>
              <a:rPr lang="cs-CZ" dirty="0">
                <a:cs typeface="Calibri"/>
              </a:rPr>
              <a:t>Porucha vědomí</a:t>
            </a:r>
          </a:p>
          <a:p>
            <a:pPr lvl="1"/>
            <a:r>
              <a:rPr lang="cs-CZ" dirty="0">
                <a:cs typeface="Calibri"/>
              </a:rPr>
              <a:t>Zarudlý obličej, zarudlé spojivky</a:t>
            </a: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375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CA761-7DED-48A5-996A-9DB65217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Alkohol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23DC3-E93F-466B-972A-BAE08E1EA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>
                <a:cs typeface="Calibri"/>
              </a:rPr>
              <a:t>Kocovina – bolesti hlavy, průjem, nechutenství, třes, únava, nevolnost</a:t>
            </a:r>
          </a:p>
          <a:p>
            <a:r>
              <a:rPr lang="cs-CZ" dirty="0">
                <a:cs typeface="Calibri"/>
              </a:rPr>
              <a:t>Alkoholové okénko - palimpsest - blokové a ostrůvkovité</a:t>
            </a:r>
          </a:p>
          <a:p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Alkohol snižuje funkci hipokampu (paměť), ovlivňuje čelní lalok (plánování, rozhodování, sebeovládání), mozeček (koordinace a přesnost pohybů)</a:t>
            </a:r>
          </a:p>
          <a:p>
            <a:endParaRPr lang="cs-CZ" dirty="0">
              <a:cs typeface="Calibri"/>
            </a:endParaRPr>
          </a:p>
          <a:p>
            <a:r>
              <a:rPr lang="cs-CZ" dirty="0" err="1">
                <a:cs typeface="Calibri"/>
              </a:rPr>
              <a:t>Craving</a:t>
            </a:r>
            <a:r>
              <a:rPr lang="cs-CZ" dirty="0">
                <a:cs typeface="Calibri"/>
              </a:rPr>
              <a:t> - bažení po látce - při odvykacím stavu, ale i při dlouhodobé abstinenci, závislý není schopen předvídat následky svého jednání, nevyužívá minulé zkušenosti, lze důvodně předpokládat snížení KF</a:t>
            </a:r>
          </a:p>
        </p:txBody>
      </p:sp>
    </p:spTree>
    <p:extLst>
      <p:ext uri="{BB962C8B-B14F-4D97-AF65-F5344CB8AC3E}">
        <p14:creationId xmlns:p14="http://schemas.microsoft.com/office/powerpoint/2010/main" val="33447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0E78D-35C9-4B51-9CB6-06D838A4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Alkohol - odvykací stav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2C358C-905A-4BD8-B1B4-3BC073F0C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036"/>
            <a:ext cx="10515600" cy="487325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>
                <a:cs typeface="Calibri"/>
              </a:rPr>
              <a:t>S deliriem/bez deliria</a:t>
            </a:r>
          </a:p>
          <a:p>
            <a:r>
              <a:rPr lang="cs-CZ" dirty="0">
                <a:cs typeface="Calibri"/>
              </a:rPr>
              <a:t>Receptory jsou při dlouhodobém užívání zmnoženy (up-regulace), při vysazení je deficit alkoholu na receptorech příčinou odvykacího stavu</a:t>
            </a:r>
          </a:p>
          <a:p>
            <a:r>
              <a:rPr lang="cs-CZ" dirty="0">
                <a:cs typeface="Calibri"/>
              </a:rPr>
              <a:t>Odvykací stav po alkoholu (abstinenční syndrom) - </a:t>
            </a:r>
            <a:r>
              <a:rPr lang="cs-CZ" dirty="0" err="1">
                <a:cs typeface="Calibri"/>
              </a:rPr>
              <a:t>alespon</a:t>
            </a:r>
            <a:r>
              <a:rPr lang="cs-CZ" dirty="0">
                <a:cs typeface="Calibri"/>
              </a:rPr>
              <a:t> 3 z příznaků: bolest hlavy, pocení, vyšší tep a TK, epileptický záchvat nevolnost nebo zvracení, tělesný a duševní neklid, přechodné halucinace a iluze, pocit choroby a slabosti, nespavost, třes jazyka, víček nebo prstů.</a:t>
            </a:r>
          </a:p>
          <a:p>
            <a:r>
              <a:rPr lang="cs-CZ" dirty="0">
                <a:cs typeface="Calibri"/>
              </a:rPr>
              <a:t>Detoxikace - zbavení těla toxické látky</a:t>
            </a:r>
          </a:p>
          <a:p>
            <a:r>
              <a:rPr lang="cs-CZ" dirty="0">
                <a:cs typeface="Calibri"/>
              </a:rPr>
              <a:t>Detoxifikace - léčebný postup – minimalizace symptomů odvykacího stavu</a:t>
            </a:r>
          </a:p>
          <a:p>
            <a:r>
              <a:rPr lang="cs-CZ" dirty="0">
                <a:cs typeface="Calibri"/>
              </a:rPr>
              <a:t>U alkoholu nedochází k </a:t>
            </a:r>
            <a:r>
              <a:rPr lang="cs-CZ" dirty="0" err="1">
                <a:cs typeface="Calibri"/>
              </a:rPr>
              <a:t>down</a:t>
            </a:r>
            <a:r>
              <a:rPr lang="cs-CZ" dirty="0">
                <a:cs typeface="Calibri"/>
              </a:rPr>
              <a:t>-regulaci receptorů, porušení abstinence je aktivuje a znova dochází k odvykacímu stavu, zesílení bažení a návratu k užívání látky</a:t>
            </a:r>
          </a:p>
          <a:p>
            <a:r>
              <a:rPr lang="cs-CZ" dirty="0">
                <a:cs typeface="Calibri"/>
              </a:rPr>
              <a:t>Kontrolované užívání má význam ve zlepšování </a:t>
            </a:r>
            <a:r>
              <a:rPr lang="cs-CZ" dirty="0" err="1">
                <a:cs typeface="Calibri"/>
              </a:rPr>
              <a:t>compliance</a:t>
            </a:r>
            <a:r>
              <a:rPr lang="cs-CZ" dirty="0">
                <a:cs typeface="Calibri"/>
              </a:rPr>
              <a:t> a </a:t>
            </a:r>
            <a:r>
              <a:rPr lang="cs-CZ" dirty="0" err="1">
                <a:cs typeface="Calibri"/>
              </a:rPr>
              <a:t>harm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reduction</a:t>
            </a:r>
            <a:r>
              <a:rPr lang="cs-CZ" dirty="0">
                <a:cs typeface="Calibri"/>
              </a:rPr>
              <a:t>, dlouhodobě nebývá efektivní </a:t>
            </a:r>
          </a:p>
        </p:txBody>
      </p:sp>
    </p:spTree>
    <p:extLst>
      <p:ext uri="{BB962C8B-B14F-4D97-AF65-F5344CB8AC3E}">
        <p14:creationId xmlns:p14="http://schemas.microsoft.com/office/powerpoint/2010/main" val="333281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59005-28AE-45DE-8B6E-E01E5B6BE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Alkohol  - Vliv na CNS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2EE43-1B68-4336-87FA-B90508B4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Zhoršuje komunikaci mezi neurony, nejdříve na úrovni receptorů, později i postižení struktury synapse</a:t>
            </a:r>
          </a:p>
          <a:p>
            <a:r>
              <a:rPr lang="cs-CZ" dirty="0">
                <a:cs typeface="Calibri"/>
              </a:rPr>
              <a:t>Postihuje zejména bílou hmotu, ale i neurony samotné</a:t>
            </a:r>
          </a:p>
          <a:p>
            <a:r>
              <a:rPr lang="cs-CZ" dirty="0">
                <a:cs typeface="Calibri"/>
              </a:rPr>
              <a:t>Atrofie - nejvíce v čelních lalocích, mozečku a limbickém systému</a:t>
            </a:r>
          </a:p>
          <a:p>
            <a:r>
              <a:rPr lang="cs-CZ" dirty="0">
                <a:cs typeface="Calibri"/>
              </a:rPr>
              <a:t>Zvláště ohroženy jsou děti a dospívající (významně poškozuje KF – atrofie hipokampu)</a:t>
            </a:r>
          </a:p>
          <a:p>
            <a:r>
              <a:rPr lang="cs-CZ" dirty="0">
                <a:cs typeface="Calibri"/>
              </a:rPr>
              <a:t>Sčítání vlivu alkoholu a jiných příčin poklesu KF</a:t>
            </a:r>
          </a:p>
        </p:txBody>
      </p:sp>
    </p:spTree>
    <p:extLst>
      <p:ext uri="{BB962C8B-B14F-4D97-AF65-F5344CB8AC3E}">
        <p14:creationId xmlns:p14="http://schemas.microsoft.com/office/powerpoint/2010/main" val="76457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D832FC-DE84-4F71-B8DF-5800433D6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Fetální alkoholový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B60AE1-EDD2-4D1B-8E75-38342D92D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Nejčastější příčina vrozených vad ve vyspělých zemích</a:t>
            </a:r>
          </a:p>
          <a:p>
            <a:r>
              <a:rPr lang="cs-CZ" dirty="0">
                <a:cs typeface="Calibri"/>
              </a:rPr>
              <a:t>Plod je ohrožen FAS, pokud matka pije alkohol v jakékoli fázi těhotenství, nejvíce je ohrožen v 1. trimestru (matka často o svém těhotenství v této fázi neví)</a:t>
            </a:r>
          </a:p>
          <a:p>
            <a:r>
              <a:rPr lang="cs-CZ" dirty="0">
                <a:cs typeface="Calibri"/>
              </a:rPr>
              <a:t>Vrozené vady oblasti obličeje a hlavy, nízká porodní váha, poškození mozku projevující se poruchami chování, a nižším intelektem</a:t>
            </a:r>
          </a:p>
          <a:p>
            <a:r>
              <a:rPr lang="cs-CZ" dirty="0">
                <a:cs typeface="Calibri"/>
              </a:rPr>
              <a:t>ARND – </a:t>
            </a:r>
            <a:r>
              <a:rPr lang="cs-CZ" dirty="0" err="1">
                <a:cs typeface="Calibri"/>
              </a:rPr>
              <a:t>ALcohol-Related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Neurodevelopmental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Disorder</a:t>
            </a:r>
            <a:r>
              <a:rPr lang="cs-CZ" dirty="0">
                <a:cs typeface="Calibri"/>
              </a:rPr>
              <a:t> – k poškození mozku plodu může dojít i když nejsou další známky FAS (časté)</a:t>
            </a:r>
          </a:p>
        </p:txBody>
      </p:sp>
    </p:spTree>
    <p:extLst>
      <p:ext uri="{BB962C8B-B14F-4D97-AF65-F5344CB8AC3E}">
        <p14:creationId xmlns:p14="http://schemas.microsoft.com/office/powerpoint/2010/main" val="1724948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86663-F60B-4AB7-8A95-DAE6CF473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214" y="125043"/>
            <a:ext cx="10515600" cy="1325563"/>
          </a:xfrm>
        </p:spPr>
        <p:txBody>
          <a:bodyPr/>
          <a:lstStyle/>
          <a:p>
            <a:r>
              <a:rPr lang="cs-CZ" dirty="0">
                <a:cs typeface="Calibri Light"/>
              </a:rPr>
              <a:t>Stimulancia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6FEB0-60FC-45E9-A6DD-33F860EC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83" y="1585543"/>
            <a:ext cx="10640861" cy="45914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amfetamin, metamfetamin, kokain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Příznaky intoxikace</a:t>
            </a:r>
            <a:endParaRPr lang="cs-CZ" dirty="0">
              <a:cs typeface="Calibri"/>
            </a:endParaRPr>
          </a:p>
          <a:p>
            <a:pPr lvl="2"/>
            <a:r>
              <a:rPr lang="cs-CZ" dirty="0">
                <a:ea typeface="+mn-lt"/>
                <a:cs typeface="+mn-lt"/>
              </a:rPr>
              <a:t>Euforie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Hrubost, agresivita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Hádavost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Labilní nálada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Halucinace a iluze</a:t>
            </a:r>
            <a:endParaRPr lang="cs-CZ" dirty="0"/>
          </a:p>
          <a:p>
            <a:pPr lvl="2"/>
            <a:r>
              <a:rPr lang="cs-CZ" dirty="0" err="1">
                <a:ea typeface="+mn-lt"/>
                <a:cs typeface="+mn-lt"/>
              </a:rPr>
              <a:t>Paranoidita</a:t>
            </a:r>
            <a:endParaRPr lang="cs-CZ" dirty="0" err="1"/>
          </a:p>
          <a:p>
            <a:pPr lvl="2"/>
            <a:r>
              <a:rPr lang="cs-CZ" dirty="0">
                <a:ea typeface="+mn-lt"/>
                <a:cs typeface="+mn-lt"/>
              </a:rPr>
              <a:t>Stereotypní pohyby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Dilatace zornic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Tachykardie a hypertenze</a:t>
            </a:r>
            <a:endParaRPr lang="cs-CZ" dirty="0"/>
          </a:p>
          <a:p>
            <a:pPr lvl="2"/>
            <a:r>
              <a:rPr lang="cs-CZ" dirty="0">
                <a:ea typeface="+mn-lt"/>
                <a:cs typeface="+mn-lt"/>
              </a:rPr>
              <a:t>Nauzea, zvracení, slabost, křeče...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576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D8722-C51D-4F8D-B8B1-2B1DD352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Stimulancia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3029C6-60AA-4E68-ABD3-73FC9BE27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>
                <a:ea typeface="+mn-lt"/>
                <a:cs typeface="+mn-lt"/>
              </a:rPr>
              <a:t>Chronické užívání vede k závažným neuropatiím</a:t>
            </a:r>
            <a:endParaRPr lang="en-US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V těžších případech záchvaty, optická neuropatie, mozkové infarkty, subarachnoidální a </a:t>
            </a:r>
            <a:r>
              <a:rPr lang="cs-CZ" dirty="0" err="1">
                <a:ea typeface="+mn-lt"/>
                <a:cs typeface="+mn-lt"/>
              </a:rPr>
              <a:t>intracerebrální</a:t>
            </a:r>
            <a:r>
              <a:rPr lang="cs-CZ" dirty="0">
                <a:ea typeface="+mn-lt"/>
                <a:cs typeface="+mn-lt"/>
              </a:rPr>
              <a:t> krvácení, cerebrální atrofie, infarkt myokardu, edém mozku</a:t>
            </a:r>
            <a:endParaRPr lang="en-US">
              <a:ea typeface="+mn-lt"/>
              <a:cs typeface="+mn-lt"/>
            </a:endParaRPr>
          </a:p>
          <a:p>
            <a:r>
              <a:rPr lang="cs-CZ" dirty="0" err="1">
                <a:ea typeface="+mn-lt"/>
                <a:cs typeface="+mn-lt"/>
              </a:rPr>
              <a:t>Vyzokonstrikce</a:t>
            </a:r>
            <a:r>
              <a:rPr lang="cs-CZ" dirty="0">
                <a:ea typeface="+mn-lt"/>
                <a:cs typeface="+mn-lt"/>
              </a:rPr>
              <a:t>, </a:t>
            </a:r>
            <a:r>
              <a:rPr lang="cs-CZ" dirty="0" err="1">
                <a:ea typeface="+mn-lt"/>
                <a:cs typeface="+mn-lt"/>
              </a:rPr>
              <a:t>neurodegenerace</a:t>
            </a:r>
            <a:r>
              <a:rPr lang="cs-CZ" dirty="0">
                <a:ea typeface="+mn-lt"/>
                <a:cs typeface="+mn-lt"/>
              </a:rPr>
              <a:t> (frontální </a:t>
            </a:r>
            <a:r>
              <a:rPr lang="cs-CZ" dirty="0" err="1">
                <a:ea typeface="+mn-lt"/>
                <a:cs typeface="+mn-lt"/>
              </a:rPr>
              <a:t>cortex</a:t>
            </a:r>
            <a:r>
              <a:rPr lang="cs-CZ" dirty="0">
                <a:ea typeface="+mn-lt"/>
                <a:cs typeface="+mn-lt"/>
              </a:rPr>
              <a:t>, hipokampus, bazální ganglia, </a:t>
            </a:r>
            <a:r>
              <a:rPr lang="cs-CZ" dirty="0" err="1">
                <a:ea typeface="+mn-lt"/>
                <a:cs typeface="+mn-lt"/>
              </a:rPr>
              <a:t>cingulární</a:t>
            </a:r>
            <a:r>
              <a:rPr lang="cs-CZ" dirty="0">
                <a:ea typeface="+mn-lt"/>
                <a:cs typeface="+mn-lt"/>
              </a:rPr>
              <a:t>, limbická a </a:t>
            </a:r>
            <a:r>
              <a:rPr lang="cs-CZ" dirty="0" err="1">
                <a:ea typeface="+mn-lt"/>
                <a:cs typeface="+mn-lt"/>
              </a:rPr>
              <a:t>paralimbická</a:t>
            </a:r>
            <a:r>
              <a:rPr lang="cs-CZ" dirty="0">
                <a:ea typeface="+mn-lt"/>
                <a:cs typeface="+mn-lt"/>
              </a:rPr>
              <a:t> oblast), snížení cerebrálního průtoku krve (souvisí s </a:t>
            </a:r>
            <a:r>
              <a:rPr lang="cs-CZ" dirty="0" err="1">
                <a:ea typeface="+mn-lt"/>
                <a:cs typeface="+mn-lt"/>
              </a:rPr>
              <a:t>vazokonstrkcí</a:t>
            </a:r>
            <a:r>
              <a:rPr lang="cs-CZ" dirty="0">
                <a:ea typeface="+mn-lt"/>
                <a:cs typeface="+mn-lt"/>
              </a:rPr>
              <a:t> a </a:t>
            </a:r>
            <a:r>
              <a:rPr lang="cs-CZ" dirty="0" err="1">
                <a:ea typeface="+mn-lt"/>
                <a:cs typeface="+mn-lt"/>
              </a:rPr>
              <a:t>zvýšnou</a:t>
            </a:r>
            <a:r>
              <a:rPr lang="cs-CZ" dirty="0">
                <a:ea typeface="+mn-lt"/>
                <a:cs typeface="+mn-lt"/>
              </a:rPr>
              <a:t> srážlivostí - agregace destiček), anomálie metabolismu glukózy, změny v </a:t>
            </a:r>
            <a:r>
              <a:rPr lang="cs-CZ" dirty="0" err="1">
                <a:ea typeface="+mn-lt"/>
                <a:cs typeface="+mn-lt"/>
              </a:rPr>
              <a:t>dopaminergním</a:t>
            </a:r>
            <a:r>
              <a:rPr lang="cs-CZ" dirty="0">
                <a:ea typeface="+mn-lt"/>
                <a:cs typeface="+mn-lt"/>
              </a:rPr>
              <a:t> systému, změny v bioelektrické aktivitě aj.</a:t>
            </a:r>
            <a:endParaRPr lang="en-US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Jednorázové podání stimulancia může zvýšit kognitivní výkon, u lidí s vysokou </a:t>
            </a:r>
            <a:r>
              <a:rPr lang="cs-CZ" dirty="0" err="1">
                <a:ea typeface="+mn-lt"/>
                <a:cs typeface="+mn-lt"/>
              </a:rPr>
              <a:t>kapaitou</a:t>
            </a:r>
            <a:r>
              <a:rPr lang="cs-CZ" dirty="0">
                <a:ea typeface="+mn-lt"/>
                <a:cs typeface="+mn-lt"/>
              </a:rPr>
              <a:t> pracovní paměti naopak spíše snížit</a:t>
            </a:r>
            <a:endParaRPr lang="en-US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U chronických uživatelů behaviorální a afektivní potíže, snížení kognitivního výkonu, přetrvává i po letech abstinence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64370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Návykové látky</vt:lpstr>
      <vt:lpstr>Nikotin</vt:lpstr>
      <vt:lpstr>Alkohol</vt:lpstr>
      <vt:lpstr>Alkohol</vt:lpstr>
      <vt:lpstr>Alkohol - odvykací stav</vt:lpstr>
      <vt:lpstr>Alkohol  - Vliv na CNS</vt:lpstr>
      <vt:lpstr>Fetální alkoholový syndrom</vt:lpstr>
      <vt:lpstr>Stimulancia</vt:lpstr>
      <vt:lpstr>Stimulancia</vt:lpstr>
      <vt:lpstr>MDMA</vt:lpstr>
      <vt:lpstr>MDMA</vt:lpstr>
      <vt:lpstr>Konopné drogy</vt:lpstr>
      <vt:lpstr>Konopné drogy</vt:lpstr>
      <vt:lpstr>Další látky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385</cp:revision>
  <dcterms:created xsi:type="dcterms:W3CDTF">2021-01-10T23:38:03Z</dcterms:created>
  <dcterms:modified xsi:type="dcterms:W3CDTF">2021-10-25T09:10:06Z</dcterms:modified>
</cp:coreProperties>
</file>