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4C73E-D436-4588-4A18-6DEC7D970AA6}" v="1271" dt="2020-12-10T01:25:23.442"/>
    <p1510:client id="{E6CB63A2-4D6E-0A25-445B-F8BBB10A190C}" v="135" dt="2021-10-24T20:49:32.354"/>
    <p1510:client id="{EC6F0423-040E-4BF9-91F1-257E4CC16845}" v="3147" dt="2020-12-10T00:56:07.791"/>
    <p1510:client id="{F46A6589-AAEB-0C16-DEAD-ECF8493212F1}" v="163" dt="2020-12-13T21:27:38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2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7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05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6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4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9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4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4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6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2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2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6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6CC3CC33-C8F8-4EB4-9117-32C8C1A68E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513" b="1823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Freeform: Shape 18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38986" y="3547277"/>
            <a:ext cx="4452181" cy="1341624"/>
          </a:xfrm>
        </p:spPr>
        <p:txBody>
          <a:bodyPr anchor="b">
            <a:normAutofit/>
          </a:bodyPr>
          <a:lstStyle/>
          <a:p>
            <a:r>
              <a:rPr lang="cs-CZ" sz="2800">
                <a:cs typeface="Calibri Light"/>
              </a:rPr>
              <a:t>Neuropsychologie a psychiatrická onemocnění</a:t>
            </a:r>
            <a:endParaRPr lang="cs-CZ" sz="28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565110" y="4945656"/>
            <a:ext cx="3957144" cy="64678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000">
                <a:cs typeface="Calibri"/>
              </a:rPr>
              <a:t>Petr Grossmann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9F96C6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DE02200-B737-4752-88E3-6A1AE7D6A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Somatický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1BF5EB-B02C-4BC4-BBE8-09D054599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cs-CZ" sz="2000"/>
              <a:t>Deprese se mohou vyskytnout provázeny těmito příznaky (s nebo bez som. sy), někdy též biologický, vitální)</a:t>
            </a:r>
            <a:endParaRPr lang="cs-CZ"/>
          </a:p>
          <a:p>
            <a:endParaRPr lang="cs-CZ" sz="2000"/>
          </a:p>
          <a:p>
            <a:r>
              <a:rPr lang="cs-CZ" sz="2000"/>
              <a:t>Hypo/anhedonie</a:t>
            </a:r>
          </a:p>
          <a:p>
            <a:r>
              <a:rPr lang="cs-CZ" sz="2000"/>
              <a:t>Emoční stažení</a:t>
            </a:r>
          </a:p>
          <a:p>
            <a:r>
              <a:rPr lang="cs-CZ" sz="2000"/>
              <a:t>Terminální insomnie</a:t>
            </a:r>
          </a:p>
          <a:p>
            <a:r>
              <a:rPr lang="cs-CZ" sz="2000"/>
              <a:t>Ranní pessima</a:t>
            </a:r>
          </a:p>
          <a:p>
            <a:r>
              <a:rPr lang="cs-CZ" sz="2000"/>
              <a:t>PM zpomalení/agitace</a:t>
            </a:r>
          </a:p>
          <a:p>
            <a:r>
              <a:rPr lang="cs-CZ" sz="2000"/>
              <a:t>Hyporexie</a:t>
            </a:r>
          </a:p>
          <a:p>
            <a:r>
              <a:rPr lang="cs-CZ" sz="2000"/>
              <a:t>Úbytek hmotnosti</a:t>
            </a:r>
          </a:p>
          <a:p>
            <a:r>
              <a:rPr lang="cs-CZ" sz="2000"/>
              <a:t>Pokles libida</a:t>
            </a:r>
          </a:p>
        </p:txBody>
      </p:sp>
    </p:spTree>
    <p:extLst>
      <p:ext uri="{BB962C8B-B14F-4D97-AF65-F5344CB8AC3E}">
        <p14:creationId xmlns:p14="http://schemas.microsoft.com/office/powerpoint/2010/main" val="3243879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592C3-298A-4285-9A21-33357B2AF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Běžné zhoršení KF u deprese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D7F60D-21E3-4E14-996A-D2E1354B4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Snížená pozornost</a:t>
            </a:r>
          </a:p>
          <a:p>
            <a:r>
              <a:rPr lang="cs-CZ"/>
              <a:t>Zhoršení paměti</a:t>
            </a:r>
          </a:p>
          <a:p>
            <a:r>
              <a:rPr lang="cs-CZ"/>
              <a:t>Pokles exekutivních funkcí</a:t>
            </a:r>
          </a:p>
          <a:p>
            <a:r>
              <a:rPr lang="cs-CZ"/>
              <a:t>Snížené </a:t>
            </a:r>
            <a:r>
              <a:rPr lang="cs-CZ" err="1"/>
              <a:t>vizuoprostorové</a:t>
            </a:r>
            <a:r>
              <a:rPr lang="cs-CZ"/>
              <a:t> funkce</a:t>
            </a:r>
          </a:p>
          <a:p>
            <a:r>
              <a:rPr lang="cs-CZ"/>
              <a:t>Motorické funkce nebývají postižené</a:t>
            </a:r>
          </a:p>
          <a:p>
            <a:pPr marL="0" indent="0">
              <a:buNone/>
            </a:pPr>
            <a:r>
              <a:rPr lang="cs-CZ"/>
              <a:t>Hloubka deprese ne vždy koreluje s kognitivním postižením, koreluje například se schopností učit se.</a:t>
            </a:r>
          </a:p>
        </p:txBody>
      </p:sp>
    </p:spTree>
    <p:extLst>
      <p:ext uri="{BB962C8B-B14F-4D97-AF65-F5344CB8AC3E}">
        <p14:creationId xmlns:p14="http://schemas.microsoft.com/office/powerpoint/2010/main" val="4268267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76224-6CFE-40C7-A713-2919CA166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Léky v léčbě deprese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2454E6-62F7-4FD3-9B66-72BEF9B40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/>
              <a:t>Antidepresiva (1.-5. generace)</a:t>
            </a:r>
          </a:p>
          <a:p>
            <a:pPr lvl="1"/>
            <a:r>
              <a:rPr lang="cs-CZ"/>
              <a:t>Tricyklická, </a:t>
            </a:r>
            <a:r>
              <a:rPr lang="cs-CZ" err="1"/>
              <a:t>tetracyklická</a:t>
            </a:r>
            <a:r>
              <a:rPr lang="cs-CZ"/>
              <a:t>, IMAO, SSRI, SNRI, NDRI, </a:t>
            </a:r>
            <a:r>
              <a:rPr lang="cs-CZ" err="1"/>
              <a:t>agomelatin</a:t>
            </a:r>
            <a:r>
              <a:rPr lang="cs-CZ"/>
              <a:t>, </a:t>
            </a:r>
            <a:r>
              <a:rPr lang="cs-CZ" err="1"/>
              <a:t>vortioxetin</a:t>
            </a:r>
            <a:endParaRPr lang="cs-CZ"/>
          </a:p>
          <a:p>
            <a:r>
              <a:rPr lang="cs-CZ"/>
              <a:t>Benzodiazepiny </a:t>
            </a:r>
          </a:p>
          <a:p>
            <a:pPr lvl="1"/>
            <a:r>
              <a:rPr lang="cs-CZ"/>
              <a:t>anxiolytické, sedativní, návykové, </a:t>
            </a:r>
            <a:r>
              <a:rPr lang="cs-CZ" err="1"/>
              <a:t>dementogenní</a:t>
            </a:r>
            <a:endParaRPr lang="cs-CZ"/>
          </a:p>
          <a:p>
            <a:r>
              <a:rPr lang="cs-CZ"/>
              <a:t>Antipsychotika</a:t>
            </a:r>
          </a:p>
          <a:p>
            <a:r>
              <a:rPr lang="cs-CZ" err="1"/>
              <a:t>Thymostabilizéry</a:t>
            </a:r>
          </a:p>
          <a:p>
            <a:endParaRPr lang="cs-CZ"/>
          </a:p>
          <a:p>
            <a:r>
              <a:rPr lang="cs-CZ"/>
              <a:t>Prevence zánětu</a:t>
            </a:r>
          </a:p>
        </p:txBody>
      </p:sp>
    </p:spTree>
    <p:extLst>
      <p:ext uri="{BB962C8B-B14F-4D97-AF65-F5344CB8AC3E}">
        <p14:creationId xmlns:p14="http://schemas.microsoft.com/office/powerpoint/2010/main" val="1321192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0400AE-A4D8-4A02-AA05-8A3FE1745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91174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i="1"/>
              <a:t>Vliv medikace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2DB538-4AAD-4C32-885E-93C8A1FFEA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16" r="21416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ABCA472-DA94-4CA3-BA7B-04AFF751DE7D}"/>
              </a:ext>
            </a:extLst>
          </p:cNvPr>
          <p:cNvSpPr txBox="1"/>
          <p:nvPr/>
        </p:nvSpPr>
        <p:spPr>
          <a:xfrm>
            <a:off x="704574" y="1753703"/>
            <a:ext cx="5625547" cy="49046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2400"/>
              <a:t>AD, BDZ, AP, thymostabilizátory</a:t>
            </a:r>
          </a:p>
          <a:p>
            <a:endParaRPr lang="cs-CZ" sz="2400"/>
          </a:p>
          <a:p>
            <a:r>
              <a:rPr lang="cs-CZ" sz="2400"/>
              <a:t>Nerotransmiter – receptor -</a:t>
            </a:r>
          </a:p>
          <a:p>
            <a:r>
              <a:rPr lang="cs-CZ" sz="2400"/>
              <a:t>- přenos signálu (cAMP) -</a:t>
            </a:r>
          </a:p>
          <a:p>
            <a:r>
              <a:rPr lang="cs-CZ" sz="2400"/>
              <a:t>-kaskáda postreceptorových dějů -</a:t>
            </a:r>
          </a:p>
          <a:p>
            <a:r>
              <a:rPr lang="cs-CZ" sz="2400"/>
              <a:t>- exprese genů -</a:t>
            </a:r>
          </a:p>
          <a:p>
            <a:r>
              <a:rPr lang="cs-CZ" sz="2400"/>
              <a:t>- např. BDNF (Brain Derived Neurotrophic Factor)</a:t>
            </a:r>
          </a:p>
          <a:p>
            <a:endParaRPr lang="cs-CZ" sz="2400"/>
          </a:p>
          <a:p>
            <a:r>
              <a:rPr lang="cs-CZ" sz="2400"/>
              <a:t>BDNF - nervový růstový faktor, podporuje růst synapsí, košatění, vyšší přežívání neuronů, remodelace synapsí</a:t>
            </a:r>
          </a:p>
        </p:txBody>
      </p:sp>
    </p:spTree>
    <p:extLst>
      <p:ext uri="{BB962C8B-B14F-4D97-AF65-F5344CB8AC3E}">
        <p14:creationId xmlns:p14="http://schemas.microsoft.com/office/powerpoint/2010/main" val="3817534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D15725-6EC0-468F-868B-A4D66482B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7093" y="77995"/>
            <a:ext cx="5325922" cy="180730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Vliv </a:t>
            </a:r>
            <a:r>
              <a:rPr lang="cs-CZ" dirty="0" err="1"/>
              <a:t>elektrokonvulzní</a:t>
            </a:r>
            <a:r>
              <a:rPr lang="cs-CZ" dirty="0"/>
              <a:t> terapie na KF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52A1DB-F168-4B21-80D4-63D0F6C280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1582" b="2"/>
          <a:stretch/>
        </p:blipFill>
        <p:spPr>
          <a:xfrm>
            <a:off x="2" y="10"/>
            <a:ext cx="611656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EAB4D66-95EB-409C-BCBF-1E8BAE429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484" y="1549211"/>
            <a:ext cx="6010618" cy="501427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Nejefektivnější v léčbě deprese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Pokles paměťových funkcí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Retro i anterográdní amnézie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Postižení závisí na umístění elektrod, formě stimulu, napětí, počtu a frekvenci aplikací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Nejhorší dopad má bilaterální aplikace, sinusového typu, mnohočetný stimul během jednoho sezení, věk pacienta nad 60 let.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Po 3-6 měsících nepřetrvává prakticky žádný deficit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Šetrnější alternativou je </a:t>
            </a:r>
            <a:r>
              <a:rPr lang="cs-CZ" sz="2400" dirty="0" err="1"/>
              <a:t>rTMS</a:t>
            </a:r>
          </a:p>
        </p:txBody>
      </p:sp>
    </p:spTree>
    <p:extLst>
      <p:ext uri="{BB962C8B-B14F-4D97-AF65-F5344CB8AC3E}">
        <p14:creationId xmlns:p14="http://schemas.microsoft.com/office/powerpoint/2010/main" val="467811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01BB9-E15B-4F29-8B3C-A1F4C58E1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postižení u poruch příjmu potravy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26D8A-7563-43FC-A026-6728649D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PPP samo považováno za neuropsychologické postižení </a:t>
            </a:r>
            <a:r>
              <a:rPr lang="cs-CZ"/>
              <a:t>vzhledem k narušení tělesného schématu</a:t>
            </a:r>
          </a:p>
          <a:p>
            <a:r>
              <a:rPr lang="cs-CZ" dirty="0"/>
              <a:t>Dochází k poruše kognitivních funkcí u dlouhotrvajícího onemocnění PPP, u pacientů s kratším trváním není </a:t>
            </a:r>
            <a:r>
              <a:rPr lang="cs-CZ"/>
              <a:t>pozorováno.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66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D5137-56DE-4EAF-B521-2F5BBB329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Kognitivní deficit u schizofrenie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DA6A10-70AA-4802-8CF1-22A3CB3B8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Dříve jako </a:t>
            </a:r>
            <a:r>
              <a:rPr lang="cs-CZ" err="1"/>
              <a:t>psychźa</a:t>
            </a:r>
            <a:r>
              <a:rPr lang="cs-CZ"/>
              <a:t> označována nejen SCH, ale i afektivní porucha (</a:t>
            </a:r>
            <a:r>
              <a:rPr lang="cs-CZ" err="1"/>
              <a:t>Griesinger</a:t>
            </a:r>
            <a:r>
              <a:rPr lang="cs-CZ"/>
              <a:t>)</a:t>
            </a:r>
          </a:p>
          <a:p>
            <a:r>
              <a:rPr lang="cs-CZ" err="1"/>
              <a:t>Kraepelin</a:t>
            </a:r>
            <a:r>
              <a:rPr lang="cs-CZ"/>
              <a:t>: afekt. Por. A </a:t>
            </a:r>
            <a:r>
              <a:rPr lang="cs-CZ" err="1"/>
              <a:t>dementia</a:t>
            </a:r>
            <a:r>
              <a:rPr lang="cs-CZ"/>
              <a:t> </a:t>
            </a:r>
            <a:r>
              <a:rPr lang="cs-CZ" err="1"/>
              <a:t>praecox</a:t>
            </a:r>
          </a:p>
          <a:p>
            <a:r>
              <a:rPr lang="cs-CZ" err="1"/>
              <a:t>Bleuler</a:t>
            </a:r>
            <a:r>
              <a:rPr lang="cs-CZ"/>
              <a:t>: Schizofrenie - rozštěpení myšlení, emocí a chování.</a:t>
            </a:r>
          </a:p>
          <a:p>
            <a:endParaRPr lang="cs-CZ"/>
          </a:p>
          <a:p>
            <a:r>
              <a:rPr lang="cs-CZ"/>
              <a:t>Pozitivní a negativní symptomy</a:t>
            </a:r>
          </a:p>
        </p:txBody>
      </p:sp>
    </p:spTree>
    <p:extLst>
      <p:ext uri="{BB962C8B-B14F-4D97-AF65-F5344CB8AC3E}">
        <p14:creationId xmlns:p14="http://schemas.microsoft.com/office/powerpoint/2010/main" val="1596583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FEC1C2-8546-4E40-AF5E-C3D8A5DDB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Postižení kognitivních funkcí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381CBB-4417-49F8-BA2E-20229E7D8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Paměť - postiženy téměř všechny složky paměti kromě procedurální</a:t>
            </a:r>
          </a:p>
          <a:p>
            <a:r>
              <a:rPr lang="cs-CZ"/>
              <a:t>Exekutivní funkce –porucha pracovní paměti (</a:t>
            </a:r>
            <a:r>
              <a:rPr lang="cs-CZ" err="1"/>
              <a:t>dorsolaterální</a:t>
            </a:r>
            <a:r>
              <a:rPr lang="cs-CZ"/>
              <a:t> </a:t>
            </a:r>
            <a:r>
              <a:rPr lang="cs-CZ" err="1"/>
              <a:t>prefrontální</a:t>
            </a:r>
            <a:r>
              <a:rPr lang="cs-CZ"/>
              <a:t> oblast) - její poruchy se projevují i </a:t>
            </a:r>
            <a:r>
              <a:rPr lang="cs-CZ" err="1"/>
              <a:t>dysexekutivním</a:t>
            </a:r>
            <a:r>
              <a:rPr lang="cs-CZ"/>
              <a:t> syndromem</a:t>
            </a:r>
          </a:p>
          <a:p>
            <a:pPr marL="0" indent="0">
              <a:buNone/>
            </a:pPr>
            <a:r>
              <a:rPr lang="cs-CZ"/>
              <a:t>"Poznámkový blok" - osnova jednání - informace jsou zde na krátkou dobu v paměti - pokud není možné je vybavovat             EF 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59459894-3230-43A7-85E4-AA6DD09C5D3B}"/>
              </a:ext>
            </a:extLst>
          </p:cNvPr>
          <p:cNvSpPr/>
          <p:nvPr/>
        </p:nvSpPr>
        <p:spPr>
          <a:xfrm>
            <a:off x="2934274" y="5340161"/>
            <a:ext cx="960782" cy="154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4DE1953-D735-493F-BD20-C6D231512D74}"/>
              </a:ext>
            </a:extLst>
          </p:cNvPr>
          <p:cNvCxnSpPr/>
          <p:nvPr/>
        </p:nvCxnSpPr>
        <p:spPr>
          <a:xfrm flipH="1">
            <a:off x="4520509" y="5235022"/>
            <a:ext cx="2210" cy="3732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07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7A326-A81F-49A5-936C-13307F2D5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Postižení exekutivních funkcí u SCH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275FE8-DA00-4974-925D-0C7533E41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7246"/>
            <a:ext cx="10515600" cy="452495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/>
              <a:t>Volní schopnosti</a:t>
            </a:r>
          </a:p>
          <a:p>
            <a:r>
              <a:rPr lang="cs-CZ"/>
              <a:t>Regulace pozornosti</a:t>
            </a:r>
          </a:p>
          <a:p>
            <a:r>
              <a:rPr lang="cs-CZ"/>
              <a:t>Schopnost plánovat</a:t>
            </a:r>
          </a:p>
          <a:p>
            <a:r>
              <a:rPr lang="cs-CZ"/>
              <a:t>Schopnost účelně jednat</a:t>
            </a:r>
          </a:p>
          <a:p>
            <a:endParaRPr lang="cs-CZ"/>
          </a:p>
          <a:p>
            <a:pPr marL="0" indent="0">
              <a:buNone/>
            </a:pPr>
            <a:r>
              <a:rPr lang="cs-CZ"/>
              <a:t>Konsekvence pro praktický život, pracovní adaptabilitu, ale např. i pro terapii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/>
              <a:t>Pro připomenutí: EF-rozhodnutí, plánování, účelná akce, efektivní výkon</a:t>
            </a:r>
          </a:p>
        </p:txBody>
      </p:sp>
    </p:spTree>
    <p:extLst>
      <p:ext uri="{BB962C8B-B14F-4D97-AF65-F5344CB8AC3E}">
        <p14:creationId xmlns:p14="http://schemas.microsoft.com/office/powerpoint/2010/main" val="284210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438A84-D309-4816-A35F-86DE40D4D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1332"/>
            <a:ext cx="10515600" cy="37408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3200"/>
              <a:t>Exekutivní deficit je jedním z nejvýznamnějších prediktorů sociálních dovedností, pracovní výkonnosti a kvality života u pacientů se schizofrenií.</a:t>
            </a:r>
          </a:p>
        </p:txBody>
      </p:sp>
    </p:spTree>
    <p:extLst>
      <p:ext uri="{BB962C8B-B14F-4D97-AF65-F5344CB8AC3E}">
        <p14:creationId xmlns:p14="http://schemas.microsoft.com/office/powerpoint/2010/main" val="19026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B84024F-EC38-45EF-82FA-C3241D5C7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34D5DB-DB9C-436C-A71D-08C310331C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19" b="10111"/>
          <a:stretch/>
        </p:blipFill>
        <p:spPr>
          <a:xfrm>
            <a:off x="19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4678390" y="3089451"/>
                </a:moveTo>
                <a:cubicBezTo>
                  <a:pt x="4704756" y="3107456"/>
                  <a:pt x="4731118" y="3125461"/>
                  <a:pt x="4757484" y="3143466"/>
                </a:cubicBezTo>
                <a:cubicBezTo>
                  <a:pt x="4742694" y="3138965"/>
                  <a:pt x="4726618" y="3134464"/>
                  <a:pt x="4711185" y="3129962"/>
                </a:cubicBezTo>
                <a:cubicBezTo>
                  <a:pt x="4698324" y="3119029"/>
                  <a:pt x="4684820" y="3108743"/>
                  <a:pt x="4671960" y="3097166"/>
                </a:cubicBezTo>
                <a:cubicBezTo>
                  <a:pt x="4673888" y="3094594"/>
                  <a:pt x="4676460" y="3092024"/>
                  <a:pt x="4678390" y="3089451"/>
                </a:cubicBezTo>
                <a:close/>
                <a:moveTo>
                  <a:pt x="5151664" y="2187270"/>
                </a:moveTo>
                <a:cubicBezTo>
                  <a:pt x="5309852" y="2295300"/>
                  <a:pt x="5468039" y="2403973"/>
                  <a:pt x="5626226" y="2512004"/>
                </a:cubicBezTo>
                <a:cubicBezTo>
                  <a:pt x="5623653" y="2514576"/>
                  <a:pt x="5621725" y="2517148"/>
                  <a:pt x="5619152" y="2519721"/>
                </a:cubicBezTo>
                <a:cubicBezTo>
                  <a:pt x="5445533" y="2428409"/>
                  <a:pt x="5281559" y="2326810"/>
                  <a:pt x="5151664" y="218727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2278570"/>
                </a:lnTo>
                <a:lnTo>
                  <a:pt x="12173904" y="2284270"/>
                </a:lnTo>
                <a:cubicBezTo>
                  <a:pt x="11598583" y="2457853"/>
                  <a:pt x="10504139" y="2701056"/>
                  <a:pt x="9151350" y="2602030"/>
                </a:cubicBezTo>
                <a:cubicBezTo>
                  <a:pt x="9081902" y="2596885"/>
                  <a:pt x="9016313" y="2593669"/>
                  <a:pt x="8949437" y="2591098"/>
                </a:cubicBezTo>
                <a:cubicBezTo>
                  <a:pt x="8357843" y="2564732"/>
                  <a:pt x="7777183" y="2551871"/>
                  <a:pt x="7532186" y="2520363"/>
                </a:cubicBezTo>
                <a:cubicBezTo>
                  <a:pt x="7340561" y="2495285"/>
                  <a:pt x="6360574" y="2283083"/>
                  <a:pt x="6073136" y="2103675"/>
                </a:cubicBezTo>
                <a:cubicBezTo>
                  <a:pt x="5779268" y="1919767"/>
                  <a:pt x="5502120" y="1716567"/>
                  <a:pt x="5226257" y="1512725"/>
                </a:cubicBezTo>
                <a:cubicBezTo>
                  <a:pt x="5106652" y="1424628"/>
                  <a:pt x="4979331" y="1344249"/>
                  <a:pt x="4871300" y="1243293"/>
                </a:cubicBezTo>
                <a:cubicBezTo>
                  <a:pt x="4763272" y="1141694"/>
                  <a:pt x="4660386" y="1036235"/>
                  <a:pt x="4543354" y="942352"/>
                </a:cubicBezTo>
                <a:cubicBezTo>
                  <a:pt x="4509915" y="915344"/>
                  <a:pt x="4476478" y="886408"/>
                  <a:pt x="4427606" y="881906"/>
                </a:cubicBezTo>
                <a:cubicBezTo>
                  <a:pt x="4416675" y="880620"/>
                  <a:pt x="4405100" y="881263"/>
                  <a:pt x="4394168" y="882548"/>
                </a:cubicBezTo>
                <a:cubicBezTo>
                  <a:pt x="4381951" y="883835"/>
                  <a:pt x="4372305" y="890265"/>
                  <a:pt x="4367803" y="901197"/>
                </a:cubicBezTo>
                <a:cubicBezTo>
                  <a:pt x="4363304" y="913416"/>
                  <a:pt x="4371019" y="920488"/>
                  <a:pt x="4380021" y="926918"/>
                </a:cubicBezTo>
                <a:cubicBezTo>
                  <a:pt x="4386451" y="931420"/>
                  <a:pt x="4392881" y="938494"/>
                  <a:pt x="4401241" y="939779"/>
                </a:cubicBezTo>
                <a:cubicBezTo>
                  <a:pt x="4454614" y="947496"/>
                  <a:pt x="4474548" y="986721"/>
                  <a:pt x="4499626" y="1021444"/>
                </a:cubicBezTo>
                <a:cubicBezTo>
                  <a:pt x="4510559" y="1036235"/>
                  <a:pt x="4522132" y="1047810"/>
                  <a:pt x="4502199" y="1069029"/>
                </a:cubicBezTo>
                <a:cubicBezTo>
                  <a:pt x="4484838" y="1087677"/>
                  <a:pt x="4502841" y="1097324"/>
                  <a:pt x="4520845" y="1102469"/>
                </a:cubicBezTo>
                <a:cubicBezTo>
                  <a:pt x="4545924" y="1109541"/>
                  <a:pt x="4575503" y="1108256"/>
                  <a:pt x="4603797" y="1131405"/>
                </a:cubicBezTo>
                <a:cubicBezTo>
                  <a:pt x="4497696" y="1133334"/>
                  <a:pt x="4452684" y="1072246"/>
                  <a:pt x="4404457" y="1015657"/>
                </a:cubicBezTo>
                <a:cubicBezTo>
                  <a:pt x="4386451" y="995081"/>
                  <a:pt x="4374235" y="970645"/>
                  <a:pt x="4358801" y="947496"/>
                </a:cubicBezTo>
                <a:cubicBezTo>
                  <a:pt x="4339510" y="919203"/>
                  <a:pt x="4317003" y="917916"/>
                  <a:pt x="4288710" y="942994"/>
                </a:cubicBezTo>
                <a:cubicBezTo>
                  <a:pt x="4263632" y="965500"/>
                  <a:pt x="4251415" y="963572"/>
                  <a:pt x="4243055" y="932705"/>
                </a:cubicBezTo>
                <a:cubicBezTo>
                  <a:pt x="4230194" y="884478"/>
                  <a:pt x="4200613" y="850398"/>
                  <a:pt x="4150456" y="833036"/>
                </a:cubicBezTo>
                <a:cubicBezTo>
                  <a:pt x="4144991" y="831106"/>
                  <a:pt x="4138882" y="828052"/>
                  <a:pt x="4132854" y="827007"/>
                </a:cubicBezTo>
                <a:cubicBezTo>
                  <a:pt x="4126826" y="825962"/>
                  <a:pt x="4120878" y="826927"/>
                  <a:pt x="4115733" y="833036"/>
                </a:cubicBezTo>
                <a:cubicBezTo>
                  <a:pt x="4106731" y="843323"/>
                  <a:pt x="4114446" y="855542"/>
                  <a:pt x="4120878" y="864544"/>
                </a:cubicBezTo>
                <a:cubicBezTo>
                  <a:pt x="4132452" y="880620"/>
                  <a:pt x="4142741" y="896052"/>
                  <a:pt x="4147242" y="915344"/>
                </a:cubicBezTo>
                <a:cubicBezTo>
                  <a:pt x="4150456" y="928205"/>
                  <a:pt x="4153673" y="942352"/>
                  <a:pt x="4144669" y="951996"/>
                </a:cubicBezTo>
                <a:cubicBezTo>
                  <a:pt x="4107374" y="993151"/>
                  <a:pt x="4134382" y="1012442"/>
                  <a:pt x="4166533" y="1034306"/>
                </a:cubicBezTo>
                <a:cubicBezTo>
                  <a:pt x="4210902" y="1063886"/>
                  <a:pt x="4228265" y="1107611"/>
                  <a:pt x="4217977" y="1159698"/>
                </a:cubicBezTo>
                <a:cubicBezTo>
                  <a:pt x="4214117" y="1180919"/>
                  <a:pt x="4216690" y="1193778"/>
                  <a:pt x="4243055" y="1193136"/>
                </a:cubicBezTo>
                <a:cubicBezTo>
                  <a:pt x="4253342" y="1193136"/>
                  <a:pt x="4255915" y="1200210"/>
                  <a:pt x="4259774" y="1207925"/>
                </a:cubicBezTo>
                <a:cubicBezTo>
                  <a:pt x="4342082" y="1389905"/>
                  <a:pt x="4461044" y="1549378"/>
                  <a:pt x="4600583" y="1695991"/>
                </a:cubicBezTo>
                <a:cubicBezTo>
                  <a:pt x="4713758" y="1814953"/>
                  <a:pt x="4838507" y="1922339"/>
                  <a:pt x="4967756" y="2026512"/>
                </a:cubicBezTo>
                <a:cubicBezTo>
                  <a:pt x="4971614" y="2029727"/>
                  <a:pt x="4975473" y="2033584"/>
                  <a:pt x="4977403" y="2040014"/>
                </a:cubicBezTo>
                <a:cubicBezTo>
                  <a:pt x="4916314" y="2027155"/>
                  <a:pt x="4863585" y="2000789"/>
                  <a:pt x="4812784" y="1971210"/>
                </a:cubicBezTo>
                <a:cubicBezTo>
                  <a:pt x="4677747" y="1892760"/>
                  <a:pt x="4563930" y="1791160"/>
                  <a:pt x="4448827" y="1691489"/>
                </a:cubicBezTo>
                <a:cubicBezTo>
                  <a:pt x="4378736" y="1630400"/>
                  <a:pt x="4306715" y="1571241"/>
                  <a:pt x="4229551" y="1517227"/>
                </a:cubicBezTo>
                <a:cubicBezTo>
                  <a:pt x="4216690" y="1508223"/>
                  <a:pt x="4207687" y="1496649"/>
                  <a:pt x="4198685" y="1485074"/>
                </a:cubicBezTo>
                <a:cubicBezTo>
                  <a:pt x="4193541" y="1478645"/>
                  <a:pt x="4187111" y="1472857"/>
                  <a:pt x="4176822" y="1475430"/>
                </a:cubicBezTo>
                <a:cubicBezTo>
                  <a:pt x="4163961" y="1478645"/>
                  <a:pt x="4162675" y="1488289"/>
                  <a:pt x="4161388" y="1497936"/>
                </a:cubicBezTo>
                <a:cubicBezTo>
                  <a:pt x="4157531" y="1528801"/>
                  <a:pt x="4165890" y="1556452"/>
                  <a:pt x="4181966" y="1582816"/>
                </a:cubicBezTo>
                <a:cubicBezTo>
                  <a:pt x="4223764" y="1650334"/>
                  <a:pt x="4285495" y="1702421"/>
                  <a:pt x="4349155" y="1751935"/>
                </a:cubicBezTo>
                <a:cubicBezTo>
                  <a:pt x="4431464" y="1815596"/>
                  <a:pt x="4511200" y="1881828"/>
                  <a:pt x="4583864" y="1954492"/>
                </a:cubicBezTo>
                <a:cubicBezTo>
                  <a:pt x="4589008" y="1959636"/>
                  <a:pt x="4598653" y="1962851"/>
                  <a:pt x="4595438" y="1977640"/>
                </a:cubicBezTo>
                <a:cubicBezTo>
                  <a:pt x="4549783" y="1943560"/>
                  <a:pt x="4506699" y="1910122"/>
                  <a:pt x="4462973" y="1877969"/>
                </a:cubicBezTo>
                <a:cubicBezTo>
                  <a:pt x="4419889" y="1845818"/>
                  <a:pt x="4376162" y="1813666"/>
                  <a:pt x="4333080" y="1782158"/>
                </a:cubicBezTo>
                <a:cubicBezTo>
                  <a:pt x="4322790" y="1774441"/>
                  <a:pt x="4311858" y="1763509"/>
                  <a:pt x="4297070" y="1773155"/>
                </a:cubicBezTo>
                <a:cubicBezTo>
                  <a:pt x="4281638" y="1782800"/>
                  <a:pt x="4283566" y="1798877"/>
                  <a:pt x="4287426" y="1811736"/>
                </a:cubicBezTo>
                <a:cubicBezTo>
                  <a:pt x="4299642" y="1849676"/>
                  <a:pt x="4320864" y="1883114"/>
                  <a:pt x="4349155" y="1912694"/>
                </a:cubicBezTo>
                <a:cubicBezTo>
                  <a:pt x="4445611" y="2010436"/>
                  <a:pt x="4556855" y="2094673"/>
                  <a:pt x="4660386" y="2185984"/>
                </a:cubicBezTo>
                <a:cubicBezTo>
                  <a:pt x="4716330" y="2235499"/>
                  <a:pt x="4767772" y="2288228"/>
                  <a:pt x="4816643" y="2342884"/>
                </a:cubicBezTo>
                <a:cubicBezTo>
                  <a:pt x="4827575" y="2355104"/>
                  <a:pt x="4826931" y="2366678"/>
                  <a:pt x="4823716" y="2380824"/>
                </a:cubicBezTo>
                <a:cubicBezTo>
                  <a:pt x="4810857" y="2438056"/>
                  <a:pt x="4830790" y="2457346"/>
                  <a:pt x="4895093" y="2446415"/>
                </a:cubicBezTo>
                <a:cubicBezTo>
                  <a:pt x="4915027" y="2443198"/>
                  <a:pt x="4928532" y="2446415"/>
                  <a:pt x="4940748" y="2459917"/>
                </a:cubicBezTo>
                <a:cubicBezTo>
                  <a:pt x="5088648" y="2627107"/>
                  <a:pt x="5263553" y="2767932"/>
                  <a:pt x="5454535" y="2893324"/>
                </a:cubicBezTo>
                <a:cubicBezTo>
                  <a:pt x="5532342" y="2944123"/>
                  <a:pt x="5612723" y="2992353"/>
                  <a:pt x="5694387" y="3037365"/>
                </a:cubicBezTo>
                <a:cubicBezTo>
                  <a:pt x="5694387" y="3040580"/>
                  <a:pt x="5694387" y="3044439"/>
                  <a:pt x="5694387" y="3047654"/>
                </a:cubicBezTo>
                <a:cubicBezTo>
                  <a:pt x="5693744" y="3052154"/>
                  <a:pt x="5693102" y="3054726"/>
                  <a:pt x="5692459" y="3058585"/>
                </a:cubicBezTo>
                <a:cubicBezTo>
                  <a:pt x="5577355" y="2989137"/>
                  <a:pt x="5463536" y="2917760"/>
                  <a:pt x="5352292" y="2842525"/>
                </a:cubicBezTo>
                <a:cubicBezTo>
                  <a:pt x="5050709" y="2638683"/>
                  <a:pt x="4762627" y="2420050"/>
                  <a:pt x="4470046" y="2206561"/>
                </a:cubicBezTo>
                <a:cubicBezTo>
                  <a:pt x="4371661" y="2134541"/>
                  <a:pt x="4293855" y="2042587"/>
                  <a:pt x="4205115" y="1961564"/>
                </a:cubicBezTo>
                <a:cubicBezTo>
                  <a:pt x="4145956" y="1907550"/>
                  <a:pt x="4089368" y="1850963"/>
                  <a:pt x="4020564" y="1806593"/>
                </a:cubicBezTo>
                <a:cubicBezTo>
                  <a:pt x="3992271" y="1788587"/>
                  <a:pt x="3962691" y="1772511"/>
                  <a:pt x="3924751" y="1777013"/>
                </a:cubicBezTo>
                <a:cubicBezTo>
                  <a:pt x="3909962" y="1778943"/>
                  <a:pt x="3893242" y="1782800"/>
                  <a:pt x="3888098" y="1799519"/>
                </a:cubicBezTo>
                <a:cubicBezTo>
                  <a:pt x="3883596" y="1816238"/>
                  <a:pt x="3897100" y="1823955"/>
                  <a:pt x="3909319" y="1831028"/>
                </a:cubicBezTo>
                <a:cubicBezTo>
                  <a:pt x="3912534" y="1832957"/>
                  <a:pt x="3915749" y="1835530"/>
                  <a:pt x="3918964" y="1835530"/>
                </a:cubicBezTo>
                <a:cubicBezTo>
                  <a:pt x="3980052" y="1839387"/>
                  <a:pt x="3994199" y="1888258"/>
                  <a:pt x="4023137" y="1923626"/>
                </a:cubicBezTo>
                <a:cubicBezTo>
                  <a:pt x="4032139" y="1934558"/>
                  <a:pt x="4032781" y="1945489"/>
                  <a:pt x="4023137" y="1958349"/>
                </a:cubicBezTo>
                <a:cubicBezTo>
                  <a:pt x="4005773" y="1981498"/>
                  <a:pt x="4017992" y="1991787"/>
                  <a:pt x="4041141" y="1998217"/>
                </a:cubicBezTo>
                <a:cubicBezTo>
                  <a:pt x="4064289" y="2004648"/>
                  <a:pt x="4089368" y="2006576"/>
                  <a:pt x="4114446" y="2021367"/>
                </a:cubicBezTo>
                <a:cubicBezTo>
                  <a:pt x="4074579" y="2033584"/>
                  <a:pt x="4046928" y="2020725"/>
                  <a:pt x="4021207" y="2004648"/>
                </a:cubicBezTo>
                <a:cubicBezTo>
                  <a:pt x="3963333" y="1969281"/>
                  <a:pt x="3926038" y="1917194"/>
                  <a:pt x="3890670" y="1863823"/>
                </a:cubicBezTo>
                <a:cubicBezTo>
                  <a:pt x="3883596" y="1853534"/>
                  <a:pt x="3877809" y="1841959"/>
                  <a:pt x="3868164" y="1833600"/>
                </a:cubicBezTo>
                <a:cubicBezTo>
                  <a:pt x="3850158" y="1816881"/>
                  <a:pt x="3830867" y="1814953"/>
                  <a:pt x="3809005" y="1835530"/>
                </a:cubicBezTo>
                <a:cubicBezTo>
                  <a:pt x="3780067" y="1862537"/>
                  <a:pt x="3769780" y="1860608"/>
                  <a:pt x="3760134" y="1825885"/>
                </a:cubicBezTo>
                <a:cubicBezTo>
                  <a:pt x="3747272" y="1778943"/>
                  <a:pt x="3718336" y="1746147"/>
                  <a:pt x="3668822" y="1728786"/>
                </a:cubicBezTo>
                <a:cubicBezTo>
                  <a:pt x="3658535" y="1724927"/>
                  <a:pt x="3647603" y="1719782"/>
                  <a:pt x="3636671" y="1728142"/>
                </a:cubicBezTo>
                <a:cubicBezTo>
                  <a:pt x="3625097" y="1737788"/>
                  <a:pt x="3632812" y="1747433"/>
                  <a:pt x="3637314" y="1756437"/>
                </a:cubicBezTo>
                <a:cubicBezTo>
                  <a:pt x="3643744" y="1770583"/>
                  <a:pt x="3651461" y="1784730"/>
                  <a:pt x="3657248" y="1799519"/>
                </a:cubicBezTo>
                <a:cubicBezTo>
                  <a:pt x="3667537" y="1823312"/>
                  <a:pt x="3669467" y="1848391"/>
                  <a:pt x="3650175" y="1871539"/>
                </a:cubicBezTo>
                <a:cubicBezTo>
                  <a:pt x="3636027" y="1888258"/>
                  <a:pt x="3637314" y="1899190"/>
                  <a:pt x="3655963" y="1910765"/>
                </a:cubicBezTo>
                <a:cubicBezTo>
                  <a:pt x="3715764" y="1946775"/>
                  <a:pt x="3753704" y="1993716"/>
                  <a:pt x="3733126" y="2067022"/>
                </a:cubicBezTo>
                <a:cubicBezTo>
                  <a:pt x="3729911" y="2077311"/>
                  <a:pt x="3733770" y="2087600"/>
                  <a:pt x="3745987" y="2086956"/>
                </a:cubicBezTo>
                <a:cubicBezTo>
                  <a:pt x="3772995" y="2085028"/>
                  <a:pt x="3777495" y="2101747"/>
                  <a:pt x="3785212" y="2119109"/>
                </a:cubicBezTo>
                <a:cubicBezTo>
                  <a:pt x="3860447" y="2285655"/>
                  <a:pt x="3969120" y="2430981"/>
                  <a:pt x="4094512" y="2567305"/>
                </a:cubicBezTo>
                <a:cubicBezTo>
                  <a:pt x="4218619" y="2702344"/>
                  <a:pt x="4358158" y="2823234"/>
                  <a:pt x="4506699" y="2938980"/>
                </a:cubicBezTo>
                <a:cubicBezTo>
                  <a:pt x="4464901" y="2935122"/>
                  <a:pt x="4410886" y="2911330"/>
                  <a:pt x="4358801" y="2883679"/>
                </a:cubicBezTo>
                <a:cubicBezTo>
                  <a:pt x="4221192" y="2809730"/>
                  <a:pt x="4108016" y="2709416"/>
                  <a:pt x="3992913" y="2611032"/>
                </a:cubicBezTo>
                <a:cubicBezTo>
                  <a:pt x="3912534" y="2542227"/>
                  <a:pt x="3834084" y="2471493"/>
                  <a:pt x="3744057" y="2412332"/>
                </a:cubicBezTo>
                <a:cubicBezTo>
                  <a:pt x="3733770" y="2405903"/>
                  <a:pt x="3726696" y="2397543"/>
                  <a:pt x="3720909" y="2387254"/>
                </a:cubicBezTo>
                <a:cubicBezTo>
                  <a:pt x="3715764" y="2378252"/>
                  <a:pt x="3708047" y="2369893"/>
                  <a:pt x="3694545" y="2373750"/>
                </a:cubicBezTo>
                <a:cubicBezTo>
                  <a:pt x="3681041" y="2378252"/>
                  <a:pt x="3679754" y="2389827"/>
                  <a:pt x="3679754" y="2400116"/>
                </a:cubicBezTo>
                <a:cubicBezTo>
                  <a:pt x="3681684" y="2438698"/>
                  <a:pt x="3692615" y="2473421"/>
                  <a:pt x="3716407" y="2504287"/>
                </a:cubicBezTo>
                <a:cubicBezTo>
                  <a:pt x="3762706" y="2566020"/>
                  <a:pt x="3824437" y="2614247"/>
                  <a:pt x="3886168" y="2662474"/>
                </a:cubicBezTo>
                <a:cubicBezTo>
                  <a:pt x="3971693" y="2728707"/>
                  <a:pt x="4050787" y="2800727"/>
                  <a:pt x="4122163" y="2881107"/>
                </a:cubicBezTo>
                <a:cubicBezTo>
                  <a:pt x="4070721" y="2841882"/>
                  <a:pt x="4019277" y="2802013"/>
                  <a:pt x="3967191" y="2762788"/>
                </a:cubicBezTo>
                <a:cubicBezTo>
                  <a:pt x="3927966" y="2733209"/>
                  <a:pt x="3887455" y="2704914"/>
                  <a:pt x="3847588" y="2675978"/>
                </a:cubicBezTo>
                <a:cubicBezTo>
                  <a:pt x="3837941" y="2668905"/>
                  <a:pt x="3827652" y="2661189"/>
                  <a:pt x="3814150" y="2670833"/>
                </a:cubicBezTo>
                <a:cubicBezTo>
                  <a:pt x="3801931" y="2679193"/>
                  <a:pt x="3803861" y="2691412"/>
                  <a:pt x="3806433" y="2702986"/>
                </a:cubicBezTo>
                <a:cubicBezTo>
                  <a:pt x="3816078" y="2748641"/>
                  <a:pt x="3843086" y="2785294"/>
                  <a:pt x="3876524" y="2818089"/>
                </a:cubicBezTo>
                <a:cubicBezTo>
                  <a:pt x="3917034" y="2857314"/>
                  <a:pt x="3959476" y="2894611"/>
                  <a:pt x="4003201" y="2931907"/>
                </a:cubicBezTo>
                <a:cubicBezTo>
                  <a:pt x="3956261" y="2921618"/>
                  <a:pt x="3909319" y="2911330"/>
                  <a:pt x="3862377" y="2902971"/>
                </a:cubicBezTo>
                <a:cubicBezTo>
                  <a:pt x="3883596" y="2977562"/>
                  <a:pt x="3933110" y="2992353"/>
                  <a:pt x="3977480" y="3003927"/>
                </a:cubicBezTo>
                <a:cubicBezTo>
                  <a:pt x="4037283" y="3018716"/>
                  <a:pt x="4094512" y="3037365"/>
                  <a:pt x="4151101" y="3058585"/>
                </a:cubicBezTo>
                <a:cubicBezTo>
                  <a:pt x="4174892" y="3079805"/>
                  <a:pt x="4198685" y="3100383"/>
                  <a:pt x="4221834" y="3122245"/>
                </a:cubicBezTo>
                <a:cubicBezTo>
                  <a:pt x="4245627" y="3144753"/>
                  <a:pt x="4268133" y="3167259"/>
                  <a:pt x="4290640" y="3191050"/>
                </a:cubicBezTo>
                <a:cubicBezTo>
                  <a:pt x="4306715" y="3208411"/>
                  <a:pt x="4326006" y="3223203"/>
                  <a:pt x="4307359" y="3252781"/>
                </a:cubicBezTo>
                <a:cubicBezTo>
                  <a:pt x="4298999" y="3266285"/>
                  <a:pt x="4353655" y="3339593"/>
                  <a:pt x="4371019" y="3344093"/>
                </a:cubicBezTo>
                <a:cubicBezTo>
                  <a:pt x="4373591" y="3344735"/>
                  <a:pt x="4376162" y="3345380"/>
                  <a:pt x="4378091" y="3345380"/>
                </a:cubicBezTo>
                <a:cubicBezTo>
                  <a:pt x="4415389" y="3342808"/>
                  <a:pt x="4423749" y="3364671"/>
                  <a:pt x="4424390" y="3392322"/>
                </a:cubicBezTo>
                <a:cubicBezTo>
                  <a:pt x="4425034" y="3419328"/>
                  <a:pt x="4418604" y="3452766"/>
                  <a:pt x="4469403" y="3439262"/>
                </a:cubicBezTo>
                <a:cubicBezTo>
                  <a:pt x="4475190" y="3437977"/>
                  <a:pt x="4476478" y="3441834"/>
                  <a:pt x="4479048" y="3446336"/>
                </a:cubicBezTo>
                <a:cubicBezTo>
                  <a:pt x="4534350" y="3561439"/>
                  <a:pt x="4627590" y="3650178"/>
                  <a:pt x="4719544" y="3738917"/>
                </a:cubicBezTo>
                <a:cubicBezTo>
                  <a:pt x="4724690" y="3743419"/>
                  <a:pt x="4729833" y="3747920"/>
                  <a:pt x="4734977" y="3752421"/>
                </a:cubicBezTo>
                <a:cubicBezTo>
                  <a:pt x="4638523" y="3729915"/>
                  <a:pt x="4320218" y="3700977"/>
                  <a:pt x="4226978" y="3710624"/>
                </a:cubicBezTo>
                <a:cubicBezTo>
                  <a:pt x="4144027" y="3718984"/>
                  <a:pt x="3675254" y="3578802"/>
                  <a:pt x="3578155" y="3495850"/>
                </a:cubicBezTo>
                <a:cubicBezTo>
                  <a:pt x="3564651" y="3560796"/>
                  <a:pt x="3593587" y="3586517"/>
                  <a:pt x="3616738" y="3616098"/>
                </a:cubicBezTo>
                <a:cubicBezTo>
                  <a:pt x="3649531" y="3657895"/>
                  <a:pt x="3654676" y="3687475"/>
                  <a:pt x="3592944" y="3720913"/>
                </a:cubicBezTo>
                <a:cubicBezTo>
                  <a:pt x="3416109" y="3816082"/>
                  <a:pt x="3418038" y="3819297"/>
                  <a:pt x="3583942" y="3948546"/>
                </a:cubicBezTo>
                <a:cubicBezTo>
                  <a:pt x="3591659" y="3954335"/>
                  <a:pt x="3587800" y="3972982"/>
                  <a:pt x="3589730" y="3985844"/>
                </a:cubicBezTo>
                <a:cubicBezTo>
                  <a:pt x="3546645" y="4005135"/>
                  <a:pt x="3495846" y="3954978"/>
                  <a:pt x="3444404" y="4008992"/>
                </a:cubicBezTo>
                <a:cubicBezTo>
                  <a:pt x="3666250" y="4246272"/>
                  <a:pt x="4003845" y="4471979"/>
                  <a:pt x="4309931" y="4650101"/>
                </a:cubicBezTo>
                <a:cubicBezTo>
                  <a:pt x="4062362" y="4708617"/>
                  <a:pt x="3913819" y="4502845"/>
                  <a:pt x="3731840" y="4529209"/>
                </a:cubicBezTo>
                <a:cubicBezTo>
                  <a:pt x="3641172" y="4593512"/>
                  <a:pt x="3911247" y="4697685"/>
                  <a:pt x="3653390" y="4727908"/>
                </a:cubicBezTo>
                <a:cubicBezTo>
                  <a:pt x="3765278" y="4784495"/>
                  <a:pt x="3848230" y="4839796"/>
                  <a:pt x="3925393" y="4904742"/>
                </a:cubicBezTo>
                <a:cubicBezTo>
                  <a:pt x="4062362" y="5021132"/>
                  <a:pt x="4089368" y="5098297"/>
                  <a:pt x="4026352" y="5254555"/>
                </a:cubicBezTo>
                <a:cubicBezTo>
                  <a:pt x="3984554" y="5357440"/>
                  <a:pt x="3924108" y="5451967"/>
                  <a:pt x="3977480" y="5574787"/>
                </a:cubicBezTo>
                <a:cubicBezTo>
                  <a:pt x="4014133" y="5659024"/>
                  <a:pt x="3999986" y="5714325"/>
                  <a:pt x="3861090" y="5676385"/>
                </a:cubicBezTo>
                <a:cubicBezTo>
                  <a:pt x="3711264" y="5635875"/>
                  <a:pt x="3654676" y="5711753"/>
                  <a:pt x="3692615" y="5859008"/>
                </a:cubicBezTo>
                <a:cubicBezTo>
                  <a:pt x="3717051" y="5953535"/>
                  <a:pt x="3691328" y="5983115"/>
                  <a:pt x="3588443" y="5972183"/>
                </a:cubicBezTo>
                <a:cubicBezTo>
                  <a:pt x="3474625" y="5959965"/>
                  <a:pt x="3366596" y="5898233"/>
                  <a:pt x="3225771" y="5927814"/>
                </a:cubicBezTo>
                <a:cubicBezTo>
                  <a:pt x="3338301" y="6100148"/>
                  <a:pt x="3578798" y="6051276"/>
                  <a:pt x="3709977" y="6215251"/>
                </a:cubicBezTo>
                <a:cubicBezTo>
                  <a:pt x="3553719" y="6215893"/>
                  <a:pt x="3434115" y="6215251"/>
                  <a:pt x="3318367" y="6179240"/>
                </a:cubicBezTo>
                <a:cubicBezTo>
                  <a:pt x="3270140" y="6164451"/>
                  <a:pt x="3217411" y="6149662"/>
                  <a:pt x="3190403" y="6199174"/>
                </a:cubicBezTo>
                <a:cubicBezTo>
                  <a:pt x="3158252" y="6258978"/>
                  <a:pt x="3223841" y="6281484"/>
                  <a:pt x="3263066" y="6292415"/>
                </a:cubicBezTo>
                <a:cubicBezTo>
                  <a:pt x="3373669" y="6322638"/>
                  <a:pt x="3458550" y="6394014"/>
                  <a:pt x="3550504" y="6449958"/>
                </a:cubicBezTo>
                <a:cubicBezTo>
                  <a:pt x="3726616" y="6557427"/>
                  <a:pt x="3917990" y="6649139"/>
                  <a:pt x="4077239" y="6805655"/>
                </a:cubicBezTo>
                <a:lnTo>
                  <a:pt x="4125813" y="6858000"/>
                </a:lnTo>
                <a:lnTo>
                  <a:pt x="4084568" y="6858000"/>
                </a:lnTo>
                <a:lnTo>
                  <a:pt x="3991456" y="6828025"/>
                </a:lnTo>
                <a:cubicBezTo>
                  <a:pt x="3846743" y="6771357"/>
                  <a:pt x="3719301" y="6699136"/>
                  <a:pt x="3569795" y="6680810"/>
                </a:cubicBezTo>
                <a:cubicBezTo>
                  <a:pt x="3613040" y="6726948"/>
                  <a:pt x="3659338" y="6769067"/>
                  <a:pt x="3707747" y="6808392"/>
                </a:cubicBezTo>
                <a:lnTo>
                  <a:pt x="377516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40EF455-28A8-4681-A589-616E10060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2403" y="2425588"/>
            <a:ext cx="5938962" cy="1463145"/>
          </a:xfrm>
        </p:spPr>
        <p:txBody>
          <a:bodyPr anchor="b">
            <a:normAutofit/>
          </a:bodyPr>
          <a:lstStyle/>
          <a:p>
            <a:r>
              <a:rPr lang="cs-CZ"/>
              <a:t>Jazyk a řečové schopnosti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5E96A0-9841-43D0-8F22-CFC9E9F28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055" y="4038558"/>
            <a:ext cx="7054352" cy="248637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cs-CZ" sz="2400"/>
              <a:t>Neologismy, paralogie, poruchy syntaxe a poruchy asociací - projevy poruchy myšlení - typické projevy narušení řeči.</a:t>
            </a:r>
          </a:p>
          <a:p>
            <a:pPr>
              <a:lnSpc>
                <a:spcPct val="90000"/>
              </a:lnSpc>
            </a:pPr>
            <a:r>
              <a:rPr lang="cs-CZ" sz="2400"/>
              <a:t>Verbální fluence (frontální laloky) - snížená spontaneita projevu</a:t>
            </a:r>
          </a:p>
          <a:p>
            <a:pPr>
              <a:lnSpc>
                <a:spcPct val="90000"/>
              </a:lnSpc>
            </a:pPr>
            <a:r>
              <a:rPr lang="cs-CZ" sz="2400"/>
              <a:t>U vážných forem - vázne abstrakce, neschopnost použít metafory</a:t>
            </a:r>
          </a:p>
        </p:txBody>
      </p:sp>
    </p:spTree>
    <p:extLst>
      <p:ext uri="{BB962C8B-B14F-4D97-AF65-F5344CB8AC3E}">
        <p14:creationId xmlns:p14="http://schemas.microsoft.com/office/powerpoint/2010/main" val="169087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6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8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rgbClr val="9F96C6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5B7A16-FF47-4445-8242-DAAFF393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156" y="365125"/>
            <a:ext cx="5827643" cy="1433433"/>
          </a:xfrm>
        </p:spPr>
        <p:txBody>
          <a:bodyPr anchor="b">
            <a:normAutofit/>
          </a:bodyPr>
          <a:lstStyle/>
          <a:p>
            <a:r>
              <a:rPr lang="cs-CZ"/>
              <a:t>Motorické funkce</a:t>
            </a:r>
          </a:p>
        </p:txBody>
      </p:sp>
      <p:pic>
        <p:nvPicPr>
          <p:cNvPr id="7" name="Graphic 6" descr="Běh">
            <a:extLst>
              <a:ext uri="{FF2B5EF4-FFF2-40B4-BE49-F238E27FC236}">
                <a16:creationId xmlns:a16="http://schemas.microsoft.com/office/drawing/2014/main" id="{25CE0835-0B05-4D62-B913-E3DBDD770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3717" y="2782956"/>
            <a:ext cx="3449030" cy="344903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04D870-471B-4E74-BAF7-AF0B947BE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6156" y="2055813"/>
            <a:ext cx="5827644" cy="41211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/>
              <a:t>Neefektivní, pomalé pohyby</a:t>
            </a:r>
          </a:p>
          <a:p>
            <a:r>
              <a:rPr lang="cs-CZ" sz="2400"/>
              <a:t>neschopnost učit se z chyb</a:t>
            </a:r>
          </a:p>
          <a:p>
            <a:r>
              <a:rPr lang="cs-CZ" sz="2400"/>
              <a:t>perseverační vzorce</a:t>
            </a:r>
          </a:p>
          <a:p>
            <a:endParaRPr lang="cs-CZ" sz="2400"/>
          </a:p>
          <a:p>
            <a:r>
              <a:rPr lang="cs-CZ" sz="2400"/>
              <a:t>Vliv medikace ?</a:t>
            </a:r>
          </a:p>
        </p:txBody>
      </p:sp>
    </p:spTree>
    <p:extLst>
      <p:ext uri="{BB962C8B-B14F-4D97-AF65-F5344CB8AC3E}">
        <p14:creationId xmlns:p14="http://schemas.microsoft.com/office/powerpoint/2010/main" val="1930424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AE43A-C0D4-4858-BD30-22B6E318D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Intelekt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639856-2797-41BB-9C3A-4C926EE29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U 51% pacientů pokles o 10 bodů oproti premorbidní úrovni</a:t>
            </a:r>
          </a:p>
          <a:p>
            <a:r>
              <a:rPr lang="cs-CZ"/>
              <a:t>V pozadí jsou poruchy paměti, pozornosti, EF</a:t>
            </a:r>
          </a:p>
          <a:p>
            <a:r>
              <a:rPr lang="cs-CZ"/>
              <a:t>U 23% podprůměrný intelekt bez deteriorace</a:t>
            </a:r>
          </a:p>
          <a:p>
            <a:r>
              <a:rPr lang="cs-CZ"/>
              <a:t>Vyšší IQ – koreluje s lepší nozognozí, nižší IQ nekoreluje s nozognozí</a:t>
            </a:r>
          </a:p>
          <a:p>
            <a:r>
              <a:rPr lang="cs-CZ"/>
              <a:t>Efekt psychofarmak? Sedace, zpomalení?</a:t>
            </a:r>
          </a:p>
        </p:txBody>
      </p:sp>
    </p:spTree>
    <p:extLst>
      <p:ext uri="{BB962C8B-B14F-4D97-AF65-F5344CB8AC3E}">
        <p14:creationId xmlns:p14="http://schemas.microsoft.com/office/powerpoint/2010/main" val="95915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FBE20309-1FB9-4818-BAFA-9C4C05341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9F96C6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ECAED0-AFE5-492C-B925-9125DCC3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524250" cy="5431376"/>
          </a:xfrm>
        </p:spPr>
        <p:txBody>
          <a:bodyPr>
            <a:normAutofit/>
          </a:bodyPr>
          <a:lstStyle/>
          <a:p>
            <a:r>
              <a:rPr lang="cs-CZ"/>
              <a:t>Kognitivní deficit a deprese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4EE4AC-03C8-487E-BE89-14BA78771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cs-CZ"/>
              <a:t>Již některé ze symptomů deprese lze označit za neuropsychologické: inhibované PMT, nesoustředěnost, porucha exekutivních funkcí, narušená schopnost úsudku</a:t>
            </a:r>
          </a:p>
        </p:txBody>
      </p:sp>
    </p:spTree>
    <p:extLst>
      <p:ext uri="{BB962C8B-B14F-4D97-AF65-F5344CB8AC3E}">
        <p14:creationId xmlns:p14="http://schemas.microsoft.com/office/powerpoint/2010/main" val="4028726360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412F24"/>
      </a:dk2>
      <a:lt2>
        <a:srgbClr val="E7E8E2"/>
      </a:lt2>
      <a:accent1>
        <a:srgbClr val="9F96C6"/>
      </a:accent1>
      <a:accent2>
        <a:srgbClr val="7F8CBA"/>
      </a:accent2>
      <a:accent3>
        <a:srgbClr val="85A9BD"/>
      </a:accent3>
      <a:accent4>
        <a:srgbClr val="77AFAC"/>
      </a:accent4>
      <a:accent5>
        <a:srgbClr val="83AD99"/>
      </a:accent5>
      <a:accent6>
        <a:srgbClr val="78B07E"/>
      </a:accent6>
      <a:hlink>
        <a:srgbClr val="7D8852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15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BrushVTI</vt:lpstr>
      <vt:lpstr>Neuropsychologie a psychiatrická onemocnění</vt:lpstr>
      <vt:lpstr>Kognitivní deficit u schizofrenie</vt:lpstr>
      <vt:lpstr>Postižení kognitivních funkcí</vt:lpstr>
      <vt:lpstr>Postižení exekutivních funkcí u SCH</vt:lpstr>
      <vt:lpstr>Prezentace aplikace PowerPoint</vt:lpstr>
      <vt:lpstr>Jazyk a řečové schopnosti</vt:lpstr>
      <vt:lpstr>Motorické funkce</vt:lpstr>
      <vt:lpstr>Intelekt</vt:lpstr>
      <vt:lpstr>Kognitivní deficit a deprese</vt:lpstr>
      <vt:lpstr>Somatický syndrom</vt:lpstr>
      <vt:lpstr>Běžné zhoršení KF u deprese</vt:lpstr>
      <vt:lpstr>Léky v léčbě deprese</vt:lpstr>
      <vt:lpstr>Vliv medikace</vt:lpstr>
      <vt:lpstr>Vliv elektrokonvulzní terapie na KF</vt:lpstr>
      <vt:lpstr>Kognitivní postižení u poruch příjmu potravy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revision>41</cp:revision>
  <dcterms:created xsi:type="dcterms:W3CDTF">2020-12-09T23:52:47Z</dcterms:created>
  <dcterms:modified xsi:type="dcterms:W3CDTF">2021-10-25T07:43:23Z</dcterms:modified>
</cp:coreProperties>
</file>