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  <p:sldId id="273" r:id="rId19"/>
    <p:sldId id="275" r:id="rId20"/>
    <p:sldId id="276" r:id="rId21"/>
    <p:sldId id="277" r:id="rId22"/>
    <p:sldId id="264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E18EAB-8113-1B72-BEE2-BF824F16D4D6}" v="5" dt="2021-01-10T23:05:23.519"/>
    <p1510:client id="{33532D65-73C2-D1BF-64B0-242113EABE81}" v="4" dt="2021-09-19T22:31:49.207"/>
    <p1510:client id="{A2798A26-391F-433D-99FA-D8836365E2A7}" v="734" dt="2021-01-09T12:09:13.710"/>
    <p1510:client id="{BDD369E5-AD40-38F3-8468-9A1A62678046}" v="55" dt="2021-01-10T14:52:36.466"/>
    <p1510:client id="{F3A0A9E7-4FC0-8E4F-7CEC-27D40676A09E}" v="7927" dt="2021-01-09T23:52:54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80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55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05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67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746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56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40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1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17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3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622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45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19" r:id="rId6"/>
    <p:sldLayoutId id="2147483724" r:id="rId7"/>
    <p:sldLayoutId id="2147483720" r:id="rId8"/>
    <p:sldLayoutId id="2147483721" r:id="rId9"/>
    <p:sldLayoutId id="2147483722" r:id="rId10"/>
    <p:sldLayoutId id="214748372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3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5" descr="Obsah obrázku budova, socha, hledání, hlava&#10;&#10;Popis se vygeneroval automaticky.">
            <a:extLst>
              <a:ext uri="{FF2B5EF4-FFF2-40B4-BE49-F238E27FC236}">
                <a16:creationId xmlns:a16="http://schemas.microsoft.com/office/drawing/2014/main" id="{3CA2161F-88B5-4B33-A168-C38757428A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1883" b="1311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2" name="Rectangle 35">
            <a:extLst>
              <a:ext uri="{FF2B5EF4-FFF2-40B4-BE49-F238E27FC236}">
                <a16:creationId xmlns:a16="http://schemas.microsoft.com/office/drawing/2014/main" id="{4B986F88-1433-4AF7-AF71-41A89DC93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46064">
                <a:srgbClr val="000000">
                  <a:alpha val="30000"/>
                </a:srgbClr>
              </a:gs>
              <a:gs pos="68000">
                <a:srgbClr val="000000">
                  <a:alpha val="20000"/>
                </a:srgbClr>
              </a:gs>
              <a:gs pos="0">
                <a:schemeClr val="tx1">
                  <a:alpha val="0"/>
                </a:schemeClr>
              </a:gs>
              <a:gs pos="26000">
                <a:schemeClr val="tx1">
                  <a:alpha val="2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cs typeface="Calibri Light"/>
              </a:rPr>
              <a:t>Spánek </a:t>
            </a:r>
            <a:br>
              <a:rPr lang="cs-CZ">
                <a:solidFill>
                  <a:srgbClr val="FFFFFF"/>
                </a:solidFill>
                <a:cs typeface="Calibri Light"/>
              </a:rPr>
            </a:br>
            <a:r>
              <a:rPr lang="cs-CZ">
                <a:solidFill>
                  <a:srgbClr val="FFFFFF"/>
                </a:solidFill>
                <a:cs typeface="Calibri Light"/>
              </a:rPr>
              <a:t>a poruchy spánku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>
                <a:solidFill>
                  <a:srgbClr val="FFFFFF"/>
                </a:solidFill>
                <a:cs typeface="Calibri"/>
              </a:rPr>
              <a:t>Petr Grossmann</a:t>
            </a:r>
            <a:endParaRPr lang="cs-CZ">
              <a:solidFill>
                <a:srgbClr val="FFFFFF"/>
              </a:solidFill>
            </a:endParaRPr>
          </a:p>
        </p:txBody>
      </p:sp>
      <p:cxnSp>
        <p:nvCxnSpPr>
          <p:cNvPr id="33" name="Straight Connector 37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A44FFD5D-B985-4624-BBCD-50AD2E168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07" y="6400798"/>
            <a:ext cx="12188952" cy="457201"/>
          </a:xfrm>
          <a:prstGeom prst="rect">
            <a:avLst/>
          </a:prstGeom>
          <a:gradFill>
            <a:gsLst>
              <a:gs pos="61000">
                <a:srgbClr val="000000">
                  <a:alpha val="10000"/>
                </a:srgbClr>
              </a:gs>
              <a:gs pos="7000">
                <a:schemeClr val="tx1">
                  <a:alpha val="0"/>
                </a:schemeClr>
              </a:gs>
              <a:gs pos="10000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DDCA3-5E7E-4C79-A942-FA1A9B207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Probuzení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A80BFB-1694-43F8-BFE4-F11FA1D0F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Organismus musí být vybaven možností ukončit spánek</a:t>
            </a:r>
          </a:p>
          <a:p>
            <a:r>
              <a:rPr lang="cs-CZ" dirty="0"/>
              <a:t>Je nutná obnova svalového tonu, zásobení těla (krví, resp. kyslíkem), vertikalizace (TK)</a:t>
            </a:r>
          </a:p>
          <a:p>
            <a:r>
              <a:rPr lang="cs-CZ" dirty="0"/>
              <a:t>K tomu slouží tzv. </a:t>
            </a:r>
            <a:r>
              <a:rPr lang="cs-CZ" dirty="0" err="1"/>
              <a:t>Probouzecí</a:t>
            </a:r>
            <a:r>
              <a:rPr lang="cs-CZ" dirty="0"/>
              <a:t> reakce (</a:t>
            </a:r>
            <a:r>
              <a:rPr lang="cs-CZ" dirty="0" err="1"/>
              <a:t>arousal</a:t>
            </a:r>
            <a:r>
              <a:rPr lang="cs-CZ" dirty="0"/>
              <a:t>) - může pokračovat bdělostí, ale i spánkem</a:t>
            </a:r>
          </a:p>
          <a:p>
            <a:r>
              <a:rPr lang="cs-CZ" dirty="0"/>
              <a:t>Spánková inertnost - fyziologický stav nižší kognitivní a senzomotorické aktivity po probuzení, trvá většinou minuty, výjimečně déle, individuálně variabilní, může být překážkou výkonu některých povolání (služby, časný začátek pracovní doby)</a:t>
            </a:r>
          </a:p>
        </p:txBody>
      </p:sp>
    </p:spTree>
    <p:extLst>
      <p:ext uri="{BB962C8B-B14F-4D97-AF65-F5344CB8AC3E}">
        <p14:creationId xmlns:p14="http://schemas.microsoft.com/office/powerpoint/2010/main" val="1172394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0C5D2-021F-4F9A-9C04-82985A7BA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Odpočinkový denní spánek - siesta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B76A33-A6A3-4CFB-B6B1-BB64FAFEB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Přirozený pokles bdělosti časně odpolední (také </a:t>
            </a:r>
            <a:r>
              <a:rPr lang="cs-CZ" dirty="0" err="1"/>
              <a:t>postprandiální</a:t>
            </a:r>
            <a:r>
              <a:rPr lang="cs-CZ" dirty="0"/>
              <a:t> spánkový tlak)</a:t>
            </a:r>
          </a:p>
          <a:p>
            <a:r>
              <a:rPr lang="cs-CZ" dirty="0"/>
              <a:t>Může také kompenzovat chronický nedostatek spánku v noci</a:t>
            </a:r>
          </a:p>
          <a:p>
            <a:r>
              <a:rPr lang="cs-CZ" dirty="0"/>
              <a:t>Pozitivní vliv na učení, zlepšení imunity, snižuje duševní napětí, příznivý vliv na kardiovaskulární choroby.</a:t>
            </a:r>
          </a:p>
          <a:p>
            <a:r>
              <a:rPr lang="cs-CZ" dirty="0"/>
              <a:t>Délka trvání je individuální, dosahuje jen N1, popř. N2</a:t>
            </a:r>
          </a:p>
          <a:p>
            <a:r>
              <a:rPr lang="cs-CZ" dirty="0"/>
              <a:t>Probouzení může být provázeno spánkovou inertností</a:t>
            </a:r>
          </a:p>
          <a:p>
            <a:r>
              <a:rPr lang="cs-CZ" dirty="0"/>
              <a:t>V případě insomnie se nedoporučuje.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216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292C5-D3BF-423F-B909-C3BFBFFF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CB0A63-D36B-4A33-B3B7-36E3A39A7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71" y="2108201"/>
            <a:ext cx="11311002" cy="4074041"/>
          </a:xfrm>
        </p:spPr>
        <p:txBody>
          <a:bodyPr vert="horz" lIns="0" tIns="45720" rIns="0" bIns="45720" rtlCol="0" anchor="t">
            <a:normAutofit fontScale="85000" lnSpcReduction="20000"/>
          </a:bodyPr>
          <a:lstStyle/>
          <a:p>
            <a:r>
              <a:rPr lang="cs-CZ">
                <a:ea typeface="+mn-lt"/>
                <a:cs typeface="+mn-lt"/>
              </a:rPr>
              <a:t>Duševní činnost v době spánku (vnímání, myšlenky, emoce, které se vyskytnou v době spánku)</a:t>
            </a:r>
            <a:endParaRPr lang="en-US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Při probuzení z NREM si vybavují lidé sy v 50%, z REM v 80%</a:t>
            </a:r>
            <a:endParaRPr lang="cs-CZ" dirty="0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Z REM spánku je popis snu živější, delší, obsahuje více děje a je bizarnější než z NREM</a:t>
            </a:r>
          </a:p>
          <a:p>
            <a:r>
              <a:rPr lang="cs-CZ">
                <a:ea typeface="+mn-lt"/>
                <a:cs typeface="+mn-lt"/>
              </a:rPr>
              <a:t>Jsou málo prozkoumány, patrně hraje roli dopamin, např antiparkinsonika, vareniclin, β-blokátory, transdermální nikotin zvyšují výskyt nočních můr.</a:t>
            </a:r>
            <a:endParaRPr lang="cs-CZ" dirty="0">
              <a:ea typeface="+mn-lt"/>
              <a:cs typeface="+mn-lt"/>
            </a:endParaRPr>
          </a:p>
          <a:p>
            <a:r>
              <a:rPr lang="cs-CZ">
                <a:ea typeface="+mn-lt"/>
                <a:cs typeface="+mn-lt"/>
              </a:rPr>
              <a:t>Reflektují konsolidaci a integraci recentních vzpomínek. (Oblasti aktivované při učení jsou následně reaktivovány v následujícím spánku)</a:t>
            </a:r>
          </a:p>
          <a:p>
            <a:r>
              <a:rPr lang="cs-CZ">
                <a:ea typeface="+mn-lt"/>
                <a:cs typeface="+mn-lt"/>
              </a:rPr>
              <a:t>Charakter snů souvisí s předchozí zkušeností, s duševní zátěží, emoční a vztahovou situací, celkovým zdravotním stavem etc.</a:t>
            </a:r>
          </a:p>
          <a:p>
            <a:r>
              <a:rPr lang="cs-CZ">
                <a:ea typeface="+mn-lt"/>
                <a:cs typeface="+mn-lt"/>
              </a:rPr>
              <a:t>Klinicky významné: noční můry a dysforické snění - časté u úzkostných poruch a PTSD, patrně usnadňují regulaci emocí a konsolidaci paměti emocí - farmakologicky by měly být léčeny jen v případě, kdy vyvolávají velmi závažné potíže.</a:t>
            </a: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2603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478702-35D3-41C7-8D27-DECC4FA89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Paměť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9CC449-4475-413C-A9EB-893C2C85B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Spánek je důležitý pro konsolidaci paměti.</a:t>
            </a:r>
          </a:p>
          <a:p>
            <a:r>
              <a:rPr lang="cs-CZ" dirty="0"/>
              <a:t>Důležitý je NREM a REM spánek, potlačení REM však nemá zničující vliv (např. u AD)</a:t>
            </a:r>
          </a:p>
          <a:p>
            <a:r>
              <a:rPr lang="cs-CZ" dirty="0"/>
              <a:t>Napomáhají i jiné kompenzační mechanismy</a:t>
            </a:r>
          </a:p>
          <a:p>
            <a:r>
              <a:rPr lang="cs-CZ" dirty="0"/>
              <a:t>Pro deklarativní paměť je důležitý NREM (pro sémantickou paměť N3 a pro epizodickou N2)</a:t>
            </a:r>
          </a:p>
          <a:p>
            <a:r>
              <a:rPr lang="cs-CZ" dirty="0"/>
              <a:t>Pro nedeklarativní paměť je důležitý REM spánek a N2.</a:t>
            </a:r>
          </a:p>
        </p:txBody>
      </p:sp>
    </p:spTree>
    <p:extLst>
      <p:ext uri="{BB962C8B-B14F-4D97-AF65-F5344CB8AC3E}">
        <p14:creationId xmlns:p14="http://schemas.microsoft.com/office/powerpoint/2010/main" val="2567503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E5BA9-7708-4D97-9A6F-2FFD33969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Trvání spánku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0826C1-9366-4204-A092-F3416FD8E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lnSpcReduction="10000"/>
          </a:bodyPr>
          <a:lstStyle/>
          <a:p>
            <a:r>
              <a:rPr lang="cs-CZ"/>
              <a:t>U dospělých optimálně 7-9 h</a:t>
            </a:r>
          </a:p>
          <a:p>
            <a:r>
              <a:rPr lang="cs-CZ"/>
              <a:t>Za poslední dekády ve vyspělých zemích zkrácení o 1-2 h (biologická adaptace není možná)</a:t>
            </a:r>
            <a:endParaRPr lang="cs-CZ" dirty="0"/>
          </a:p>
          <a:p>
            <a:r>
              <a:rPr lang="cs-CZ"/>
              <a:t>Chronicky kratší spánek než 7 h je spojen s rizikem kardiovask. chorob, obezity, diabetu, hypertenze, CMP, ICHS, a zvýšeným rizikem úmrtí.</a:t>
            </a:r>
            <a:endParaRPr lang="cs-CZ" dirty="0"/>
          </a:p>
          <a:p>
            <a:r>
              <a:rPr lang="cs-CZ"/>
              <a:t>S věkem se délka zkracuje (viz dále)</a:t>
            </a:r>
            <a:endParaRPr lang="cs-CZ" dirty="0"/>
          </a:p>
          <a:p>
            <a:r>
              <a:rPr lang="cs-CZ"/>
              <a:t>Ženy mají lepší efektivitu spánku, spí mírně déle než muži, mají víe N3, některé parametry spánku jsou závislé na ovulaci, HAK snižuje N3, po menopauze se objevuje více poruch spánku.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115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FEF374-3329-4F01-A309-0661E6334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073550" cy="5126203"/>
          </a:xfrm>
        </p:spPr>
        <p:txBody>
          <a:bodyPr anchor="ctr">
            <a:normAutofit/>
          </a:bodyPr>
          <a:lstStyle/>
          <a:p>
            <a:pPr algn="r"/>
            <a:r>
              <a:rPr lang="cs-CZ" sz="4000"/>
              <a:t>Doporučená délka spánku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2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6399CD-3F4E-4F97-ADD1-073BDF715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786" y="621697"/>
            <a:ext cx="6791894" cy="5147973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sz="1600" i="1"/>
              <a:t>Americká National Sleep Foundation:</a:t>
            </a:r>
          </a:p>
          <a:p>
            <a:r>
              <a:rPr lang="cs-CZ"/>
              <a:t>14-17 h novorozenci</a:t>
            </a:r>
          </a:p>
          <a:p>
            <a:r>
              <a:rPr lang="cs-CZ"/>
              <a:t>12-15 h kojenci</a:t>
            </a:r>
          </a:p>
          <a:p>
            <a:r>
              <a:rPr lang="cs-CZ"/>
              <a:t>11-14 h batolata</a:t>
            </a:r>
          </a:p>
          <a:p>
            <a:r>
              <a:rPr lang="cs-CZ"/>
              <a:t>10-13 h předškolní děti</a:t>
            </a:r>
          </a:p>
          <a:p>
            <a:r>
              <a:rPr lang="cs-CZ"/>
              <a:t>9-11 h školáci</a:t>
            </a:r>
          </a:p>
          <a:p>
            <a:r>
              <a:rPr lang="cs-CZ"/>
              <a:t>8-10 h teenageři</a:t>
            </a:r>
          </a:p>
          <a:p>
            <a:r>
              <a:rPr lang="cs-CZ"/>
              <a:t>7-9 h mladí dospělí</a:t>
            </a:r>
          </a:p>
          <a:p>
            <a:r>
              <a:rPr lang="cs-CZ"/>
              <a:t>7-8 h staří dospělí</a:t>
            </a:r>
            <a:endParaRPr lang="cs-CZ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552793-7DFF-4EC7-AC69-D34A75D01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8141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64C68-292A-494A-B39E-473A40A91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Cirkadiánní rytmus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765CA9-152E-4C2D-9718-9FBDF2C5A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lnSpcReduction="10000"/>
          </a:bodyPr>
          <a:lstStyle/>
          <a:p>
            <a:r>
              <a:rPr lang="cs-CZ"/>
              <a:t>Adaptace na cyklicky se měnící podmínka na zemi</a:t>
            </a:r>
          </a:p>
          <a:p>
            <a:r>
              <a:rPr lang="cs-CZ"/>
              <a:t>Vytvoření cirkadiánních hodin (běží i když nejsme vystaveni běžným podmínkám)</a:t>
            </a:r>
          </a:p>
          <a:p>
            <a:r>
              <a:rPr lang="cs-CZ"/>
              <a:t>Délka cirkadiánní periody (circa dies = přibližně den) 23,5-25 hodin</a:t>
            </a:r>
          </a:p>
          <a:p>
            <a:r>
              <a:rPr lang="cs-CZ"/>
              <a:t>Centrální pacemaker člověka jsou suprachiasmatická jádra (nuclei suprachiasmatici)</a:t>
            </a:r>
          </a:p>
          <a:p>
            <a:r>
              <a:rPr lang="cs-CZ"/>
              <a:t>Podílejí se také hodinové geny.</a:t>
            </a:r>
          </a:p>
          <a:p>
            <a:r>
              <a:rPr lang="cs-CZ"/>
              <a:t>Synchronizátory - zeitgebery - střídání světla a tmy, rytmický příjem potravy, soc. interakce, cvičení, atmosférické podmínky, teplota...</a:t>
            </a:r>
          </a:p>
          <a:p>
            <a:r>
              <a:rPr lang="cs-CZ"/>
              <a:t>Chronotyp - cirkadiánní prefrence - sova, ranní ptáče, nevyhraněný typ.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57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6F9C7A-4D35-4C14-BC29-554551CE92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8594" r="-2" b="71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B02DD1F-F270-4F57-9B42-11CD464CD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Poruchy spánku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52308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81C56-E482-4525-9A25-BC2501FE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Poruchy spánku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A759E9-E737-41CA-9906-BB3DC5C2A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/>
              <a:t>Nespavost</a:t>
            </a:r>
          </a:p>
          <a:p>
            <a:r>
              <a:rPr lang="cs-CZ"/>
              <a:t>Poruchy dýchání související se spánkem</a:t>
            </a:r>
          </a:p>
          <a:p>
            <a:r>
              <a:rPr lang="cs-CZ"/>
              <a:t>Centrální poruchy s hypersomnolencí</a:t>
            </a:r>
          </a:p>
          <a:p>
            <a:r>
              <a:rPr lang="cs-CZ"/>
              <a:t>Poruchy cirkadiánního rytmu spánku  abdění</a:t>
            </a:r>
          </a:p>
          <a:p>
            <a:r>
              <a:rPr lang="cs-CZ"/>
              <a:t>Parasomnie</a:t>
            </a:r>
          </a:p>
          <a:p>
            <a:r>
              <a:rPr lang="cs-CZ"/>
              <a:t>Poruchy pohybu související se spánkem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340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64D2C-BDC1-4F0F-8642-9F023E17A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Insomnie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828566-E7B4-47FF-96D7-D44239B6D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Nespavost</a:t>
            </a:r>
          </a:p>
          <a:p>
            <a:r>
              <a:rPr lang="cs-CZ" dirty="0"/>
              <a:t>Subjektivní stížnost pacienta na potíže s usínáním a/nebo udržením spánku a/nebo časným ranním probouzením</a:t>
            </a:r>
          </a:p>
          <a:p>
            <a:r>
              <a:rPr lang="cs-CZ" dirty="0"/>
              <a:t>Izolovaný symptom i součást jiného onemocnění</a:t>
            </a:r>
          </a:p>
        </p:txBody>
      </p:sp>
    </p:spTree>
    <p:extLst>
      <p:ext uri="{BB962C8B-B14F-4D97-AF65-F5344CB8AC3E}">
        <p14:creationId xmlns:p14="http://schemas.microsoft.com/office/powerpoint/2010/main" val="387820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67B74F2B-9534-4540-96B0-5C8E958B9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53B974-CDD0-43D5-A1CB-2B27D3475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074" y="286603"/>
            <a:ext cx="5983605" cy="1450757"/>
          </a:xfrm>
        </p:spPr>
        <p:txBody>
          <a:bodyPr>
            <a:normAutofit/>
          </a:bodyPr>
          <a:lstStyle/>
          <a:p>
            <a:r>
              <a:rPr lang="cs-CZ" dirty="0"/>
              <a:t>Spánek</a:t>
            </a:r>
          </a:p>
        </p:txBody>
      </p:sp>
      <p:pic>
        <p:nvPicPr>
          <p:cNvPr id="4" name="Obrázek 4" descr="Obsah obrázku tráva, hlemýžď, exteriér, pole&#10;&#10;Popis se vygeneroval automaticky.">
            <a:extLst>
              <a:ext uri="{FF2B5EF4-FFF2-40B4-BE49-F238E27FC236}">
                <a16:creationId xmlns:a16="http://schemas.microsoft.com/office/drawing/2014/main" id="{870FFFFF-1D7D-4B79-87BC-AC9C0340D9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46" r="7069"/>
          <a:stretch/>
        </p:blipFill>
        <p:spPr>
          <a:xfrm>
            <a:off x="20" y="10"/>
            <a:ext cx="4580077" cy="6857990"/>
          </a:xfrm>
          <a:prstGeom prst="rect">
            <a:avLst/>
          </a:prstGeom>
        </p:spPr>
      </p:pic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33BECB2B-2CFA-412C-880F-C4B609749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42903" y="1917852"/>
            <a:ext cx="59436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0015B-345D-4147-835F-5B182850D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2074" y="2108201"/>
            <a:ext cx="5983606" cy="3760891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dirty="0" err="1"/>
              <a:t>Cirkádiánní</a:t>
            </a:r>
            <a:r>
              <a:rPr lang="cs-CZ" dirty="0"/>
              <a:t> periodicky se vyskytující stav</a:t>
            </a:r>
          </a:p>
          <a:p>
            <a:r>
              <a:rPr lang="cs-CZ" dirty="0"/>
              <a:t>Charakterizovaný </a:t>
            </a:r>
          </a:p>
          <a:p>
            <a:pPr marL="383540" lvl="1"/>
            <a:r>
              <a:rPr lang="cs-CZ" dirty="0"/>
              <a:t>sníženou reaktivitou na vnější podněty</a:t>
            </a:r>
          </a:p>
          <a:p>
            <a:pPr marL="383540" lvl="1"/>
            <a:r>
              <a:rPr lang="cs-CZ" dirty="0"/>
              <a:t>Druhově typickou polohou</a:t>
            </a:r>
          </a:p>
          <a:p>
            <a:pPr marL="383540" lvl="1"/>
            <a:r>
              <a:rPr lang="cs-CZ" dirty="0"/>
              <a:t>Typickými změnami aktivit mozku</a:t>
            </a:r>
          </a:p>
          <a:p>
            <a:pPr marL="383540" lvl="1"/>
            <a:r>
              <a:rPr lang="cs-CZ" dirty="0"/>
              <a:t>U člověka změněnou kognitivní činností</a:t>
            </a:r>
          </a:p>
          <a:p>
            <a:r>
              <a:rPr lang="cs-CZ" dirty="0"/>
              <a:t>Je to okamžitě reverzibilní stav (na rozdíl od </a:t>
            </a:r>
            <a:r>
              <a:rPr lang="cs-CZ" dirty="0" err="1"/>
              <a:t>komatu</a:t>
            </a:r>
            <a:r>
              <a:rPr lang="cs-CZ" dirty="0"/>
              <a:t>, </a:t>
            </a:r>
            <a:r>
              <a:rPr lang="cs-CZ" dirty="0" err="1"/>
              <a:t>hybernace</a:t>
            </a:r>
            <a:r>
              <a:rPr lang="cs-CZ" dirty="0"/>
              <a:t>, estivace)</a:t>
            </a:r>
          </a:p>
        </p:txBody>
      </p:sp>
    </p:spTree>
    <p:extLst>
      <p:ext uri="{BB962C8B-B14F-4D97-AF65-F5344CB8AC3E}">
        <p14:creationId xmlns:p14="http://schemas.microsoft.com/office/powerpoint/2010/main" val="1547289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F7CE31-F671-46FE-8940-A4EA753CC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Centrální hypersomnie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7DF8FC-69D0-4B00-B907-3B9EC18D0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92500" lnSpcReduction="10000"/>
          </a:bodyPr>
          <a:lstStyle/>
          <a:p>
            <a:r>
              <a:rPr lang="cs-CZ"/>
              <a:t>Nadměrná denní spavost, která není vyvolaná nedokonalým nočním spánkem nebo porucou cirkadiánního rytmu</a:t>
            </a:r>
          </a:p>
          <a:p>
            <a:r>
              <a:rPr lang="cs-CZ"/>
              <a:t>Neschopnost udržet kontinuální bdělost</a:t>
            </a:r>
          </a:p>
          <a:p>
            <a:r>
              <a:rPr lang="cs-CZ"/>
              <a:t>Narkolepsie typu 1 - imperativní spánky (v řádu minut) s kataplexií, pokles orexinu (hypokretinu), objevují se hypnagogní a hypnopompní halucinace a spánková obrna.</a:t>
            </a:r>
          </a:p>
          <a:p>
            <a:r>
              <a:rPr lang="cs-CZ">
                <a:ea typeface="+mn-lt"/>
                <a:cs typeface="+mn-lt"/>
              </a:rPr>
              <a:t>Narkolepsie typu 2 - imperativní spánky v průběhu dne bez kataplexie a poklesu hypokretinu</a:t>
            </a:r>
          </a:p>
          <a:p>
            <a:r>
              <a:rPr lang="cs-CZ">
                <a:ea typeface="+mn-lt"/>
                <a:cs typeface="+mn-lt"/>
              </a:rPr>
              <a:t>Klein-Levinův syndrom - rekurentní epizody hypersomnie (okolo 10 dní), opakuje se několikrát do roka, spojeno s nadměrným příjmem potravy, častěji u mužů a v židovské populaci, rodový výskyt.</a:t>
            </a: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1477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00C6E20-217B-4205-A934-BE81A5CFD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073550" cy="5126203"/>
          </a:xfrm>
        </p:spPr>
        <p:txBody>
          <a:bodyPr anchor="ctr">
            <a:normAutofit/>
          </a:bodyPr>
          <a:lstStyle/>
          <a:p>
            <a:pPr algn="r"/>
            <a:r>
              <a:rPr lang="cs-CZ" sz="4300"/>
              <a:t>Parasomnie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2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D4EAE-8643-4A0F-817E-5831A97CB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786" y="621697"/>
            <a:ext cx="6791894" cy="5147973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/>
              <a:t>Vázané na NREM spánek - pavor nocturnus, probuzení se zmateností, somnambulismus, porucha příjmu potravy vázaná na spánek; probuzení z N3, někdy vliv psychofarmak. První třetina noci.</a:t>
            </a:r>
          </a:p>
          <a:p>
            <a:r>
              <a:rPr lang="cs-CZ"/>
              <a:t>Vázané na REM spánek - porucha chování v REM spánku, rekurentní izolovaná spánková obrna, porucha s nočními můrami. Výskyt spíše v poslední třetině noci.</a:t>
            </a:r>
            <a:endParaRPr lang="cs-CZ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552793-7DFF-4EC7-AC69-D34A75D01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84649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53ADDE-0726-4336-A50F-6A75DEC59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073550" cy="5126203"/>
          </a:xfrm>
        </p:spPr>
        <p:txBody>
          <a:bodyPr anchor="ctr">
            <a:normAutofit/>
          </a:bodyPr>
          <a:lstStyle/>
          <a:p>
            <a:pPr algn="r"/>
            <a:r>
              <a:rPr lang="cs-CZ"/>
              <a:t>Syndrom neklidných nohou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2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25AE50-D5F4-45C2-AB04-B907CE13C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786" y="621697"/>
            <a:ext cx="6791894" cy="5147973"/>
          </a:xfrm>
        </p:spPr>
        <p:txBody>
          <a:bodyPr vert="horz" lIns="0" tIns="45720" rIns="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700">
                <a:ea typeface="+mn-lt"/>
                <a:cs typeface="+mn-lt"/>
              </a:rPr>
              <a:t>Syndrom neklidných nohou (Restless Leg Syndrome – RLS, také Willis-Ekbomova nemoc) je neurologické onemocnění, které postihuje asi 10 % populace. Projevuje se nepříjemnými pocity v dolních (někdy i horních) končetinách. Jsou to vjemy různého druhu. Pacienti je subjektivně vnímají jako nepříjemné brnění, mravenčení, někdy bolest, někdy neurčité, těžko popsatelné pocity, které vedou k nutkavé potřebě s končetinami pohybovat. Projevy se obvykle zhoršují, když nemocný sedí nebo leží, proto jsou nejhorší večer a v noci a představují stav, který významně narušuje spánek. </a:t>
            </a:r>
            <a:endParaRPr lang="cs-CZ" sz="1700"/>
          </a:p>
          <a:p>
            <a:pPr>
              <a:lnSpc>
                <a:spcPct val="100000"/>
              </a:lnSpc>
            </a:pPr>
            <a:r>
              <a:rPr lang="cs-CZ" sz="1700">
                <a:ea typeface="+mn-lt"/>
                <a:cs typeface="+mn-lt"/>
              </a:rPr>
              <a:t>Původ onemocnění není zcela známý. Uvažuje se o různých příčinách. Pravděpodobné je, že se na vzniku podílí dědičnost, nedostatek železa, porucha dopaminergního přenosu v mozku a další. Nezřídka je syndrom zhoršen nebo vyvolán užíváním některých léků, zejména psychofarmak (antipsychotika a antidepresiva), blokátorů kalciových kanálů nebo antihistaminik (léky na alergii). Projevy se mohou zhoršovat rovněž nevhodným životním stylem: kouřením, alkoholem, nadměrnou konzumací kofeinu, nedostatkem fyzické aktivity.</a:t>
            </a:r>
          </a:p>
          <a:p>
            <a:pPr>
              <a:lnSpc>
                <a:spcPct val="100000"/>
              </a:lnSpc>
            </a:pPr>
            <a:endParaRPr lang="cs-CZ" sz="17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552793-7DFF-4EC7-AC69-D34A75D01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1648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D6593C-8C79-4188-8DAF-AA61AB31F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073550" cy="5126203"/>
          </a:xfrm>
        </p:spPr>
        <p:txBody>
          <a:bodyPr anchor="ctr">
            <a:normAutofit/>
          </a:bodyPr>
          <a:lstStyle/>
          <a:p>
            <a:pPr algn="r"/>
            <a:r>
              <a:rPr lang="cs-CZ"/>
              <a:t>Tři základní funkční stavy řízení organismu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2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57B6D-4BFA-41DA-8F76-790EF41D3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3786" y="621697"/>
            <a:ext cx="6791894" cy="5147973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dirty="0"/>
              <a:t>Bdění</a:t>
            </a:r>
          </a:p>
          <a:p>
            <a:r>
              <a:rPr lang="cs-CZ" dirty="0"/>
              <a:t>NREM spánek</a:t>
            </a:r>
          </a:p>
          <a:p>
            <a:r>
              <a:rPr lang="cs-CZ" dirty="0"/>
              <a:t>REM spánek</a:t>
            </a:r>
          </a:p>
          <a:p>
            <a:endParaRPr lang="cs-CZ" dirty="0"/>
          </a:p>
          <a:p>
            <a:r>
              <a:rPr lang="cs-CZ" dirty="0"/>
              <a:t>PSG – </a:t>
            </a:r>
            <a:r>
              <a:rPr lang="cs-CZ" dirty="0" err="1"/>
              <a:t>polysomnografie</a:t>
            </a:r>
          </a:p>
          <a:p>
            <a:pPr marL="383540" lvl="1"/>
            <a:r>
              <a:rPr lang="cs-CZ" dirty="0"/>
              <a:t>EEG - </a:t>
            </a:r>
            <a:r>
              <a:rPr lang="cs-CZ" dirty="0" err="1"/>
              <a:t>elektroencephalografie</a:t>
            </a:r>
            <a:endParaRPr lang="cs-CZ"/>
          </a:p>
          <a:p>
            <a:pPr marL="383540" lvl="1"/>
            <a:r>
              <a:rPr lang="cs-CZ" dirty="0"/>
              <a:t>EOG - </a:t>
            </a:r>
            <a:r>
              <a:rPr lang="cs-CZ" dirty="0" err="1"/>
              <a:t>elektrookulografie</a:t>
            </a:r>
            <a:endParaRPr lang="cs-CZ"/>
          </a:p>
          <a:p>
            <a:pPr marL="383540" lvl="1"/>
            <a:r>
              <a:rPr lang="cs-CZ" dirty="0"/>
              <a:t>EMG -- elektromyografie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552793-7DFF-4EC7-AC69-D34A75D01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6239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E73894-1384-4160-B100-EED17F0AE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NREM a 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471EEC-8412-4E1D-AAB0-1356B50C7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Non Rapid </a:t>
            </a:r>
            <a:r>
              <a:rPr lang="cs-CZ" dirty="0" err="1"/>
              <a:t>Eye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 a Rapid </a:t>
            </a:r>
            <a:r>
              <a:rPr lang="cs-CZ" dirty="0" err="1"/>
              <a:t>Eye</a:t>
            </a:r>
            <a:r>
              <a:rPr lang="cs-CZ" dirty="0"/>
              <a:t> </a:t>
            </a:r>
            <a:r>
              <a:rPr lang="cs-CZ" dirty="0" err="1"/>
              <a:t>Movement</a:t>
            </a:r>
          </a:p>
          <a:p>
            <a:r>
              <a:rPr lang="cs-CZ" dirty="0"/>
              <a:t>Během noci se cyklicky střídají</a:t>
            </a:r>
          </a:p>
          <a:p>
            <a:r>
              <a:rPr lang="cs-CZ" dirty="0"/>
              <a:t>U dospělého začíná spánek NREM</a:t>
            </a:r>
          </a:p>
          <a:p>
            <a:r>
              <a:rPr lang="cs-CZ" dirty="0"/>
              <a:t>NREM/REM spánek se nazývá spánkový cyklus</a:t>
            </a:r>
          </a:p>
          <a:p>
            <a:r>
              <a:rPr lang="cs-CZ" dirty="0"/>
              <a:t>Na začátku noci převládá NREM, s postupujícím trváním se podíl vyrovnává (klinický význam)</a:t>
            </a:r>
          </a:p>
          <a:p>
            <a:r>
              <a:rPr lang="cs-CZ" dirty="0"/>
              <a:t>1 cyklus asi 90 min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184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6">
            <a:extLst>
              <a:ext uri="{FF2B5EF4-FFF2-40B4-BE49-F238E27FC236}">
                <a16:creationId xmlns:a16="http://schemas.microsoft.com/office/drawing/2014/main" id="{2C7211D9-E545-4D00-9874-641EC7C7B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DBBC34A-8C43-4368-951E-A04EB7C00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20FF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2">
            <a:extLst>
              <a:ext uri="{FF2B5EF4-FFF2-40B4-BE49-F238E27FC236}">
                <a16:creationId xmlns:a16="http://schemas.microsoft.com/office/drawing/2014/main" id="{EB245B1E-AC6C-43F6-925A-8846A7274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334" y="874578"/>
            <a:ext cx="10577744" cy="510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6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B68B6-5704-4A09-A25C-85ADF2E6A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Ospalost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B8A87-73A6-49A8-BD7A-88AC797A6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/>
              <a:t>Projev fyziologické potřeby spát</a:t>
            </a:r>
          </a:p>
          <a:p>
            <a:r>
              <a:rPr lang="cs-CZ"/>
              <a:t>V době příhodné pro usnutí - začátek noci</a:t>
            </a:r>
          </a:p>
          <a:p>
            <a:r>
              <a:rPr lang="cs-CZ"/>
              <a:t>Projevy:  Zívání, prodloužení reakční doby, mióza, zpomalení pohybů, zhoršení jejich přesnosti, změna výrazu tváře, vyšší chybovost</a:t>
            </a:r>
          </a:p>
          <a:p>
            <a:r>
              <a:rPr lang="cs-CZ"/>
              <a:t>Zvýšená ospalost v denní době nejčastěji souvisí s nedostatkem předchozího spánku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021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FFED9-CAF0-466E-AE66-476F2618D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Usínání - hypnagogium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A53A45-3C9A-48F9-8882-9489B1A2B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/>
              <a:t>Usínáme postupně se prohlubujícím NREM spánkem</a:t>
            </a:r>
          </a:p>
          <a:p>
            <a:r>
              <a:rPr lang="cs-CZ"/>
              <a:t>Při N1 je nízký práh probuzení, opakované návrat do bdělosti, pokud trvá v řádu minut, není abnormitou.</a:t>
            </a:r>
          </a:p>
          <a:p>
            <a:r>
              <a:rPr lang="cs-CZ">
                <a:ea typeface="+mn-lt"/>
                <a:cs typeface="+mn-lt"/>
              </a:rPr>
              <a:t>Změny polohy těla.</a:t>
            </a:r>
          </a:p>
          <a:p>
            <a:r>
              <a:rPr lang="cs-CZ">
                <a:ea typeface="+mn-lt"/>
                <a:cs typeface="+mn-lt"/>
              </a:rPr>
              <a:t>Hypnagogický záškub - je náhlá, krátká kontrakce (myoklonus) velkých svalových skupin převážně dolních končetin, vyskytující se na začátku spánku. Může se opakovat. Záškub je většinou silný a vyvolá pohyb. Je provázen probouzecí reakcí a je často spojen s nepříjemným pocitem. Pokud se hypnagogické záškuby neopakují mnohokrát za sebou, nepovažují se za nemoc.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730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B0E58038-8ACE-4AD9-B404-25C603550D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E1B55CB-6E29-4A2D-BCC8-0C23F450AD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1415" b="1431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9B59C4E-9D29-4633-A42E-7E4D95560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/>
              <a:t>NREM - </a:t>
            </a:r>
            <a:r>
              <a:rPr lang="cs-CZ">
                <a:ea typeface="+mj-lt"/>
                <a:cs typeface="+mj-lt"/>
              </a:rPr>
              <a:t>Non Rapid Eye Movements</a:t>
            </a:r>
            <a:endParaRPr lang="cs-CZ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8A34772-9011-42B5-AA63-FD6DEC92E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910746"/>
            <a:ext cx="996696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AD87B8-E218-4E77-AFBB-0E8D6C58D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349" y="1962065"/>
            <a:ext cx="11415385" cy="3907027"/>
          </a:xfrm>
        </p:spPr>
        <p:txBody>
          <a:bodyPr vert="horz" lIns="0" tIns="45720" rIns="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cs-CZ" sz="1800" b="1"/>
              <a:t>Zpomalená a synchronizovaná korová aktivita</a:t>
            </a:r>
            <a:endParaRPr lang="cs-CZ" sz="1800" b="1" dirty="0"/>
          </a:p>
          <a:p>
            <a:pPr>
              <a:lnSpc>
                <a:spcPct val="100000"/>
              </a:lnSpc>
            </a:pPr>
            <a:r>
              <a:rPr lang="cs-CZ" sz="1800" b="1"/>
              <a:t>Nižší metabolický obrat</a:t>
            </a:r>
            <a:endParaRPr lang="cs-CZ" sz="1800" b="1" dirty="0"/>
          </a:p>
          <a:p>
            <a:pPr>
              <a:lnSpc>
                <a:spcPct val="100000"/>
              </a:lnSpc>
            </a:pPr>
            <a:r>
              <a:rPr lang="cs-CZ" sz="1800" b="1"/>
              <a:t>Pomalé vlny na EEG</a:t>
            </a:r>
            <a:endParaRPr lang="cs-CZ" sz="1800" b="1" dirty="0"/>
          </a:p>
          <a:p>
            <a:pPr>
              <a:lnSpc>
                <a:spcPct val="100000"/>
              </a:lnSpc>
            </a:pPr>
            <a:r>
              <a:rPr lang="cs-CZ" sz="1800" b="1"/>
              <a:t>Snížený svylový tonus</a:t>
            </a:r>
            <a:endParaRPr lang="cs-CZ" sz="1800" b="1" dirty="0"/>
          </a:p>
          <a:p>
            <a:pPr>
              <a:lnSpc>
                <a:spcPct val="100000"/>
              </a:lnSpc>
            </a:pPr>
            <a:r>
              <a:rPr lang="cs-CZ" sz="1800" b="1"/>
              <a:t>75-80% spánku v dospělosti</a:t>
            </a:r>
            <a:endParaRPr lang="cs-CZ" sz="1800" b="1" dirty="0"/>
          </a:p>
          <a:p>
            <a:pPr>
              <a:lnSpc>
                <a:spcPct val="100000"/>
              </a:lnSpc>
            </a:pPr>
            <a:r>
              <a:rPr lang="cs-CZ" sz="1800" b="1"/>
              <a:t>Tři stádia N1 (snadno probuditelný), N2 (na EEG spánková vřetena, nepamatuje si probuzení), N3 (hluboký spánek, na EEG pomalé vlny)</a:t>
            </a:r>
            <a:endParaRPr lang="cs-CZ" sz="1800" b="1" dirty="0"/>
          </a:p>
          <a:p>
            <a:pPr>
              <a:lnSpc>
                <a:spcPct val="100000"/>
              </a:lnSpc>
            </a:pPr>
            <a:r>
              <a:rPr lang="cs-CZ" sz="1800" b="1"/>
              <a:t>Sluchová kůra reaguje stejně jako v bdělosti, ale ve spánku nejsou aktivovány oblasti mozku nutné pro vědomou percepci (levostr. Parietální kůra, obousranně thalamus, prefrontální a cingulární kůra)</a:t>
            </a:r>
            <a:endParaRPr lang="cs-CZ" sz="1800" b="1" dirty="0"/>
          </a:p>
          <a:p>
            <a:pPr>
              <a:lnSpc>
                <a:spcPct val="100000"/>
              </a:lnSpc>
            </a:pPr>
            <a:r>
              <a:rPr lang="cs-CZ" sz="1800" b="1"/>
              <a:t>Při emočně zabarveném podnětu se aktivuje L amygdala a orbitofrontální a temporální kůra - vzbudí i podnět menší intenzity, je-li emočně významný.</a:t>
            </a:r>
            <a:endParaRPr lang="cs-CZ" sz="1800" b="1" dirty="0"/>
          </a:p>
          <a:p>
            <a:pPr>
              <a:lnSpc>
                <a:spcPct val="100000"/>
              </a:lnSpc>
            </a:pPr>
            <a:endParaRPr lang="cs-CZ" sz="1800" b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2BCDE19-2810-4337-9C49-8589C42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5996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A8918-0D4C-4FF7-94F2-4F183A030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REM – </a:t>
            </a:r>
            <a:r>
              <a:rPr lang="cs-CZ" sz="3600"/>
              <a:t>Rapid Eye Movement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19E1B7-6921-44DD-94F5-99720A921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92500" lnSpcReduction="20000"/>
          </a:bodyPr>
          <a:lstStyle/>
          <a:p>
            <a:r>
              <a:rPr lang="cs-CZ"/>
              <a:t>Mozková aktivita jako při bdělosti, podobně i metabolický obrat</a:t>
            </a:r>
          </a:p>
          <a:p>
            <a:r>
              <a:rPr lang="cs-CZ"/>
              <a:t>Desynchronizace činnosti mozkové kůry</a:t>
            </a:r>
          </a:p>
          <a:p>
            <a:r>
              <a:rPr lang="cs-CZ"/>
              <a:t>Kosterní svaly atonické (s výjimkou bránice m. cricoarrytenoidei posteriores, svalů středouší a okohybných svalů)</a:t>
            </a:r>
            <a:endParaRPr lang="cs-CZ" dirty="0"/>
          </a:p>
          <a:p>
            <a:r>
              <a:rPr lang="cs-CZ"/>
              <a:t>Není termoregulace - přechodná poikilotermie.</a:t>
            </a:r>
            <a:endParaRPr lang="cs-CZ" dirty="0"/>
          </a:p>
          <a:p>
            <a:r>
              <a:rPr lang="cs-CZ"/>
              <a:t>Rychlé oční pohyby – spojitost se sny není prokázána</a:t>
            </a:r>
            <a:endParaRPr lang="cs-CZ" dirty="0"/>
          </a:p>
          <a:p>
            <a:r>
              <a:rPr lang="cs-CZ"/>
              <a:t>Trvá 5-30 min</a:t>
            </a:r>
            <a:endParaRPr lang="cs-CZ" dirty="0"/>
          </a:p>
          <a:p>
            <a:r>
              <a:rPr lang="cs-CZ"/>
              <a:t>Význam nejasný, možná snazší probuzení - při probuzení z REM je človvěk čilejší než z NREM.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26873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RetrospectVTI</vt:lpstr>
      <vt:lpstr>Spánek  a poruchy spánku</vt:lpstr>
      <vt:lpstr>Spánek</vt:lpstr>
      <vt:lpstr>Tři základní funkční stavy řízení organismu</vt:lpstr>
      <vt:lpstr>NREM a REM</vt:lpstr>
      <vt:lpstr>Prezentace aplikace PowerPoint</vt:lpstr>
      <vt:lpstr>Ospalost</vt:lpstr>
      <vt:lpstr>Usínání - hypnagogium</vt:lpstr>
      <vt:lpstr>NREM - Non Rapid Eye Movements</vt:lpstr>
      <vt:lpstr>REM – Rapid Eye Movement</vt:lpstr>
      <vt:lpstr>Probuzení</vt:lpstr>
      <vt:lpstr>Odpočinkový denní spánek - siesta</vt:lpstr>
      <vt:lpstr>Sny</vt:lpstr>
      <vt:lpstr>Paměť</vt:lpstr>
      <vt:lpstr>Trvání spánku</vt:lpstr>
      <vt:lpstr>Doporučená délka spánku</vt:lpstr>
      <vt:lpstr>Cirkadiánní rytmus</vt:lpstr>
      <vt:lpstr>Poruchy spánku</vt:lpstr>
      <vt:lpstr>Poruchy spánku</vt:lpstr>
      <vt:lpstr>Insomnie</vt:lpstr>
      <vt:lpstr>Centrální hypersomnie</vt:lpstr>
      <vt:lpstr>Parasomnie</vt:lpstr>
      <vt:lpstr>Syndrom neklidných nohou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607</cp:revision>
  <dcterms:created xsi:type="dcterms:W3CDTF">2021-01-09T11:24:33Z</dcterms:created>
  <dcterms:modified xsi:type="dcterms:W3CDTF">2021-10-25T07:38:02Z</dcterms:modified>
</cp:coreProperties>
</file>