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443" r:id="rId2"/>
    <p:sldId id="504" r:id="rId3"/>
    <p:sldId id="262" r:id="rId4"/>
    <p:sldId id="444" r:id="rId5"/>
    <p:sldId id="445" r:id="rId6"/>
    <p:sldId id="449" r:id="rId7"/>
    <p:sldId id="450" r:id="rId8"/>
    <p:sldId id="456" r:id="rId9"/>
    <p:sldId id="503" r:id="rId10"/>
    <p:sldId id="268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6"/>
    <p:restoredTop sz="94762"/>
  </p:normalViewPr>
  <p:slideViewPr>
    <p:cSldViewPr snapToGrid="0">
      <p:cViewPr varScale="1">
        <p:scale>
          <a:sx n="121" d="100"/>
          <a:sy n="121" d="100"/>
        </p:scale>
        <p:origin x="8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8333A-24A2-48A9-8E1C-1E0A15605535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64FE5-BA50-46C4-BDF9-E9FED7069C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319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377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840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752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8106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53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057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998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020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389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219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294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41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473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167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039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248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42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61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BEB36-024B-904D-BC0C-1DE76DBAD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379032"/>
            <a:ext cx="9905998" cy="1478570"/>
          </a:xfrm>
        </p:spPr>
        <p:txBody>
          <a:bodyPr/>
          <a:lstStyle/>
          <a:p>
            <a:pPr>
              <a:defRPr/>
            </a:pPr>
            <a:r>
              <a:rPr lang="en-US" dirty="0" err="1">
                <a:cs typeface="ＭＳ Ｐゴシック" charset="0"/>
              </a:rPr>
              <a:t>Zadání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semestrální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práce</a:t>
            </a:r>
            <a:endParaRPr lang="en-US" dirty="0">
              <a:cs typeface="ＭＳ Ｐゴシック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55B65C-CA4A-404E-B3C1-9C63A49B8E95}"/>
              </a:ext>
            </a:extLst>
          </p:cNvPr>
          <p:cNvSpPr txBox="1"/>
          <p:nvPr/>
        </p:nvSpPr>
        <p:spPr>
          <a:xfrm>
            <a:off x="1141411" y="1705271"/>
            <a:ext cx="100273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Vymyslete</a:t>
            </a:r>
            <a:r>
              <a:rPr lang="en-US" sz="2000" dirty="0"/>
              <a:t> </a:t>
            </a:r>
            <a:r>
              <a:rPr lang="en-US" sz="2000" dirty="0" err="1"/>
              <a:t>téma</a:t>
            </a:r>
            <a:r>
              <a:rPr lang="en-US" sz="2000" dirty="0"/>
              <a:t> </a:t>
            </a:r>
            <a:r>
              <a:rPr lang="en-US" sz="2000" dirty="0" err="1"/>
              <a:t>výzkumu</a:t>
            </a:r>
            <a:r>
              <a:rPr lang="en-US" sz="2000" dirty="0"/>
              <a:t>, </a:t>
            </a:r>
            <a:r>
              <a:rPr lang="en-US" sz="2000" dirty="0" err="1"/>
              <a:t>kde</a:t>
            </a:r>
            <a:r>
              <a:rPr lang="en-US" sz="2000" dirty="0"/>
              <a:t> </a:t>
            </a:r>
            <a:r>
              <a:rPr lang="en-US" sz="2000" dirty="0" err="1"/>
              <a:t>bude</a:t>
            </a:r>
            <a:r>
              <a:rPr lang="en-US" sz="2000" dirty="0"/>
              <a:t> </a:t>
            </a:r>
            <a:r>
              <a:rPr lang="en-US" sz="2000" dirty="0" err="1"/>
              <a:t>využita</a:t>
            </a:r>
            <a:r>
              <a:rPr lang="en-US" sz="2000" dirty="0"/>
              <a:t> </a:t>
            </a:r>
            <a:r>
              <a:rPr lang="en-US" sz="2000" dirty="0" err="1"/>
              <a:t>některá</a:t>
            </a:r>
            <a:r>
              <a:rPr lang="en-US" sz="2000" dirty="0"/>
              <a:t> </a:t>
            </a:r>
            <a:r>
              <a:rPr lang="en-US" sz="2000" dirty="0" err="1"/>
              <a:t>moderní</a:t>
            </a:r>
            <a:r>
              <a:rPr lang="en-US" sz="2000" dirty="0"/>
              <a:t> </a:t>
            </a:r>
            <a:r>
              <a:rPr lang="en-US" sz="2000" dirty="0" err="1"/>
              <a:t>technologie</a:t>
            </a:r>
            <a:r>
              <a:rPr lang="en-US" sz="2000" dirty="0"/>
              <a:t> pro </a:t>
            </a:r>
            <a:r>
              <a:rPr lang="en-US" sz="2000" dirty="0" err="1"/>
              <a:t>psychologický</a:t>
            </a:r>
            <a:r>
              <a:rPr lang="en-US" sz="2000" dirty="0"/>
              <a:t> </a:t>
            </a:r>
            <a:r>
              <a:rPr lang="en-US" sz="2000" dirty="0" err="1"/>
              <a:t>výzkum</a:t>
            </a:r>
            <a:r>
              <a:rPr lang="en-US" sz="2000" dirty="0"/>
              <a:t> a </a:t>
            </a:r>
            <a:r>
              <a:rPr lang="en-US" sz="2000" dirty="0" err="1"/>
              <a:t>navrhněte</a:t>
            </a:r>
            <a:r>
              <a:rPr lang="en-US" sz="2000" dirty="0"/>
              <a:t> </a:t>
            </a:r>
            <a:r>
              <a:rPr lang="en-US" sz="2000" dirty="0" err="1"/>
              <a:t>výzkumný</a:t>
            </a:r>
            <a:r>
              <a:rPr lang="en-US" sz="2000" dirty="0"/>
              <a:t> design, jak to </a:t>
            </a:r>
            <a:r>
              <a:rPr lang="en-US" sz="2000" dirty="0" err="1"/>
              <a:t>téma</a:t>
            </a:r>
            <a:r>
              <a:rPr lang="en-US" sz="2000" dirty="0"/>
              <a:t> </a:t>
            </a:r>
            <a:r>
              <a:rPr lang="en-US" sz="2000" dirty="0" err="1"/>
              <a:t>zkoumat</a:t>
            </a:r>
            <a:r>
              <a:rPr lang="en-US" sz="2000" dirty="0"/>
              <a:t>.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/>
              <a:t>5-6 </a:t>
            </a:r>
            <a:r>
              <a:rPr lang="en-US" sz="2000" dirty="0" err="1"/>
              <a:t>stran</a:t>
            </a:r>
            <a:r>
              <a:rPr lang="en-US" sz="2000" dirty="0"/>
              <a:t> (bez </a:t>
            </a:r>
            <a:r>
              <a:rPr lang="en-US" sz="2000" dirty="0" err="1"/>
              <a:t>zdrojů</a:t>
            </a:r>
            <a:r>
              <a:rPr lang="en-US" sz="2000" dirty="0"/>
              <a:t>)</a:t>
            </a:r>
          </a:p>
          <a:p>
            <a:pPr algn="just"/>
            <a:r>
              <a:rPr lang="en-US" sz="2000" dirty="0"/>
              <a:t>Deadline 30.11. 2021– </a:t>
            </a:r>
            <a:r>
              <a:rPr lang="en-US" sz="2000" dirty="0" err="1"/>
              <a:t>odevzdání</a:t>
            </a:r>
            <a:r>
              <a:rPr lang="en-US" sz="2000" dirty="0"/>
              <a:t> do </a:t>
            </a:r>
            <a:r>
              <a:rPr lang="en-US" sz="2000" dirty="0" err="1"/>
              <a:t>Isu</a:t>
            </a:r>
            <a:r>
              <a:rPr lang="en-US" sz="2000" dirty="0"/>
              <a:t> (</a:t>
            </a:r>
            <a:r>
              <a:rPr lang="en-US" sz="2000" dirty="0" err="1"/>
              <a:t>bude</a:t>
            </a:r>
            <a:r>
              <a:rPr lang="en-US" sz="2000" dirty="0"/>
              <a:t> </a:t>
            </a:r>
            <a:r>
              <a:rPr lang="en-US" sz="2000" dirty="0" err="1"/>
              <a:t>otevřena</a:t>
            </a:r>
            <a:r>
              <a:rPr lang="en-US" sz="2000" dirty="0"/>
              <a:t> </a:t>
            </a:r>
            <a:r>
              <a:rPr lang="en-US" sz="2000" dirty="0" err="1"/>
              <a:t>odevzdávárna</a:t>
            </a:r>
            <a:r>
              <a:rPr lang="en-US" sz="2000" dirty="0"/>
              <a:t>).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 err="1"/>
              <a:t>Prezentace</a:t>
            </a:r>
            <a:r>
              <a:rPr lang="en-US" sz="2000" dirty="0"/>
              <a:t> </a:t>
            </a:r>
            <a:r>
              <a:rPr lang="en-US" sz="2000" dirty="0" err="1"/>
              <a:t>termíny</a:t>
            </a:r>
            <a:r>
              <a:rPr lang="en-US" sz="2000" dirty="0"/>
              <a:t>:</a:t>
            </a:r>
          </a:p>
          <a:p>
            <a:pPr algn="just"/>
            <a:r>
              <a:rPr lang="en-US" sz="2000" dirty="0"/>
              <a:t>7.12. 2021</a:t>
            </a:r>
          </a:p>
          <a:p>
            <a:pPr algn="just"/>
            <a:r>
              <a:rPr lang="en-US" sz="2000" dirty="0"/>
              <a:t>14.12.  2021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008416"/>
      </p:ext>
    </p:extLst>
  </p:cSld>
  <p:clrMapOvr>
    <a:masterClrMapping/>
  </p:clrMapOvr>
  <p:transition spd="slow" advTm="5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Prostor pro vaše dotazy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159" y="2097088"/>
            <a:ext cx="7614506" cy="4181057"/>
          </a:xfrm>
        </p:spPr>
      </p:pic>
    </p:spTree>
    <p:extLst>
      <p:ext uri="{BB962C8B-B14F-4D97-AF65-F5344CB8AC3E}">
        <p14:creationId xmlns:p14="http://schemas.microsoft.com/office/powerpoint/2010/main" val="3776320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235" y="0"/>
            <a:ext cx="10058400" cy="1609344"/>
          </a:xfrm>
        </p:spPr>
        <p:txBody>
          <a:bodyPr/>
          <a:lstStyle/>
          <a:p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Hodnocení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4235" y="1281712"/>
            <a:ext cx="10515600" cy="51926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Skupinový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návrh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výzkumného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projektu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využitím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některé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moderní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technologie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1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Proč</a:t>
            </a:r>
            <a:r>
              <a:rPr lang="en-US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</a:p>
          <a:p>
            <a:pPr marL="0" indent="0">
              <a:buNone/>
            </a:pP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Protože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hlavní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dovedností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absolventa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FF by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měla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být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schopnost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sestavit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odprezentovat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myšlenkový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koncept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Bude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potřeba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nejen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zde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ale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takéí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např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při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realizaci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DP,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získávání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posudků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EKV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nebo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HL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atd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 </a:t>
            </a:r>
          </a:p>
          <a:p>
            <a:pPr marL="0" indent="0">
              <a:buNone/>
            </a:pP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Kritéria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1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5-6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normostran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1"/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Hodnotíme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2"/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Formální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stránku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dle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IMRAD (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kvalita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rešerše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citace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zdroje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také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počet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zdrojů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(1-10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bodů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2"/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Originalita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mr-IN" sz="1800" dirty="0">
                <a:latin typeface="Tahoma" panose="020B0604030504040204" pitchFamily="34" charset="0"/>
                <a:ea typeface="Tahoma" panose="020B0604030504040204" pitchFamily="34" charset="0"/>
              </a:rPr>
              <a:t>–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2-3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nezávislí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posuzovatelé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(1-10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bodů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2"/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Metodologická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správnost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navrženého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postupu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výzkumu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především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schopnost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definovat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popsat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měření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klíčové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proměnné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(1-10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bodů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2"/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Prezentace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projektu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tentokrát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online) – 2-3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nezávislí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posuzovatelé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(1-10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bodů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</a:p>
          <a:p>
            <a:pPr lvl="2"/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Přesnější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zadání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projektu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požadavků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upřesněno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další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hodině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Minimální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počet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bodů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postup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studenta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je 30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bodů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tj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součet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skupinového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hodnocení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za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projekt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380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Hodnocení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33657"/>
            <a:ext cx="10515600" cy="48009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Hlavní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dovedností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absolventa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FF by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měla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být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schopnost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sestavit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odprezentovat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myšlenkový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koncept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lvl="1"/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Hodnotíme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2"/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Formální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stránku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dle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IMRAD (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kvalita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rešerše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citace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zdroje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také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počet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zdrojů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) (1-10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bodů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2"/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Originalita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mr-IN" dirty="0">
                <a:latin typeface="+mj-lt"/>
                <a:ea typeface="Tahoma" panose="020B0604030504040204" pitchFamily="34" charset="0"/>
              </a:rPr>
              <a:t>–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2-3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nezávislí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posuzovatelé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(1-10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bodů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2"/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Metodologická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správnost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navrženého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postupu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výzkumu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především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schopnost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definovat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popsat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měření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klíčové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proměnné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(1-10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bodů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2"/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Prezentace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projektu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tentokrát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online) – 2-3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nezávislí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posuzovatelé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(1-10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bodů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</a:p>
          <a:p>
            <a:pPr lvl="2"/>
            <a:endParaRPr lang="en-US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Minimální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počet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bodů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pro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postup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studenta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je 30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bodů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tj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součet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skupinového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hodnocení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za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projekt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175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5CF0F-E864-8140-9022-ADA058D0E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ＭＳ Ｐゴシック" charset="0"/>
              </a:rPr>
              <a:t>IMRAD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15F46-0DCC-7246-9FB9-9429F260B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33801"/>
            <a:ext cx="9905999" cy="35417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endParaRPr lang="en-US" dirty="0">
              <a:cs typeface="ＭＳ Ｐゴシック" charset="0"/>
            </a:endParaRPr>
          </a:p>
          <a:p>
            <a:pPr marL="400050" lvl="1" indent="0">
              <a:buNone/>
              <a:defRPr/>
            </a:pPr>
            <a:r>
              <a:rPr lang="en-US" sz="2400" b="1" dirty="0"/>
              <a:t>I </a:t>
            </a:r>
            <a:r>
              <a:rPr lang="mr-IN" sz="2400" b="1" dirty="0"/>
              <a:t>–</a:t>
            </a:r>
            <a:r>
              <a:rPr lang="en-US" sz="2400" b="1" dirty="0"/>
              <a:t> introduction</a:t>
            </a:r>
          </a:p>
          <a:p>
            <a:pPr marL="400050" lvl="1" indent="0">
              <a:buNone/>
              <a:defRPr/>
            </a:pPr>
            <a:r>
              <a:rPr lang="en-US" sz="2400" b="1" dirty="0"/>
              <a:t>M </a:t>
            </a:r>
            <a:r>
              <a:rPr lang="mr-IN" sz="2400" b="1" dirty="0"/>
              <a:t>–</a:t>
            </a:r>
            <a:r>
              <a:rPr lang="en-US" sz="2400" b="1" dirty="0"/>
              <a:t> methods</a:t>
            </a:r>
          </a:p>
          <a:p>
            <a:pPr marL="400050" lvl="1" indent="0">
              <a:buNone/>
              <a:defRPr/>
            </a:pPr>
            <a:r>
              <a:rPr lang="en-US" sz="2400" b="1" dirty="0"/>
              <a:t>R </a:t>
            </a:r>
            <a:r>
              <a:rPr lang="mr-IN" sz="2400" b="1" dirty="0"/>
              <a:t>–</a:t>
            </a:r>
            <a:r>
              <a:rPr lang="en-US" sz="2400" b="1" dirty="0"/>
              <a:t> results</a:t>
            </a:r>
          </a:p>
          <a:p>
            <a:pPr marL="400050" lvl="1" indent="0">
              <a:buNone/>
              <a:defRPr/>
            </a:pPr>
            <a:r>
              <a:rPr lang="en-US" sz="2400" b="1" dirty="0"/>
              <a:t>And</a:t>
            </a:r>
          </a:p>
          <a:p>
            <a:pPr marL="400050" lvl="1" indent="0">
              <a:buNone/>
              <a:defRPr/>
            </a:pPr>
            <a:r>
              <a:rPr lang="en-US" sz="2400" b="1" dirty="0"/>
              <a:t>D </a:t>
            </a:r>
            <a:r>
              <a:rPr lang="mr-IN" sz="2400" b="1" dirty="0"/>
              <a:t>–</a:t>
            </a:r>
            <a:r>
              <a:rPr lang="en-US" sz="2400" b="1" dirty="0"/>
              <a:t> discussion</a:t>
            </a:r>
          </a:p>
          <a:p>
            <a:pPr marL="400050" lvl="1" indent="0">
              <a:buNone/>
              <a:defRPr/>
            </a:pPr>
            <a:endParaRPr lang="en-US" dirty="0"/>
          </a:p>
          <a:p>
            <a:pPr marL="400050" lvl="1" indent="0">
              <a:buNone/>
              <a:defRPr/>
            </a:pPr>
            <a:r>
              <a:rPr lang="en-US" dirty="0" err="1"/>
              <a:t>Podrobněji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přespříští</a:t>
            </a:r>
            <a:r>
              <a:rPr lang="en-US" dirty="0"/>
              <a:t> </a:t>
            </a:r>
            <a:r>
              <a:rPr lang="en-US" dirty="0" err="1"/>
              <a:t>hodině</a:t>
            </a:r>
            <a:r>
              <a:rPr lang="en-US" dirty="0"/>
              <a:t> – Scientific writing </a:t>
            </a:r>
          </a:p>
        </p:txBody>
      </p:sp>
    </p:spTree>
    <p:extLst>
      <p:ext uri="{BB962C8B-B14F-4D97-AF65-F5344CB8AC3E}">
        <p14:creationId xmlns:p14="http://schemas.microsoft.com/office/powerpoint/2010/main" val="2129079654"/>
      </p:ext>
    </p:extLst>
  </p:cSld>
  <p:clrMapOvr>
    <a:masterClrMapping/>
  </p:clrMapOvr>
  <p:transition spd="slow" advTm="5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1FFE3-3814-1B44-8749-5D5B4F3FF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1840" y="410482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DC331-3F3E-F34F-BE57-17EBD8F83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8326" y="1250950"/>
            <a:ext cx="9482817" cy="52292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en-US" sz="2200" b="1" dirty="0" err="1">
                <a:cs typeface="ＭＳ Ｐゴシック" charset="0"/>
              </a:rPr>
              <a:t>Provést</a:t>
            </a:r>
            <a:r>
              <a:rPr lang="en-US" sz="2200" b="1" dirty="0">
                <a:cs typeface="ＭＳ Ｐゴシック" charset="0"/>
              </a:rPr>
              <a:t> literature search </a:t>
            </a:r>
            <a:r>
              <a:rPr lang="mr-IN" sz="2200" b="1" dirty="0">
                <a:cs typeface="ＭＳ Ｐゴシック" charset="0"/>
              </a:rPr>
              <a:t>–</a:t>
            </a:r>
            <a:r>
              <a:rPr lang="en-US" sz="2200" b="1" dirty="0">
                <a:cs typeface="ＭＳ Ｐゴシック" charset="0"/>
              </a:rPr>
              <a:t> </a:t>
            </a:r>
            <a:r>
              <a:rPr lang="en-US" sz="2200" b="1" dirty="0" err="1">
                <a:cs typeface="ＭＳ Ｐゴシック" charset="0"/>
              </a:rPr>
              <a:t>jděte</a:t>
            </a:r>
            <a:r>
              <a:rPr lang="en-US" sz="2200" b="1" dirty="0">
                <a:cs typeface="ＭＳ Ｐゴシック" charset="0"/>
              </a:rPr>
              <a:t> do </a:t>
            </a:r>
            <a:r>
              <a:rPr lang="en-US" sz="2200" b="1" dirty="0" err="1">
                <a:cs typeface="ＭＳ Ｐゴシック" charset="0"/>
              </a:rPr>
              <a:t>článků</a:t>
            </a:r>
            <a:endParaRPr lang="en-US" sz="2200" b="1" dirty="0">
              <a:cs typeface="ＭＳ Ｐゴシック" charset="0"/>
            </a:endParaRPr>
          </a:p>
          <a:p>
            <a:pPr marL="0" indent="0">
              <a:buNone/>
              <a:defRPr/>
            </a:pPr>
            <a:r>
              <a:rPr lang="en-US" sz="2200" b="1" dirty="0" err="1">
                <a:cs typeface="ＭＳ Ｐゴシック" charset="0"/>
              </a:rPr>
              <a:t>Respektovat</a:t>
            </a:r>
            <a:r>
              <a:rPr lang="en-US" sz="2200" b="1" dirty="0">
                <a:cs typeface="ＭＳ Ｐゴシック" charset="0"/>
              </a:rPr>
              <a:t> </a:t>
            </a:r>
            <a:r>
              <a:rPr lang="en-US" sz="2200" b="1" dirty="0" err="1">
                <a:cs typeface="ＭＳ Ｐゴシック" charset="0"/>
              </a:rPr>
              <a:t>principy</a:t>
            </a:r>
            <a:r>
              <a:rPr lang="en-US" sz="2200" b="1" dirty="0">
                <a:cs typeface="ＭＳ Ｐゴシック" charset="0"/>
              </a:rPr>
              <a:t> </a:t>
            </a:r>
            <a:r>
              <a:rPr lang="en-US" sz="2200" b="1" dirty="0" err="1">
                <a:cs typeface="ＭＳ Ｐゴシック" charset="0"/>
              </a:rPr>
              <a:t>logiky</a:t>
            </a:r>
            <a:r>
              <a:rPr lang="en-US" sz="2200" b="1" dirty="0">
                <a:cs typeface="ＭＳ Ｐゴシック" charset="0"/>
              </a:rPr>
              <a:t> a </a:t>
            </a:r>
            <a:r>
              <a:rPr lang="en-US" sz="2200" b="1" dirty="0" err="1">
                <a:cs typeface="ＭＳ Ｐゴシック" charset="0"/>
              </a:rPr>
              <a:t>argumentace</a:t>
            </a:r>
            <a:r>
              <a:rPr lang="en-US" sz="2200" b="1" dirty="0">
                <a:cs typeface="ＭＳ Ｐゴシック" charset="0"/>
              </a:rPr>
              <a:t> v </a:t>
            </a:r>
            <a:r>
              <a:rPr lang="en-US" sz="2200" b="1" dirty="0" err="1">
                <a:cs typeface="ＭＳ Ｐゴシック" charset="0"/>
              </a:rPr>
              <a:t>textu</a:t>
            </a:r>
            <a:r>
              <a:rPr lang="en-US" sz="2200" b="1" dirty="0">
                <a:cs typeface="ＭＳ Ｐゴシック" charset="0"/>
              </a:rPr>
              <a:t> - </a:t>
            </a:r>
            <a:r>
              <a:rPr lang="en-US" sz="2200" b="1" dirty="0" err="1">
                <a:cs typeface="ＭＳ Ｐゴシック" charset="0"/>
              </a:rPr>
              <a:t>dedukce</a:t>
            </a:r>
            <a:endParaRPr lang="en-US" sz="2200" dirty="0">
              <a:cs typeface="ＭＳ Ｐゴシック" charset="0"/>
            </a:endParaRPr>
          </a:p>
          <a:p>
            <a:pPr marL="400050" lvl="1" indent="0">
              <a:buNone/>
              <a:defRPr/>
            </a:pPr>
            <a:r>
              <a:rPr lang="en-US" sz="1600" dirty="0" err="1"/>
              <a:t>Př</a:t>
            </a:r>
            <a:r>
              <a:rPr lang="en-US" sz="1600" dirty="0"/>
              <a:t>. </a:t>
            </a:r>
          </a:p>
          <a:p>
            <a:pPr marL="400050" lvl="1" indent="0">
              <a:buNone/>
              <a:defRPr/>
            </a:pPr>
            <a:r>
              <a:rPr lang="en-US" sz="1600" dirty="0" err="1"/>
              <a:t>Jablko</a:t>
            </a:r>
            <a:r>
              <a:rPr lang="en-US" sz="1600" dirty="0"/>
              <a:t> je </a:t>
            </a:r>
            <a:r>
              <a:rPr lang="en-US" sz="1600" dirty="0" err="1"/>
              <a:t>ovoce</a:t>
            </a:r>
            <a:endParaRPr lang="en-US" sz="1600" dirty="0"/>
          </a:p>
          <a:p>
            <a:pPr marL="400050" lvl="1" indent="0">
              <a:buNone/>
              <a:defRPr/>
            </a:pPr>
            <a:r>
              <a:rPr lang="en-US" sz="1600" dirty="0" err="1"/>
              <a:t>Ovoce</a:t>
            </a:r>
            <a:r>
              <a:rPr lang="en-US" sz="1600" dirty="0"/>
              <a:t> </a:t>
            </a:r>
            <a:r>
              <a:rPr lang="en-US" sz="1600" dirty="0" err="1"/>
              <a:t>roste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stromě</a:t>
            </a:r>
            <a:endParaRPr lang="en-US" sz="1600" dirty="0"/>
          </a:p>
          <a:p>
            <a:pPr marL="400050" lvl="1" indent="0">
              <a:buNone/>
              <a:defRPr/>
            </a:pPr>
            <a:r>
              <a:rPr lang="en-US" sz="1600" dirty="0"/>
              <a:t>=&gt; </a:t>
            </a:r>
          </a:p>
          <a:p>
            <a:pPr marL="400050" lvl="1" indent="0">
              <a:buNone/>
              <a:defRPr/>
            </a:pPr>
            <a:r>
              <a:rPr lang="en-US" sz="1600" dirty="0" err="1"/>
              <a:t>Jablko</a:t>
            </a:r>
            <a:r>
              <a:rPr lang="en-US" sz="1600" dirty="0"/>
              <a:t> </a:t>
            </a:r>
            <a:r>
              <a:rPr lang="en-US" sz="1600" dirty="0" err="1"/>
              <a:t>roste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stromě</a:t>
            </a:r>
            <a:endParaRPr lang="en-US" dirty="0"/>
          </a:p>
          <a:p>
            <a:pPr marL="400050" lvl="1" indent="0">
              <a:buNone/>
              <a:defRPr/>
            </a:pPr>
            <a:r>
              <a:rPr lang="en-US" dirty="0" err="1"/>
              <a:t>Pozor</a:t>
            </a:r>
            <a:r>
              <a:rPr lang="en-US" dirty="0"/>
              <a:t>!</a:t>
            </a:r>
          </a:p>
          <a:p>
            <a:pPr marL="400050" lvl="1" indent="0">
              <a:buNone/>
              <a:defRPr/>
            </a:pPr>
            <a:r>
              <a:rPr lang="en-US" sz="1600" dirty="0" err="1"/>
              <a:t>Jablko</a:t>
            </a:r>
            <a:r>
              <a:rPr lang="en-US" sz="1600" dirty="0"/>
              <a:t> je </a:t>
            </a:r>
            <a:r>
              <a:rPr lang="en-US" sz="1600" dirty="0" err="1"/>
              <a:t>červené</a:t>
            </a:r>
            <a:endParaRPr lang="en-US" sz="1600" dirty="0"/>
          </a:p>
          <a:p>
            <a:pPr marL="400050" lvl="1" indent="0">
              <a:buNone/>
              <a:defRPr/>
            </a:pPr>
            <a:r>
              <a:rPr lang="en-US" sz="1600" dirty="0" err="1"/>
              <a:t>Jahoda</a:t>
            </a:r>
            <a:r>
              <a:rPr lang="en-US" sz="1600" dirty="0"/>
              <a:t> je </a:t>
            </a:r>
            <a:r>
              <a:rPr lang="en-US" sz="1600" dirty="0" err="1"/>
              <a:t>červená</a:t>
            </a:r>
            <a:r>
              <a:rPr lang="en-US" sz="1600" dirty="0"/>
              <a:t> </a:t>
            </a:r>
          </a:p>
          <a:p>
            <a:pPr marL="400050" lvl="1" indent="0">
              <a:buNone/>
              <a:defRPr/>
            </a:pPr>
            <a:r>
              <a:rPr lang="en-US" sz="1600" dirty="0" err="1"/>
              <a:t>Jahoda</a:t>
            </a:r>
            <a:r>
              <a:rPr lang="en-US" sz="1600" dirty="0"/>
              <a:t> je </a:t>
            </a:r>
            <a:r>
              <a:rPr lang="en-US" sz="1600" dirty="0" err="1"/>
              <a:t>jablko</a:t>
            </a:r>
            <a:endParaRPr lang="en-US" sz="1600" dirty="0"/>
          </a:p>
          <a:p>
            <a:pPr marL="400050" lvl="1" indent="0">
              <a:buNone/>
              <a:defRPr/>
            </a:pPr>
            <a:endParaRPr lang="en-US" dirty="0"/>
          </a:p>
          <a:p>
            <a:pPr marL="400050" lvl="1" indent="0" algn="just">
              <a:buNone/>
              <a:defRPr/>
            </a:pPr>
            <a:r>
              <a:rPr lang="en-US" sz="1800" dirty="0"/>
              <a:t>Toto </a:t>
            </a:r>
            <a:r>
              <a:rPr lang="en-US" sz="1800" dirty="0" err="1"/>
              <a:t>není</a:t>
            </a:r>
            <a:r>
              <a:rPr lang="en-US" sz="1800" dirty="0"/>
              <a:t> </a:t>
            </a:r>
            <a:r>
              <a:rPr lang="en-US" sz="1800" dirty="0" err="1"/>
              <a:t>správná</a:t>
            </a:r>
            <a:r>
              <a:rPr lang="en-US" sz="1800" dirty="0"/>
              <a:t> </a:t>
            </a:r>
            <a:r>
              <a:rPr lang="en-US" sz="1800" dirty="0" err="1"/>
              <a:t>argumentace</a:t>
            </a:r>
            <a:r>
              <a:rPr lang="en-US" sz="1800" dirty="0"/>
              <a:t> </a:t>
            </a:r>
            <a:r>
              <a:rPr lang="mr-IN" sz="1800" dirty="0"/>
              <a:t>–</a:t>
            </a:r>
            <a:r>
              <a:rPr lang="en-US" sz="1800" dirty="0"/>
              <a:t> ale </a:t>
            </a:r>
            <a:r>
              <a:rPr lang="en-US" sz="1800" dirty="0" err="1"/>
              <a:t>často</a:t>
            </a:r>
            <a:r>
              <a:rPr lang="en-US" sz="1800" dirty="0"/>
              <a:t> se to v </a:t>
            </a:r>
            <a:r>
              <a:rPr lang="en-US" sz="1800" dirty="0" err="1"/>
              <a:t>textech</a:t>
            </a:r>
            <a:r>
              <a:rPr lang="en-US" sz="1800" dirty="0"/>
              <a:t> </a:t>
            </a:r>
            <a:r>
              <a:rPr lang="en-US" sz="1800" dirty="0" err="1"/>
              <a:t>objevuje</a:t>
            </a:r>
            <a:r>
              <a:rPr lang="en-US" sz="1800" dirty="0"/>
              <a:t>. </a:t>
            </a:r>
            <a:r>
              <a:rPr lang="en-US" sz="1800" dirty="0" err="1"/>
              <a:t>Vaše</a:t>
            </a:r>
            <a:r>
              <a:rPr lang="en-US" sz="1800" dirty="0"/>
              <a:t> </a:t>
            </a:r>
            <a:r>
              <a:rPr lang="en-US" sz="1800" dirty="0" err="1"/>
              <a:t>argumentace</a:t>
            </a:r>
            <a:r>
              <a:rPr lang="en-US" sz="1800" dirty="0"/>
              <a:t> </a:t>
            </a:r>
            <a:r>
              <a:rPr lang="en-US" sz="1800" dirty="0" err="1"/>
              <a:t>musí</a:t>
            </a:r>
            <a:r>
              <a:rPr lang="en-US" sz="1800" dirty="0"/>
              <a:t> </a:t>
            </a:r>
            <a:r>
              <a:rPr lang="en-US" sz="1800" dirty="0" err="1"/>
              <a:t>být</a:t>
            </a:r>
            <a:r>
              <a:rPr lang="en-US" sz="1800" dirty="0"/>
              <a:t> </a:t>
            </a:r>
            <a:r>
              <a:rPr lang="en-US" sz="1800" dirty="0" err="1"/>
              <a:t>jasná</a:t>
            </a:r>
            <a:r>
              <a:rPr lang="en-US" sz="1800" dirty="0"/>
              <a:t> a </a:t>
            </a:r>
            <a:r>
              <a:rPr lang="en-US" sz="1800" dirty="0" err="1"/>
              <a:t>mít</a:t>
            </a:r>
            <a:r>
              <a:rPr lang="en-US" sz="1800" dirty="0"/>
              <a:t> </a:t>
            </a:r>
            <a:r>
              <a:rPr lang="en-US" sz="1800" dirty="0" err="1"/>
              <a:t>smysl</a:t>
            </a:r>
            <a:r>
              <a:rPr lang="en-US" sz="1800" dirty="0"/>
              <a:t>. </a:t>
            </a:r>
            <a:r>
              <a:rPr lang="en-US" sz="1800" dirty="0" err="1"/>
              <a:t>Proč</a:t>
            </a:r>
            <a:r>
              <a:rPr lang="en-US" sz="1800" dirty="0"/>
              <a:t> se </a:t>
            </a:r>
            <a:r>
              <a:rPr lang="en-US" sz="1800" dirty="0" err="1"/>
              <a:t>domnívám</a:t>
            </a:r>
            <a:r>
              <a:rPr lang="en-US" sz="1800" dirty="0"/>
              <a:t> to, co se </a:t>
            </a:r>
            <a:r>
              <a:rPr lang="en-US" sz="1800" dirty="0" err="1"/>
              <a:t>domnívám</a:t>
            </a:r>
            <a:r>
              <a:rPr lang="en-US" sz="1800" dirty="0"/>
              <a:t>? </a:t>
            </a:r>
            <a:r>
              <a:rPr lang="en-US" sz="1800" dirty="0" err="1"/>
              <a:t>Stavíme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argumentech</a:t>
            </a:r>
            <a:r>
              <a:rPr lang="en-US" sz="1800" dirty="0"/>
              <a:t>, </a:t>
            </a:r>
            <a:r>
              <a:rPr lang="en-US" sz="1800" dirty="0" err="1"/>
              <a:t>které</a:t>
            </a:r>
            <a:r>
              <a:rPr lang="en-US" sz="1800" dirty="0"/>
              <a:t> </a:t>
            </a:r>
            <a:r>
              <a:rPr lang="en-US" sz="1800" dirty="0" err="1"/>
              <a:t>jsou</a:t>
            </a:r>
            <a:r>
              <a:rPr lang="en-US" sz="1800" dirty="0"/>
              <a:t> </a:t>
            </a:r>
            <a:r>
              <a:rPr lang="en-US" sz="1800" dirty="0" err="1"/>
              <a:t>již</a:t>
            </a:r>
            <a:r>
              <a:rPr lang="en-US" sz="1800" dirty="0"/>
              <a:t> </a:t>
            </a:r>
            <a:r>
              <a:rPr lang="en-US" sz="1800" dirty="0" err="1"/>
              <a:t>obhájené</a:t>
            </a:r>
            <a:r>
              <a:rPr lang="en-US" sz="1800" dirty="0"/>
              <a:t>. </a:t>
            </a:r>
          </a:p>
          <a:p>
            <a:pPr>
              <a:buFont typeface="Wingdings" charset="2"/>
              <a:buBlip>
                <a:blip r:embed="rId2"/>
              </a:buBlip>
              <a:defRPr/>
            </a:pPr>
            <a:endParaRPr lang="en-US" dirty="0">
              <a:cs typeface="ＭＳ Ｐゴシック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51C36C-1286-064E-B069-0C01D31DB4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30525" y="6447518"/>
            <a:ext cx="6239309" cy="365125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cs-CZ" altLang="en-US" sz="1200" dirty="0">
                <a:solidFill>
                  <a:srgbClr val="969696"/>
                </a:solidFill>
              </a:rPr>
              <a:t>Více v lekci </a:t>
            </a:r>
            <a:r>
              <a:rPr lang="cs-CZ" altLang="en-US" sz="1200" dirty="0" err="1">
                <a:solidFill>
                  <a:srgbClr val="969696"/>
                </a:solidFill>
              </a:rPr>
              <a:t>Scientific</a:t>
            </a:r>
            <a:r>
              <a:rPr lang="cs-CZ" altLang="en-US" sz="1200" dirty="0">
                <a:solidFill>
                  <a:srgbClr val="969696"/>
                </a:solidFill>
              </a:rPr>
              <a:t> </a:t>
            </a:r>
            <a:r>
              <a:rPr lang="cs-CZ" altLang="en-US" sz="1200" dirty="0" err="1">
                <a:solidFill>
                  <a:srgbClr val="969696"/>
                </a:solidFill>
              </a:rPr>
              <a:t>writing</a:t>
            </a:r>
            <a:endParaRPr lang="cs-CZ" altLang="en-US" sz="1200" dirty="0">
              <a:solidFill>
                <a:srgbClr val="969696"/>
              </a:solidFill>
            </a:endParaRPr>
          </a:p>
          <a:p>
            <a:endParaRPr lang="cs-CZ" altLang="en-US" sz="120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785708"/>
      </p:ext>
    </p:extLst>
  </p:cSld>
  <p:clrMapOvr>
    <a:masterClrMapping/>
  </p:clrMapOvr>
  <p:transition spd="slow" advTm="5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4293B-814E-E541-A5A4-3D1123494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298" y="376238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26975-FA77-7949-9058-4B39A3F6A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0539" y="933450"/>
            <a:ext cx="8412163" cy="55483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err="1">
                <a:cs typeface="ＭＳ Ｐゴシック" charset="0"/>
              </a:rPr>
              <a:t>Bude</a:t>
            </a:r>
            <a:r>
              <a:rPr lang="en-US" dirty="0">
                <a:cs typeface="ＭＳ Ｐゴシック" charset="0"/>
              </a:rPr>
              <a:t> to </a:t>
            </a:r>
            <a:r>
              <a:rPr lang="en-US" dirty="0" err="1">
                <a:cs typeface="ＭＳ Ｐゴシック" charset="0"/>
              </a:rPr>
              <a:t>kvalitativní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nebo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kvantitativní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výzkum</a:t>
            </a:r>
            <a:r>
              <a:rPr lang="en-US" dirty="0">
                <a:cs typeface="ＭＳ Ｐゴシック" charset="0"/>
              </a:rPr>
              <a:t>? </a:t>
            </a:r>
          </a:p>
          <a:p>
            <a:pPr>
              <a:defRPr/>
            </a:pPr>
            <a:r>
              <a:rPr lang="en-US" dirty="0" err="1">
                <a:cs typeface="ＭＳ Ｐゴシック" charset="0"/>
              </a:rPr>
              <a:t>Definovat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hypotézy</a:t>
            </a:r>
            <a:r>
              <a:rPr lang="en-US" dirty="0">
                <a:cs typeface="ＭＳ Ｐゴシック" charset="0"/>
              </a:rPr>
              <a:t> - </a:t>
            </a:r>
            <a:r>
              <a:rPr lang="en-US" dirty="0" err="1">
                <a:cs typeface="ＭＳ Ｐゴシック" charset="0"/>
              </a:rPr>
              <a:t>hypotéza</a:t>
            </a:r>
            <a:r>
              <a:rPr lang="en-US" dirty="0">
                <a:cs typeface="ＭＳ Ｐゴシック" charset="0"/>
              </a:rPr>
              <a:t> je </a:t>
            </a:r>
            <a:r>
              <a:rPr lang="en-US" dirty="0" err="1">
                <a:cs typeface="ＭＳ Ｐゴシック" charset="0"/>
              </a:rPr>
              <a:t>vždy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oznamovací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věta</a:t>
            </a:r>
            <a:endParaRPr lang="en-US" dirty="0">
              <a:cs typeface="ＭＳ Ｐゴシック" charset="0"/>
            </a:endParaRPr>
          </a:p>
          <a:p>
            <a:pPr lvl="1">
              <a:defRPr/>
            </a:pPr>
            <a:r>
              <a:rPr lang="en-US" sz="1600" dirty="0" err="1"/>
              <a:t>Např</a:t>
            </a:r>
            <a:r>
              <a:rPr lang="en-US" sz="1600" dirty="0"/>
              <a:t>. “</a:t>
            </a:r>
            <a:r>
              <a:rPr lang="en-US" sz="1600" dirty="0" err="1"/>
              <a:t>Sebevědomí</a:t>
            </a:r>
            <a:r>
              <a:rPr lang="en-US" sz="1600" dirty="0"/>
              <a:t> </a:t>
            </a:r>
            <a:r>
              <a:rPr lang="en-US" sz="1600" dirty="0" err="1"/>
              <a:t>rapeři</a:t>
            </a:r>
            <a:r>
              <a:rPr lang="en-US" sz="1600" dirty="0"/>
              <a:t> </a:t>
            </a:r>
            <a:r>
              <a:rPr lang="en-US" sz="1600" dirty="0" err="1"/>
              <a:t>mají</a:t>
            </a:r>
            <a:r>
              <a:rPr lang="en-US" sz="1600" dirty="0"/>
              <a:t> </a:t>
            </a:r>
            <a:r>
              <a:rPr lang="en-US" sz="1600" dirty="0" err="1"/>
              <a:t>delší</a:t>
            </a:r>
            <a:r>
              <a:rPr lang="en-US" sz="1600" dirty="0"/>
              <a:t> </a:t>
            </a:r>
            <a:r>
              <a:rPr lang="en-US" sz="1600" dirty="0" err="1"/>
              <a:t>kšilt</a:t>
            </a:r>
            <a:r>
              <a:rPr lang="en-US" sz="1600" dirty="0"/>
              <a:t>.” </a:t>
            </a:r>
          </a:p>
          <a:p>
            <a:pPr>
              <a:defRPr/>
            </a:pPr>
            <a:r>
              <a:rPr lang="en-US" dirty="0" err="1">
                <a:cs typeface="ＭＳ Ｐゴシック" charset="0"/>
              </a:rPr>
              <a:t>Definovat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nezávislé</a:t>
            </a:r>
            <a:r>
              <a:rPr lang="en-US" dirty="0">
                <a:cs typeface="ＭＳ Ｐゴシック" charset="0"/>
              </a:rPr>
              <a:t> a </a:t>
            </a:r>
            <a:r>
              <a:rPr lang="en-US" dirty="0" err="1">
                <a:cs typeface="ＭＳ Ｐゴシック" charset="0"/>
              </a:rPr>
              <a:t>závislé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proměnné</a:t>
            </a:r>
            <a:endParaRPr lang="en-US" dirty="0">
              <a:cs typeface="ＭＳ Ｐゴシック" charset="0"/>
            </a:endParaRPr>
          </a:p>
          <a:p>
            <a:pPr lvl="1">
              <a:defRPr/>
            </a:pPr>
            <a:r>
              <a:rPr lang="en-US" sz="1600" dirty="0"/>
              <a:t>Co </a:t>
            </a:r>
            <a:r>
              <a:rPr lang="en-US" sz="1600" dirty="0" err="1"/>
              <a:t>budu</a:t>
            </a:r>
            <a:r>
              <a:rPr lang="en-US" sz="1600" dirty="0"/>
              <a:t> </a:t>
            </a:r>
            <a:r>
              <a:rPr lang="en-US" sz="1600" dirty="0" err="1"/>
              <a:t>měřit</a:t>
            </a:r>
            <a:r>
              <a:rPr lang="en-US" sz="1600" dirty="0"/>
              <a:t>?</a:t>
            </a:r>
          </a:p>
          <a:p>
            <a:pPr lvl="1">
              <a:defRPr/>
            </a:pPr>
            <a:r>
              <a:rPr lang="en-US" sz="1600" dirty="0"/>
              <a:t>Na </a:t>
            </a:r>
            <a:r>
              <a:rPr lang="en-US" sz="1600" dirty="0" err="1"/>
              <a:t>základě</a:t>
            </a:r>
            <a:r>
              <a:rPr lang="en-US" sz="1600" dirty="0"/>
              <a:t> </a:t>
            </a:r>
            <a:r>
              <a:rPr lang="en-US" sz="1600" dirty="0" err="1"/>
              <a:t>čeho</a:t>
            </a:r>
            <a:r>
              <a:rPr lang="en-US" sz="1600" dirty="0"/>
              <a:t> to </a:t>
            </a:r>
            <a:r>
              <a:rPr lang="en-US" sz="1600" dirty="0" err="1"/>
              <a:t>budu</a:t>
            </a:r>
            <a:r>
              <a:rPr lang="en-US" sz="1600" dirty="0"/>
              <a:t> </a:t>
            </a:r>
            <a:r>
              <a:rPr lang="en-US" sz="1600" dirty="0" err="1"/>
              <a:t>měřit</a:t>
            </a:r>
            <a:r>
              <a:rPr lang="en-US" sz="1600" dirty="0"/>
              <a:t>?</a:t>
            </a:r>
          </a:p>
          <a:p>
            <a:pPr lvl="1">
              <a:defRPr/>
            </a:pPr>
            <a:r>
              <a:rPr lang="en-US" sz="1600" dirty="0" err="1"/>
              <a:t>Jak</a:t>
            </a:r>
            <a:r>
              <a:rPr lang="en-US" sz="1600" dirty="0"/>
              <a:t> to </a:t>
            </a:r>
            <a:r>
              <a:rPr lang="en-US" sz="1600" dirty="0" err="1"/>
              <a:t>budu</a:t>
            </a:r>
            <a:r>
              <a:rPr lang="en-US" sz="1600" dirty="0"/>
              <a:t> </a:t>
            </a:r>
            <a:r>
              <a:rPr lang="en-US" sz="1600" dirty="0" err="1"/>
              <a:t>měřit</a:t>
            </a:r>
            <a:r>
              <a:rPr lang="en-US" sz="1600" dirty="0"/>
              <a:t>  </a:t>
            </a:r>
            <a:r>
              <a:rPr lang="en-US" sz="1600" dirty="0" err="1"/>
              <a:t>proč</a:t>
            </a:r>
            <a:r>
              <a:rPr lang="en-US" sz="1600" dirty="0"/>
              <a:t>?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Co </a:t>
            </a:r>
            <a:r>
              <a:rPr lang="en-US" dirty="0" err="1">
                <a:cs typeface="ＭＳ Ｐゴシック" charset="0"/>
              </a:rPr>
              <a:t>jsou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potenciální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intervenující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proměnné</a:t>
            </a:r>
            <a:endParaRPr lang="en-US" dirty="0">
              <a:cs typeface="ＭＳ Ｐゴシック" charset="0"/>
            </a:endParaRPr>
          </a:p>
          <a:p>
            <a:pPr>
              <a:defRPr/>
            </a:pPr>
            <a:r>
              <a:rPr lang="en-US" dirty="0" err="1">
                <a:cs typeface="ＭＳ Ｐゴシック" charset="0"/>
              </a:rPr>
              <a:t>Jaký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zvolím</a:t>
            </a:r>
            <a:r>
              <a:rPr lang="en-US" dirty="0">
                <a:cs typeface="ＭＳ Ｐゴシック" charset="0"/>
              </a:rPr>
              <a:t> design </a:t>
            </a:r>
            <a:r>
              <a:rPr lang="mr-IN" dirty="0">
                <a:cs typeface="ＭＳ Ｐゴシック" charset="0"/>
              </a:rPr>
              <a:t>–</a:t>
            </a:r>
            <a:r>
              <a:rPr lang="en-US" dirty="0">
                <a:cs typeface="ＭＳ Ｐゴシック" charset="0"/>
              </a:rPr>
              <a:t> between/within/mixed </a:t>
            </a:r>
            <a:r>
              <a:rPr lang="mr-IN" dirty="0">
                <a:cs typeface="ＭＳ Ｐゴシック" charset="0"/>
              </a:rPr>
              <a:t>–</a:t>
            </a:r>
            <a:r>
              <a:rPr lang="en-US" dirty="0">
                <a:cs typeface="ＭＳ Ｐゴシック" charset="0"/>
              </a:rPr>
              <a:t> a </a:t>
            </a:r>
            <a:r>
              <a:rPr lang="en-US" dirty="0" err="1">
                <a:cs typeface="ＭＳ Ｐゴシック" charset="0"/>
              </a:rPr>
              <a:t>proč</a:t>
            </a:r>
            <a:r>
              <a:rPr lang="en-US" dirty="0">
                <a:cs typeface="ＭＳ Ｐゴシック" charset="0"/>
              </a:rPr>
              <a:t>?</a:t>
            </a:r>
          </a:p>
          <a:p>
            <a:pPr>
              <a:defRPr/>
            </a:pPr>
            <a:r>
              <a:rPr lang="en-US" dirty="0" err="1">
                <a:cs typeface="ＭＳ Ｐゴシック" charset="0"/>
              </a:rPr>
              <a:t>Popis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procedury</a:t>
            </a:r>
            <a:endParaRPr lang="en-US" dirty="0">
              <a:cs typeface="ＭＳ Ｐゴシック" charset="0"/>
            </a:endParaRPr>
          </a:p>
          <a:p>
            <a:pPr>
              <a:defRPr/>
            </a:pPr>
            <a:r>
              <a:rPr lang="en-US" sz="1600" dirty="0">
                <a:cs typeface="ＭＳ Ｐゴシック" charset="0"/>
              </a:rPr>
              <a:t>Na </a:t>
            </a:r>
            <a:r>
              <a:rPr lang="en-US" sz="1600" dirty="0" err="1">
                <a:cs typeface="ＭＳ Ｐゴシック" charset="0"/>
              </a:rPr>
              <a:t>základě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teorie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usuzuju</a:t>
            </a:r>
            <a:r>
              <a:rPr lang="en-US" sz="1600" dirty="0">
                <a:cs typeface="ＭＳ Ｐゴシック" charset="0"/>
              </a:rPr>
              <a:t>, </a:t>
            </a:r>
            <a:r>
              <a:rPr lang="en-US" sz="1600" dirty="0" err="1">
                <a:cs typeface="ＭＳ Ｐゴシック" charset="0"/>
              </a:rPr>
              <a:t>že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sebevědomější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rapeři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víc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máchají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rukama</a:t>
            </a:r>
            <a:r>
              <a:rPr lang="en-US" sz="1600" dirty="0">
                <a:cs typeface="ＭＳ Ｐゴシック" charset="0"/>
              </a:rPr>
              <a:t> –&gt; </a:t>
            </a:r>
            <a:r>
              <a:rPr lang="en-US" sz="1600" dirty="0" err="1">
                <a:cs typeface="ＭＳ Ｐゴシック" charset="0"/>
              </a:rPr>
              <a:t>Budu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měřit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délku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kšiltu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metrem</a:t>
            </a:r>
            <a:r>
              <a:rPr lang="en-US" sz="1600" dirty="0">
                <a:cs typeface="ＭＳ Ｐゴシック" charset="0"/>
              </a:rPr>
              <a:t>, a </a:t>
            </a:r>
            <a:r>
              <a:rPr lang="en-US" sz="1600" dirty="0" err="1">
                <a:cs typeface="ＭＳ Ｐゴシック" charset="0"/>
              </a:rPr>
              <a:t>máchání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rukama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pomocí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MOCAPu</a:t>
            </a:r>
            <a:r>
              <a:rPr lang="en-US" sz="1600" dirty="0">
                <a:cs typeface="ＭＳ Ｐゴシック" charset="0"/>
              </a:rPr>
              <a:t>, a to </a:t>
            </a:r>
            <a:r>
              <a:rPr lang="en-US" sz="1600" dirty="0" err="1">
                <a:cs typeface="ＭＳ Ｐゴシック" charset="0"/>
              </a:rPr>
              <a:t>na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takových</a:t>
            </a:r>
            <a:r>
              <a:rPr lang="en-US" sz="1600" dirty="0">
                <a:cs typeface="ＭＳ Ｐゴシック" charset="0"/>
              </a:rPr>
              <a:t> a </a:t>
            </a:r>
            <a:r>
              <a:rPr lang="en-US" sz="1600" dirty="0" err="1">
                <a:cs typeface="ＭＳ Ｐゴシック" charset="0"/>
              </a:rPr>
              <a:t>makových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lidech</a:t>
            </a:r>
            <a:r>
              <a:rPr lang="en-US" sz="1600" dirty="0">
                <a:cs typeface="ＭＳ Ｐゴシック" charset="0"/>
              </a:rPr>
              <a:t>. </a:t>
            </a:r>
            <a:endParaRPr lang="en-US" dirty="0">
              <a:cs typeface="ＭＳ Ｐゴシック" charset="0"/>
            </a:endParaRPr>
          </a:p>
          <a:p>
            <a:pPr lvl="1">
              <a:buFont typeface="Wingdings" charset="2"/>
              <a:buBlip>
                <a:blip r:embed="rId2"/>
              </a:buBlip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625244"/>
      </p:ext>
    </p:extLst>
  </p:cSld>
  <p:clrMapOvr>
    <a:masterClrMapping/>
  </p:clrMapOvr>
  <p:transition spd="slow" advTm="5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95DA7-0623-B94D-9E34-F6CB149B8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281061"/>
            <a:ext cx="9905998" cy="147857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99F4C-CE12-FF44-BFA5-8F1F47E15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4612" y="1477510"/>
            <a:ext cx="8234363" cy="468788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  <a:defRPr/>
            </a:pPr>
            <a:r>
              <a:rPr lang="cs-CZ" sz="2000" dirty="0">
                <a:cs typeface="ＭＳ Ｐゴシック" charset="0"/>
              </a:rPr>
              <a:t>Tato část bude hypotetická, proto bude kratší, ale chceme popsat formu dat </a:t>
            </a:r>
            <a:r>
              <a:rPr lang="mr-IN" sz="2000" dirty="0">
                <a:cs typeface="ＭＳ Ｐゴシック" charset="0"/>
              </a:rPr>
              <a:t>–</a:t>
            </a:r>
            <a:r>
              <a:rPr lang="cs-CZ" sz="2000" dirty="0">
                <a:cs typeface="ＭＳ Ｐゴシック" charset="0"/>
              </a:rPr>
              <a:t> a klidně i formát </a:t>
            </a:r>
            <a:r>
              <a:rPr lang="mr-IN" sz="2000" dirty="0">
                <a:cs typeface="ＭＳ Ｐゴシック" charset="0"/>
              </a:rPr>
              <a:t>–</a:t>
            </a:r>
            <a:r>
              <a:rPr lang="cs-CZ" sz="2000" dirty="0">
                <a:cs typeface="ＭＳ Ｐゴシック" charset="0"/>
              </a:rPr>
              <a:t> například návrh tabulky v Excelu. </a:t>
            </a:r>
          </a:p>
          <a:p>
            <a:pPr marL="0" indent="0" algn="just">
              <a:buNone/>
              <a:defRPr/>
            </a:pPr>
            <a:r>
              <a:rPr lang="cs-CZ" dirty="0">
                <a:cs typeface="ＭＳ Ｐゴシック" charset="0"/>
              </a:rPr>
              <a:t>Kvantitativní výzkum - jaké metody použiju:</a:t>
            </a:r>
          </a:p>
          <a:p>
            <a:pPr marL="0" indent="0" algn="just">
              <a:buNone/>
              <a:defRPr/>
            </a:pPr>
            <a:r>
              <a:rPr lang="mr-IN" sz="1800" dirty="0">
                <a:cs typeface="ＭＳ Ｐゴシック" charset="0"/>
              </a:rPr>
              <a:t>…</a:t>
            </a:r>
            <a:r>
              <a:rPr lang="cs-CZ" sz="1800" dirty="0">
                <a:cs typeface="ＭＳ Ｐゴシック" charset="0"/>
              </a:rPr>
              <a:t> </a:t>
            </a:r>
            <a:r>
              <a:rPr lang="en-US" sz="1800" dirty="0">
                <a:cs typeface="ＭＳ Ｐゴシック" charset="0"/>
              </a:rPr>
              <a:t>Z </a:t>
            </a:r>
            <a:r>
              <a:rPr lang="en-US" sz="1800" dirty="0" err="1">
                <a:cs typeface="ＭＳ Ｐゴシック" charset="0"/>
              </a:rPr>
              <a:t>měření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budu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mít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taková</a:t>
            </a:r>
            <a:r>
              <a:rPr lang="en-US" sz="1800" dirty="0">
                <a:cs typeface="ＭＳ Ｐゴシック" charset="0"/>
              </a:rPr>
              <a:t> a </a:t>
            </a:r>
            <a:r>
              <a:rPr lang="en-US" sz="1800" dirty="0" err="1">
                <a:cs typeface="ＭＳ Ｐゴシック" charset="0"/>
              </a:rPr>
              <a:t>maková</a:t>
            </a:r>
            <a:r>
              <a:rPr lang="en-US" sz="1800" dirty="0">
                <a:cs typeface="ＭＳ Ｐゴシック" charset="0"/>
              </a:rPr>
              <a:t> data </a:t>
            </a:r>
            <a:r>
              <a:rPr lang="mr-IN" sz="1800" dirty="0">
                <a:cs typeface="ＭＳ Ｐゴシック" charset="0"/>
              </a:rPr>
              <a:t>–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tj</a:t>
            </a:r>
            <a:r>
              <a:rPr lang="en-US" sz="1800" dirty="0">
                <a:cs typeface="ＭＳ Ｐゴシック" charset="0"/>
              </a:rPr>
              <a:t>. </a:t>
            </a:r>
            <a:r>
              <a:rPr lang="en-US" sz="1800" dirty="0" err="1">
                <a:cs typeface="ＭＳ Ｐゴシック" charset="0"/>
              </a:rPr>
              <a:t>např</a:t>
            </a:r>
            <a:r>
              <a:rPr lang="en-US" sz="1800" dirty="0">
                <a:cs typeface="ＭＳ Ｐゴシック" charset="0"/>
              </a:rPr>
              <a:t>. </a:t>
            </a:r>
            <a:r>
              <a:rPr lang="en-US" sz="1800" dirty="0" err="1">
                <a:cs typeface="ＭＳ Ｐゴシック" charset="0"/>
              </a:rPr>
              <a:t>délka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kšiltu</a:t>
            </a:r>
            <a:r>
              <a:rPr lang="en-US" sz="1800" dirty="0">
                <a:cs typeface="ＭＳ Ｐゴシック" charset="0"/>
              </a:rPr>
              <a:t> v cm, </a:t>
            </a:r>
            <a:r>
              <a:rPr lang="en-US" sz="1800" dirty="0" err="1">
                <a:cs typeface="ＭＳ Ｐゴシック" charset="0"/>
              </a:rPr>
              <a:t>sebevědomí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na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škále</a:t>
            </a:r>
            <a:r>
              <a:rPr lang="en-US" sz="1800" dirty="0">
                <a:cs typeface="ＭＳ Ｐゴシック" charset="0"/>
              </a:rPr>
              <a:t> 1-99</a:t>
            </a:r>
            <a:r>
              <a:rPr lang="mr-IN" sz="1800" dirty="0">
                <a:cs typeface="ＭＳ Ｐゴシック" charset="0"/>
              </a:rPr>
              <a:t>…</a:t>
            </a:r>
            <a:r>
              <a:rPr lang="cs-CZ" sz="1800" dirty="0">
                <a:cs typeface="ＭＳ Ｐゴシック" charset="0"/>
              </a:rPr>
              <a:t> A nakonec popíšu, </a:t>
            </a:r>
            <a:r>
              <a:rPr lang="en-US" sz="1800" dirty="0">
                <a:cs typeface="ＭＳ Ｐゴシック" charset="0"/>
              </a:rPr>
              <a:t>co s </a:t>
            </a:r>
            <a:r>
              <a:rPr lang="en-US" sz="1800" dirty="0" err="1">
                <a:cs typeface="ＭＳ Ｐゴシック" charset="0"/>
              </a:rPr>
              <a:t>těmi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výsledky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udělám</a:t>
            </a:r>
            <a:r>
              <a:rPr lang="en-US" sz="1800" dirty="0">
                <a:cs typeface="ＭＳ Ｐゴシック" charset="0"/>
              </a:rPr>
              <a:t>? </a:t>
            </a:r>
            <a:r>
              <a:rPr lang="en-US" sz="1800" dirty="0" err="1">
                <a:cs typeface="ＭＳ Ｐゴシック" charset="0"/>
              </a:rPr>
              <a:t>Např</a:t>
            </a:r>
            <a:r>
              <a:rPr lang="en-US" sz="1800" dirty="0">
                <a:cs typeface="ＭＳ Ｐゴシック" charset="0"/>
              </a:rPr>
              <a:t>. </a:t>
            </a:r>
            <a:r>
              <a:rPr lang="en-US" sz="1800" dirty="0" err="1">
                <a:cs typeface="ＭＳ Ｐゴシック" charset="0"/>
              </a:rPr>
              <a:t>že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nasbíraná</a:t>
            </a:r>
            <a:r>
              <a:rPr lang="en-US" sz="1800" dirty="0">
                <a:cs typeface="ＭＳ Ｐゴシック" charset="0"/>
              </a:rPr>
              <a:t> data </a:t>
            </a:r>
            <a:r>
              <a:rPr lang="en-US" sz="1800" dirty="0" err="1">
                <a:cs typeface="ＭＳ Ｐゴシック" charset="0"/>
              </a:rPr>
              <a:t>porovnám</a:t>
            </a:r>
            <a:r>
              <a:rPr lang="en-US" sz="1800" dirty="0">
                <a:cs typeface="ＭＳ Ｐゴシック" charset="0"/>
              </a:rPr>
              <a:t> (T-test, ANOVA </a:t>
            </a:r>
            <a:r>
              <a:rPr lang="en-US" sz="1800" dirty="0" err="1">
                <a:cs typeface="ＭＳ Ｐゴシック" charset="0"/>
              </a:rPr>
              <a:t>atd</a:t>
            </a:r>
            <a:r>
              <a:rPr lang="mr-IN" sz="1800" dirty="0">
                <a:cs typeface="ＭＳ Ｐゴシック" charset="0"/>
              </a:rPr>
              <a:t>…</a:t>
            </a:r>
            <a:r>
              <a:rPr lang="en-US" sz="1800" dirty="0">
                <a:cs typeface="ＭＳ Ｐゴシック" charset="0"/>
              </a:rPr>
              <a:t>) </a:t>
            </a:r>
            <a:r>
              <a:rPr lang="en-US" sz="1800" dirty="0" err="1">
                <a:cs typeface="ＭＳ Ｐゴシック" charset="0"/>
              </a:rPr>
              <a:t>nebo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např</a:t>
            </a:r>
            <a:r>
              <a:rPr lang="en-US" sz="1800" dirty="0">
                <a:cs typeface="ＭＳ Ｐゴシック" charset="0"/>
              </a:rPr>
              <a:t>. </a:t>
            </a:r>
            <a:r>
              <a:rPr lang="en-US" sz="1800" dirty="0" err="1">
                <a:cs typeface="ＭＳ Ｐゴシック" charset="0"/>
              </a:rPr>
              <a:t>zkoreluju</a:t>
            </a:r>
            <a:r>
              <a:rPr lang="en-US" sz="1800" dirty="0">
                <a:cs typeface="ＭＳ Ｐゴシック" charset="0"/>
              </a:rPr>
              <a:t>, </a:t>
            </a:r>
            <a:r>
              <a:rPr lang="en-US" sz="1800" dirty="0" err="1">
                <a:cs typeface="ＭＳ Ｐゴシック" charset="0"/>
              </a:rPr>
              <a:t>lineární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regrese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aj</a:t>
            </a:r>
            <a:r>
              <a:rPr lang="en-US" sz="1800" dirty="0">
                <a:cs typeface="ＭＳ Ｐゴシック" charset="0"/>
              </a:rPr>
              <a:t>.</a:t>
            </a:r>
            <a:r>
              <a:rPr lang="mr-IN" sz="1800" dirty="0">
                <a:cs typeface="ＭＳ Ｐゴシック" charset="0"/>
              </a:rPr>
              <a:t>…</a:t>
            </a:r>
            <a:endParaRPr lang="en-US" sz="1800" dirty="0">
              <a:cs typeface="ＭＳ Ｐゴシック" charset="0"/>
            </a:endParaRPr>
          </a:p>
          <a:p>
            <a:pPr marL="0" indent="0">
              <a:buNone/>
              <a:defRPr/>
            </a:pPr>
            <a:r>
              <a:rPr lang="en-US" dirty="0" err="1">
                <a:cs typeface="ＭＳ Ｐゴシック" charset="0"/>
              </a:rPr>
              <a:t>Kvalitativní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výzkum</a:t>
            </a:r>
            <a:r>
              <a:rPr lang="en-US" dirty="0">
                <a:cs typeface="ＭＳ Ｐゴシック" charset="0"/>
              </a:rPr>
              <a:t> – </a:t>
            </a:r>
            <a:r>
              <a:rPr lang="en-US" dirty="0" err="1">
                <a:cs typeface="ＭＳ Ｐゴシック" charset="0"/>
              </a:rPr>
              <a:t>jaký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přístup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zvolím</a:t>
            </a:r>
            <a:r>
              <a:rPr lang="en-US" dirty="0">
                <a:cs typeface="ＭＳ Ｐゴシック" charset="0"/>
              </a:rPr>
              <a:t>: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dirty="0" err="1"/>
              <a:t>Interpretativni</a:t>
            </a:r>
            <a:r>
              <a:rPr lang="en-US" sz="1600" dirty="0"/>
              <a:t>́ </a:t>
            </a:r>
            <a:r>
              <a:rPr lang="en-US" sz="1600" dirty="0" err="1"/>
              <a:t>fenomenologicka</a:t>
            </a:r>
            <a:r>
              <a:rPr lang="en-US" sz="1600" dirty="0"/>
              <a:t>́ </a:t>
            </a:r>
            <a:r>
              <a:rPr lang="en-US" sz="1600" dirty="0" err="1"/>
              <a:t>analýza</a:t>
            </a:r>
            <a:r>
              <a:rPr lang="en-US" sz="1600" dirty="0"/>
              <a:t>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dirty="0" err="1"/>
              <a:t>Metoda</a:t>
            </a:r>
            <a:r>
              <a:rPr lang="en-US" sz="1600" dirty="0"/>
              <a:t> </a:t>
            </a:r>
            <a:r>
              <a:rPr lang="en-US" sz="1600" dirty="0" err="1"/>
              <a:t>zaktovené</a:t>
            </a:r>
            <a:r>
              <a:rPr lang="en-US" sz="1600" dirty="0"/>
              <a:t> </a:t>
            </a:r>
            <a:r>
              <a:rPr lang="en-US" sz="1600" dirty="0" err="1"/>
              <a:t>teorie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dirty="0" err="1"/>
              <a:t>Narativni</a:t>
            </a:r>
            <a:r>
              <a:rPr lang="en-US" sz="1600" dirty="0"/>
              <a:t>́ </a:t>
            </a:r>
            <a:r>
              <a:rPr lang="en-US" sz="1600" dirty="0" err="1"/>
              <a:t>analýza</a:t>
            </a:r>
            <a:r>
              <a:rPr lang="en-US" sz="1600" dirty="0"/>
              <a:t>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dirty="0" err="1"/>
              <a:t>Metody</a:t>
            </a:r>
            <a:r>
              <a:rPr lang="en-US" sz="1600" dirty="0"/>
              <a:t> </a:t>
            </a:r>
            <a:r>
              <a:rPr lang="en-US" sz="1600" dirty="0" err="1"/>
              <a:t>diskurzivni</a:t>
            </a:r>
            <a:r>
              <a:rPr lang="en-US" sz="1600" dirty="0"/>
              <a:t>́ </a:t>
            </a:r>
            <a:r>
              <a:rPr lang="en-US" sz="1600" dirty="0" err="1"/>
              <a:t>analýzy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7579772"/>
      </p:ext>
    </p:extLst>
  </p:cSld>
  <p:clrMapOvr>
    <a:masterClrMapping/>
  </p:clrMapOvr>
  <p:transition spd="slow" advTm="5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907EC-9E13-4D4B-8E1C-B496FD604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50254-8253-8746-8564-6D5A22C1A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  <a:defRPr/>
            </a:pPr>
            <a:r>
              <a:rPr lang="en-US" dirty="0" err="1">
                <a:cs typeface="ＭＳ Ｐゴシック" charset="0"/>
              </a:rPr>
              <a:t>Zkuste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zapojit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fantazii</a:t>
            </a:r>
            <a:r>
              <a:rPr lang="en-US" dirty="0">
                <a:cs typeface="ＭＳ Ｐゴシック" charset="0"/>
              </a:rPr>
              <a:t> a </a:t>
            </a:r>
            <a:r>
              <a:rPr lang="en-US" dirty="0" err="1">
                <a:cs typeface="ＭＳ Ｐゴシック" charset="0"/>
              </a:rPr>
              <a:t>popřemýšlet</a:t>
            </a:r>
            <a:r>
              <a:rPr lang="en-US" dirty="0">
                <a:cs typeface="ＭＳ Ｐゴシック" charset="0"/>
              </a:rPr>
              <a:t>, co by </a:t>
            </a:r>
            <a:r>
              <a:rPr lang="en-US" dirty="0" err="1">
                <a:cs typeface="ＭＳ Ｐゴシック" charset="0"/>
              </a:rPr>
              <a:t>výsledky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mohly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znamenat</a:t>
            </a:r>
            <a:r>
              <a:rPr lang="en-US" dirty="0">
                <a:cs typeface="ＭＳ Ｐゴシック" charset="0"/>
              </a:rPr>
              <a:t>. </a:t>
            </a:r>
            <a:r>
              <a:rPr lang="en-US" dirty="0" err="1">
                <a:cs typeface="ＭＳ Ｐゴシック" charset="0"/>
              </a:rPr>
              <a:t>Představte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si</a:t>
            </a:r>
            <a:r>
              <a:rPr lang="en-US" dirty="0">
                <a:cs typeface="ＭＳ Ｐゴシック" charset="0"/>
              </a:rPr>
              <a:t>, </a:t>
            </a:r>
            <a:r>
              <a:rPr lang="en-US" dirty="0" err="1">
                <a:cs typeface="ＭＳ Ｐゴシック" charset="0"/>
              </a:rPr>
              <a:t>že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nulové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hypotézy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byly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zamítnuty</a:t>
            </a:r>
            <a:r>
              <a:rPr lang="en-US" dirty="0">
                <a:cs typeface="ＭＳ Ｐゴシック" charset="0"/>
              </a:rPr>
              <a:t> a </a:t>
            </a:r>
            <a:r>
              <a:rPr lang="en-US" dirty="0" err="1">
                <a:cs typeface="ＭＳ Ｐゴシック" charset="0"/>
              </a:rPr>
              <a:t>te</a:t>
            </a:r>
            <a:r>
              <a:rPr lang="cs-CZ" dirty="0" err="1">
                <a:cs typeface="ＭＳ Ｐゴシック" charset="0"/>
              </a:rPr>
              <a:t>ď</a:t>
            </a:r>
            <a:r>
              <a:rPr lang="cs-CZ" dirty="0">
                <a:cs typeface="ＭＳ Ｐゴシック" charset="0"/>
              </a:rPr>
              <a:t> diskutujete, k čemu to povede a kde to např. půjde využít v praxi. Vraťte se zpátky k teorii v </a:t>
            </a:r>
            <a:r>
              <a:rPr lang="cs-CZ" dirty="0" err="1">
                <a:cs typeface="ＭＳ Ｐゴシック" charset="0"/>
              </a:rPr>
              <a:t>introduction</a:t>
            </a:r>
            <a:r>
              <a:rPr lang="cs-CZ" dirty="0">
                <a:cs typeface="ＭＳ Ｐゴシック" charset="0"/>
              </a:rPr>
              <a:t> a diskutujte kontext. </a:t>
            </a:r>
            <a:endParaRPr lang="en-US" dirty="0">
              <a:cs typeface="ＭＳ Ｐゴシック" charset="0"/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00597C99-46B4-2F4B-A067-7FDE6C049879}"/>
              </a:ext>
            </a:extLst>
          </p:cNvPr>
          <p:cNvSpPr txBox="1">
            <a:spLocks/>
          </p:cNvSpPr>
          <p:nvPr/>
        </p:nvSpPr>
        <p:spPr>
          <a:xfrm>
            <a:off x="1380897" y="5791201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2400" kern="1200" cap="all" baseline="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cs-CZ" altLang="en-US" sz="1200" dirty="0">
                <a:solidFill>
                  <a:srgbClr val="969696"/>
                </a:solidFill>
              </a:rPr>
              <a:t>Více v lekci </a:t>
            </a:r>
            <a:r>
              <a:rPr lang="cs-CZ" altLang="en-US" sz="1200" dirty="0" err="1">
                <a:solidFill>
                  <a:srgbClr val="969696"/>
                </a:solidFill>
              </a:rPr>
              <a:t>Scientific</a:t>
            </a:r>
            <a:r>
              <a:rPr lang="cs-CZ" altLang="en-US" sz="1200" dirty="0">
                <a:solidFill>
                  <a:srgbClr val="969696"/>
                </a:solidFill>
              </a:rPr>
              <a:t> </a:t>
            </a:r>
            <a:r>
              <a:rPr lang="cs-CZ" altLang="en-US" sz="1200" dirty="0" err="1">
                <a:solidFill>
                  <a:srgbClr val="969696"/>
                </a:solidFill>
              </a:rPr>
              <a:t>writing</a:t>
            </a:r>
            <a:endParaRPr lang="cs-CZ" altLang="en-US" sz="1200" dirty="0">
              <a:solidFill>
                <a:srgbClr val="969696"/>
              </a:solidFill>
            </a:endParaRPr>
          </a:p>
          <a:p>
            <a:endParaRPr lang="cs-CZ" altLang="en-US" sz="120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725687"/>
      </p:ext>
    </p:extLst>
  </p:cSld>
  <p:clrMapOvr>
    <a:masterClrMapping/>
  </p:clrMapOvr>
  <p:transition spd="slow" advTm="5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34AE8-E503-9544-A086-A94AAB4DA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527" y="368145"/>
            <a:ext cx="11790816" cy="1478570"/>
          </a:xfrm>
        </p:spPr>
        <p:txBody>
          <a:bodyPr/>
          <a:lstStyle/>
          <a:p>
            <a:r>
              <a:rPr lang="en-US" dirty="0" err="1"/>
              <a:t>Prezentace</a:t>
            </a:r>
            <a:r>
              <a:rPr lang="en-US" dirty="0"/>
              <a:t> (</a:t>
            </a:r>
            <a:r>
              <a:rPr lang="en-US" dirty="0" err="1"/>
              <a:t>formát</a:t>
            </a:r>
            <a:r>
              <a:rPr lang="en-US" dirty="0"/>
              <a:t> </a:t>
            </a:r>
            <a:r>
              <a:rPr lang="en-US" dirty="0" err="1"/>
              <a:t>konferenčního</a:t>
            </a:r>
            <a:r>
              <a:rPr lang="en-US" dirty="0"/>
              <a:t> </a:t>
            </a:r>
            <a:r>
              <a:rPr lang="en-US" dirty="0" err="1"/>
              <a:t>příspěvku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41697-6416-B345-A2DA-088E012F0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46715"/>
            <a:ext cx="9905999" cy="35417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10-12 </a:t>
            </a:r>
            <a:r>
              <a:rPr lang="en-US" dirty="0" err="1"/>
              <a:t>minut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Skupinově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klidně</a:t>
            </a:r>
            <a:r>
              <a:rPr lang="en-US" dirty="0"/>
              <a:t> </a:t>
            </a:r>
            <a:r>
              <a:rPr lang="en-US" dirty="0" err="1"/>
              <a:t>jeden</a:t>
            </a:r>
            <a:r>
              <a:rPr lang="en-US" dirty="0"/>
              <a:t> za </a:t>
            </a:r>
            <a:r>
              <a:rPr lang="en-US" dirty="0" err="1"/>
              <a:t>skupinu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Ale </a:t>
            </a:r>
            <a:r>
              <a:rPr lang="en-US" dirty="0" err="1"/>
              <a:t>musí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splněno</a:t>
            </a:r>
            <a:r>
              <a:rPr lang="en-US" dirty="0"/>
              <a:t>:</a:t>
            </a:r>
          </a:p>
          <a:p>
            <a:r>
              <a:rPr lang="en-US" dirty="0" err="1"/>
              <a:t>Přehledné</a:t>
            </a:r>
            <a:r>
              <a:rPr lang="en-US" dirty="0"/>
              <a:t> a </a:t>
            </a:r>
            <a:r>
              <a:rPr lang="en-US" dirty="0" err="1"/>
              <a:t>jasné</a:t>
            </a:r>
            <a:r>
              <a:rPr lang="en-US" dirty="0"/>
              <a:t> </a:t>
            </a:r>
            <a:r>
              <a:rPr lang="en-US" dirty="0" err="1"/>
              <a:t>uvedení</a:t>
            </a:r>
            <a:r>
              <a:rPr lang="en-US" dirty="0"/>
              <a:t> do </a:t>
            </a:r>
            <a:r>
              <a:rPr lang="en-US" dirty="0" err="1"/>
              <a:t>problému</a:t>
            </a:r>
            <a:r>
              <a:rPr lang="en-US" dirty="0"/>
              <a:t> – </a:t>
            </a:r>
            <a:r>
              <a:rPr lang="en-US" dirty="0" err="1"/>
              <a:t>definované</a:t>
            </a:r>
            <a:r>
              <a:rPr lang="en-US" dirty="0"/>
              <a:t> </a:t>
            </a:r>
            <a:r>
              <a:rPr lang="en-US" dirty="0" err="1"/>
              <a:t>výzkumné</a:t>
            </a:r>
            <a:r>
              <a:rPr lang="en-US" dirty="0"/>
              <a:t> </a:t>
            </a:r>
            <a:r>
              <a:rPr lang="en-US" dirty="0" err="1"/>
              <a:t>otázky</a:t>
            </a:r>
            <a:endParaRPr lang="en-US" dirty="0"/>
          </a:p>
          <a:p>
            <a:r>
              <a:rPr lang="en-US" dirty="0" err="1"/>
              <a:t>Přehledný</a:t>
            </a:r>
            <a:r>
              <a:rPr lang="en-US" dirty="0"/>
              <a:t> </a:t>
            </a:r>
            <a:r>
              <a:rPr lang="en-US" dirty="0" err="1"/>
              <a:t>popis</a:t>
            </a:r>
            <a:r>
              <a:rPr lang="en-US" dirty="0"/>
              <a:t> </a:t>
            </a:r>
            <a:r>
              <a:rPr lang="en-US" dirty="0" err="1"/>
              <a:t>metod</a:t>
            </a:r>
            <a:r>
              <a:rPr lang="en-US" dirty="0"/>
              <a:t>, </a:t>
            </a:r>
            <a:r>
              <a:rPr lang="en-US" dirty="0" err="1"/>
              <a:t>představení</a:t>
            </a:r>
            <a:r>
              <a:rPr lang="en-US" dirty="0"/>
              <a:t> </a:t>
            </a:r>
            <a:r>
              <a:rPr lang="en-US" dirty="0" err="1"/>
              <a:t>designu</a:t>
            </a:r>
            <a:endParaRPr lang="en-US" dirty="0"/>
          </a:p>
          <a:p>
            <a:r>
              <a:rPr lang="en-US" dirty="0" err="1"/>
              <a:t>Představení</a:t>
            </a:r>
            <a:r>
              <a:rPr lang="en-US" dirty="0"/>
              <a:t> (</a:t>
            </a:r>
            <a:r>
              <a:rPr lang="en-US" dirty="0" err="1"/>
              <a:t>hypotetických</a:t>
            </a:r>
            <a:r>
              <a:rPr lang="en-US" dirty="0"/>
              <a:t>) </a:t>
            </a:r>
            <a:r>
              <a:rPr lang="en-US" dirty="0" err="1"/>
              <a:t>výsledků</a:t>
            </a:r>
            <a:r>
              <a:rPr lang="en-US" dirty="0"/>
              <a:t> a co z </a:t>
            </a:r>
            <a:r>
              <a:rPr lang="en-US" dirty="0" err="1"/>
              <a:t>nich</a:t>
            </a:r>
            <a:r>
              <a:rPr lang="en-US" dirty="0"/>
              <a:t> </a:t>
            </a:r>
            <a:r>
              <a:rPr lang="en-US" dirty="0" err="1"/>
              <a:t>vyplývá</a:t>
            </a:r>
            <a:endParaRPr lang="en-US" dirty="0"/>
          </a:p>
          <a:p>
            <a:r>
              <a:rPr lang="en-US" dirty="0" err="1"/>
              <a:t>Kvalitní</a:t>
            </a:r>
            <a:r>
              <a:rPr lang="en-US" dirty="0"/>
              <a:t> </a:t>
            </a:r>
            <a:r>
              <a:rPr lang="en-US" dirty="0" err="1"/>
              <a:t>prezentace</a:t>
            </a:r>
            <a:r>
              <a:rPr lang="en-US" dirty="0"/>
              <a:t> (ppt)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projev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4873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Obvod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bvod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Obvod</Template>
  <TotalTime>8128</TotalTime>
  <Words>721</Words>
  <Application>Microsoft Macintosh PowerPoint</Application>
  <PresentationFormat>Widescreen</PresentationFormat>
  <Paragraphs>95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</vt:lpstr>
      <vt:lpstr>Tahoma</vt:lpstr>
      <vt:lpstr>Wingdings</vt:lpstr>
      <vt:lpstr>Obvod</vt:lpstr>
      <vt:lpstr>Zadání semestrální práce</vt:lpstr>
      <vt:lpstr>Hodnocení</vt:lpstr>
      <vt:lpstr>Hodnocení</vt:lpstr>
      <vt:lpstr>IMRAD</vt:lpstr>
      <vt:lpstr>Introduction </vt:lpstr>
      <vt:lpstr>Methods</vt:lpstr>
      <vt:lpstr>Results</vt:lpstr>
      <vt:lpstr>Discussion</vt:lpstr>
      <vt:lpstr>Prezentace (formát konferenčního příspěvku)</vt:lpstr>
      <vt:lpstr>Prostor pro vaše dotazy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Lidská mysl</dc:title>
  <dc:creator>HP Inc.</dc:creator>
  <cp:lastModifiedBy>Vojtěch Juřík</cp:lastModifiedBy>
  <cp:revision>110</cp:revision>
  <dcterms:created xsi:type="dcterms:W3CDTF">2019-09-06T13:40:46Z</dcterms:created>
  <dcterms:modified xsi:type="dcterms:W3CDTF">2021-10-12T10:48:25Z</dcterms:modified>
</cp:coreProperties>
</file>