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1" r:id="rId3"/>
    <p:sldId id="346" r:id="rId4"/>
    <p:sldId id="339" r:id="rId5"/>
    <p:sldId id="349" r:id="rId6"/>
    <p:sldId id="347" r:id="rId7"/>
    <p:sldId id="351" r:id="rId8"/>
    <p:sldId id="352" r:id="rId9"/>
    <p:sldId id="353" r:id="rId10"/>
    <p:sldId id="350" r:id="rId11"/>
    <p:sldId id="336" r:id="rId12"/>
    <p:sldId id="337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600"/>
    <a:srgbClr val="FF3300"/>
    <a:srgbClr val="BE020A"/>
    <a:srgbClr val="FFFF99"/>
    <a:srgbClr val="990099"/>
    <a:srgbClr val="003366"/>
    <a:srgbClr val="FF0066"/>
    <a:srgbClr val="B10107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77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8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199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938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9395" y="1166266"/>
            <a:ext cx="7518400" cy="4671771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VII.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Jak začít?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954" y="633984"/>
            <a:ext cx="4706159" cy="5108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4850" y="238935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307790" y="1717693"/>
            <a:ext cx="2279962" cy="71237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Pasní v ichformě,</a:t>
            </a:r>
          </a:p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humanizace autora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380942" y="3752866"/>
            <a:ext cx="2215954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Aktivní syntaxe 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682211" y="1749629"/>
            <a:ext cx="4826762" cy="31835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Začněte anekdotou, povídkou, myšlenkou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2682211" y="2113434"/>
            <a:ext cx="4826762" cy="848801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Hrajte si s hlasem autora: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představte si následující scénku…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Možná se budete divit, proč takto začínám…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2682211" y="3019998"/>
            <a:ext cx="4826762" cy="570754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Hrajte si se čtenářem: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 Představte si různé osoby, které budou vaši práci číst</a:t>
            </a:r>
          </a:p>
          <a:p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2231894" y="789270"/>
            <a:ext cx="1806806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Vykládat příběh!</a:t>
            </a:r>
            <a:endParaRPr lang="cs-CZ" sz="1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9" name="Obdélník 38"/>
          <p:cNvSpPr/>
          <p:nvPr/>
        </p:nvSpPr>
        <p:spPr bwMode="auto">
          <a:xfrm>
            <a:off x="2224850" y="1197152"/>
            <a:ext cx="4943171" cy="38317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Jak sdělit čtenářovi, proč o něčem chcete psát?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7" name="Obdélník 46"/>
          <p:cNvSpPr/>
          <p:nvPr/>
        </p:nvSpPr>
        <p:spPr bwMode="auto">
          <a:xfrm>
            <a:off x="2682211" y="3743721"/>
            <a:ext cx="4826762" cy="1279382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- Používejte živá a konkrétní slovesa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Používejte je v propojení s konkrétními subjekty,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lidskými bytostmi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(Jirásek napsal, Palacký se domníval)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Vysvětlujte abstraktní koncepty s pomocí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  konkrétních příkladů 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1" name="Ovál 50"/>
          <p:cNvSpPr/>
          <p:nvPr/>
        </p:nvSpPr>
        <p:spPr bwMode="auto">
          <a:xfrm>
            <a:off x="807691" y="408411"/>
            <a:ext cx="1280159" cy="79284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Několik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návrhů…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371798" y="5093950"/>
            <a:ext cx="2215954" cy="42327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Délka vět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2682211" y="5093950"/>
            <a:ext cx="4826762" cy="547899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Pokuste se o dobrý rytmus vět (střídání 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Důležité výpovědi patří na začátek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390086" y="5737824"/>
            <a:ext cx="2206810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Z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pestření textu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5" name="Obdélník 54"/>
          <p:cNvSpPr/>
          <p:nvPr/>
        </p:nvSpPr>
        <p:spPr bwMode="auto">
          <a:xfrm>
            <a:off x="2682211" y="5712696"/>
            <a:ext cx="4826762" cy="560088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Používejte Ilustrace a obrázky</a:t>
            </a:r>
          </a:p>
          <a:p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- Nezapomeňte na humor!</a:t>
            </a: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6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8998" y="1622256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C00000"/>
                </a:solidFill>
              </a:rPr>
              <a:t>Úkol (</a:t>
            </a:r>
            <a:r>
              <a:rPr lang="cs-CZ" altLang="cs-CZ" sz="2400" dirty="0" smtClean="0">
                <a:solidFill>
                  <a:srgbClr val="C00000"/>
                </a:solidFill>
              </a:rPr>
              <a:t>25min</a:t>
            </a:r>
            <a:r>
              <a:rPr lang="cs-CZ" altLang="cs-CZ" sz="2400" dirty="0" smtClean="0">
                <a:solidFill>
                  <a:srgbClr val="C00000"/>
                </a:solidFill>
              </a:rPr>
              <a:t>)</a:t>
            </a:r>
            <a:endParaRPr lang="en-GB" altLang="cs-CZ" sz="24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552" y="212942"/>
            <a:ext cx="3486274" cy="6379881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  <p:sp>
        <p:nvSpPr>
          <p:cNvPr id="22" name="Obdélník 21"/>
          <p:cNvSpPr/>
          <p:nvPr/>
        </p:nvSpPr>
        <p:spPr bwMode="auto">
          <a:xfrm>
            <a:off x="477585" y="2193989"/>
            <a:ext cx="4487607" cy="270719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Přečtěte si ‚úvody do úvodu‘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k </a:t>
            </a:r>
            <a:r>
              <a:rPr lang="cs-CZ" sz="1800" b="1" dirty="0" err="1" smtClean="0">
                <a:latin typeface="+mn-lt"/>
              </a:rPr>
              <a:t>magisterkám</a:t>
            </a:r>
            <a:r>
              <a:rPr lang="cs-CZ" sz="1800" b="1" dirty="0" smtClean="0">
                <a:latin typeface="+mn-lt"/>
              </a:rPr>
              <a:t>/disertacím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je text napsán poutavě?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které elementy v něm autor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  využil?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Kde text ztroskotal a proč?</a:t>
            </a:r>
          </a:p>
          <a:p>
            <a:endParaRPr lang="cs-CZ" sz="1800" b="1" dirty="0" smtClean="0">
              <a:latin typeface="+mn-lt"/>
            </a:endParaRPr>
          </a:p>
          <a:p>
            <a:r>
              <a:rPr lang="cs-CZ" sz="1800" b="1" dirty="0" smtClean="0">
                <a:latin typeface="+mn-lt"/>
              </a:rPr>
              <a:t>2. Co je pro vás nejlepším textem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a proč? </a:t>
            </a:r>
          </a:p>
        </p:txBody>
      </p:sp>
    </p:spTree>
    <p:extLst>
      <p:ext uri="{BB962C8B-B14F-4D97-AF65-F5344CB8AC3E}">
        <p14:creationId xmlns:p14="http://schemas.microsoft.com/office/powerpoint/2010/main" val="17628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8" y="3186686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23.11.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480358" y="6045238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</a:t>
            </a:r>
            <a:r>
              <a:rPr lang="cs-CZ" altLang="cs-CZ" sz="1800" b="1" kern="0" dirty="0">
                <a:latin typeface="+mn-lt"/>
              </a:rPr>
              <a:t>30 </a:t>
            </a:r>
            <a:r>
              <a:rPr lang="cs-CZ" altLang="cs-CZ" sz="1800" b="1" kern="0" dirty="0" smtClean="0">
                <a:latin typeface="+mn-lt"/>
              </a:rPr>
              <a:t>Min. denního psaní</a:t>
            </a:r>
            <a:endParaRPr lang="cs-CZ" sz="1800" b="1" dirty="0" smtClean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474908" y="5556338"/>
            <a:ext cx="8402274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3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87-111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485808" y="3746077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Proveďte kritiku vylosovaného textu (ruční nebo elektronická korektura)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orientace: str. 10 dnešní prezentace…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- Kde se autorovi povedlo vyprávět? Kde jsou nadále problémy? </a:t>
            </a:r>
            <a:endParaRPr lang="cs-CZ" sz="1800" b="1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485808" y="4745199"/>
            <a:ext cx="8391374" cy="76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Napište poutavou „</a:t>
            </a:r>
            <a:r>
              <a:rPr lang="cs-CZ" sz="1800" b="1" dirty="0" err="1" smtClean="0">
                <a:latin typeface="+mn-lt"/>
              </a:rPr>
              <a:t>dědkologií</a:t>
            </a:r>
            <a:r>
              <a:rPr lang="cs-CZ" sz="1800" b="1" dirty="0" smtClean="0">
                <a:latin typeface="+mn-lt"/>
              </a:rPr>
              <a:t>“ k vaší disertaci/diplomce na ½ až 1 str.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(pošlete prosím do: 21.11.)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76" y="212370"/>
            <a:ext cx="4620953" cy="339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16.11.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663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Propojit uvolňovací text (povídku) s PR-textem v začátek úvodu, též na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½ až 1 stránce (poslat do 14.11.)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445825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84870" y="5955714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35-62 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84870" y="4387296"/>
            <a:ext cx="8303212" cy="97016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„úvod do úvodu“: Četba tří anonymizovaných úryvků a porovnaní jejich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stylu: Co se nejvíce povedlo? Kdo jí napsal?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- Kterou práci by jste si nejraději přečetli? </a:t>
            </a:r>
            <a:endParaRPr lang="cs-CZ" sz="1800" b="1" dirty="0">
              <a:latin typeface="+mn-lt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14" y="192964"/>
            <a:ext cx="4315968" cy="320293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6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16.11.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663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Propojit uvolňovací text (povídku) s PR-textem v začátek úvodu, též na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½ až 1 stránce (poslat do 14.11.)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445825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84870" y="5955714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35-62 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84870" y="4387296"/>
            <a:ext cx="8303212" cy="970165"/>
          </a:xfrm>
          <a:prstGeom prst="rect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„úvod do úvodu“: Četba tří anonymizovaných úryvků a porovnaní jejich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stylu: Co se nejvíce povedlo? Kdo jí napsal?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- Kterou práci by jste si nejraději přečetli? </a:t>
            </a:r>
            <a:endParaRPr lang="cs-CZ" sz="1800" b="1" dirty="0">
              <a:latin typeface="+mn-lt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14" y="192964"/>
            <a:ext cx="4315968" cy="320293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9533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66346" y="2209696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Chytlavé tituly, mezititulky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472382" y="2645767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- Anekdoty psané v ichformě (humanizace autora)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7" name="Obdélník 46"/>
          <p:cNvSpPr/>
          <p:nvPr/>
        </p:nvSpPr>
        <p:spPr bwMode="auto">
          <a:xfrm>
            <a:off x="2420444" y="689046"/>
            <a:ext cx="5041060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Elegantní akademický styl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343780" y="1413712"/>
            <a:ext cx="4153327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Charakteristiky ‚dobrých textů‘</a:t>
            </a:r>
          </a:p>
        </p:txBody>
      </p:sp>
      <p:sp>
        <p:nvSpPr>
          <p:cNvPr id="49" name="Obdélník 48"/>
          <p:cNvSpPr/>
          <p:nvPr/>
        </p:nvSpPr>
        <p:spPr bwMode="auto">
          <a:xfrm>
            <a:off x="466346" y="4007597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Hodně příkladů (pomoc při vysvětlení abstraktních konceptů)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0" name="Obdélník 49"/>
          <p:cNvSpPr/>
          <p:nvPr/>
        </p:nvSpPr>
        <p:spPr bwMode="auto">
          <a:xfrm>
            <a:off x="466346" y="3113075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Chytlavé první odstavce (zajímavá povídka, vyzývavá otázka, rozbor problému atd.)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472382" y="3540288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Aktivní, energická slovesa, terminologická šetrnost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472382" y="4423290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Ilustrace a obrázky (ne pouze tabulky atd</a:t>
            </a:r>
            <a:r>
              <a:rPr lang="cs-CZ" sz="1600" b="1" dirty="0">
                <a:solidFill>
                  <a:srgbClr val="800000"/>
                </a:solidFill>
                <a:latin typeface="+mj-lt"/>
              </a:rPr>
              <a:t>.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)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466346" y="4899457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Začlenění interdisciplinárních otázek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8" name="Obdélník 57"/>
          <p:cNvSpPr/>
          <p:nvPr/>
        </p:nvSpPr>
        <p:spPr bwMode="auto">
          <a:xfrm>
            <a:off x="466346" y="5337500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Humor :o)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01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3402" y="663520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2556733" y="2438750"/>
            <a:ext cx="3901024" cy="610175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Autor provádí čtenáře</a:t>
            </a:r>
          </a:p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textem</a:t>
            </a:r>
          </a:p>
        </p:txBody>
      </p:sp>
      <p:sp>
        <p:nvSpPr>
          <p:cNvPr id="13" name="Rovnoramenný trojúhelník 12"/>
          <p:cNvSpPr/>
          <p:nvPr/>
        </p:nvSpPr>
        <p:spPr bwMode="auto">
          <a:xfrm>
            <a:off x="3198890" y="3596734"/>
            <a:ext cx="2697480" cy="188450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Ovál 13"/>
          <p:cNvSpPr/>
          <p:nvPr/>
        </p:nvSpPr>
        <p:spPr bwMode="auto">
          <a:xfrm>
            <a:off x="5226123" y="5221871"/>
            <a:ext cx="1685072" cy="51873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čtenář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3630409" y="3429121"/>
            <a:ext cx="1685072" cy="518731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text</a:t>
            </a:r>
          </a:p>
        </p:txBody>
      </p:sp>
      <p:sp>
        <p:nvSpPr>
          <p:cNvPr id="16" name="Ovál 15"/>
          <p:cNvSpPr/>
          <p:nvPr/>
        </p:nvSpPr>
        <p:spPr bwMode="auto">
          <a:xfrm>
            <a:off x="2326156" y="5259846"/>
            <a:ext cx="1685072" cy="518731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>
                <a:solidFill>
                  <a:srgbClr val="FFFF00"/>
                </a:solidFill>
                <a:latin typeface="+mn-lt"/>
              </a:rPr>
              <a:t>a</a:t>
            </a: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utor</a:t>
            </a:r>
          </a:p>
        </p:txBody>
      </p:sp>
      <p:sp>
        <p:nvSpPr>
          <p:cNvPr id="34" name="Ovál 33"/>
          <p:cNvSpPr/>
          <p:nvPr/>
        </p:nvSpPr>
        <p:spPr bwMode="auto">
          <a:xfrm>
            <a:off x="3666575" y="4755846"/>
            <a:ext cx="1681339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argumentace</a:t>
            </a:r>
          </a:p>
        </p:txBody>
      </p:sp>
      <p:sp>
        <p:nvSpPr>
          <p:cNvPr id="35" name="Ovál 34"/>
          <p:cNvSpPr/>
          <p:nvPr/>
        </p:nvSpPr>
        <p:spPr bwMode="auto">
          <a:xfrm>
            <a:off x="2859465" y="4127022"/>
            <a:ext cx="1623562" cy="380821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Jazyková</a:t>
            </a:r>
            <a:r>
              <a:rPr kumimoji="0" lang="cs-CZ" sz="12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struktura</a:t>
            </a: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36" name="Ovál 35"/>
          <p:cNvSpPr/>
          <p:nvPr/>
        </p:nvSpPr>
        <p:spPr bwMode="auto">
          <a:xfrm>
            <a:off x="4480741" y="4335470"/>
            <a:ext cx="1549786" cy="367648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výstižnost</a:t>
            </a:r>
          </a:p>
        </p:txBody>
      </p:sp>
      <p:sp>
        <p:nvSpPr>
          <p:cNvPr id="19" name="Obdélník 18"/>
          <p:cNvSpPr/>
          <p:nvPr/>
        </p:nvSpPr>
        <p:spPr bwMode="auto">
          <a:xfrm>
            <a:off x="5849403" y="3662476"/>
            <a:ext cx="2805023" cy="1072521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Není pouze spolupracovníkem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99"/>
                </a:solidFill>
                <a:latin typeface="+mn-lt"/>
              </a:rPr>
              <a:t>t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ext se ho pokouší vytvářet/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99"/>
                </a:solidFill>
                <a:latin typeface="+mn-lt"/>
              </a:rPr>
              <a:t>p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oučovat/v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ést</a:t>
            </a:r>
            <a:r>
              <a:rPr lang="cs-CZ" sz="1400" b="1" dirty="0">
                <a:solidFill>
                  <a:srgbClr val="FFFF99"/>
                </a:solidFill>
                <a:latin typeface="+mn-lt"/>
              </a:rPr>
              <a:t>: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99"/>
                </a:solidFill>
                <a:latin typeface="+mn-lt"/>
              </a:rPr>
              <a:t>č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99"/>
                </a:solidFill>
                <a:effectLst/>
                <a:latin typeface="+mn-lt"/>
              </a:rPr>
              <a:t>tenář poslouchá autorův hlas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32" name="Šipka doprava 31"/>
          <p:cNvSpPr/>
          <p:nvPr/>
        </p:nvSpPr>
        <p:spPr bwMode="auto">
          <a:xfrm rot="1427822" flipH="1">
            <a:off x="5071549" y="3668435"/>
            <a:ext cx="852187" cy="457136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Šipka doprava 30"/>
          <p:cNvSpPr/>
          <p:nvPr/>
        </p:nvSpPr>
        <p:spPr bwMode="auto">
          <a:xfrm rot="17637650">
            <a:off x="6232496" y="4755032"/>
            <a:ext cx="683544" cy="409962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7" name="Obdélník 36"/>
          <p:cNvSpPr/>
          <p:nvPr/>
        </p:nvSpPr>
        <p:spPr bwMode="auto">
          <a:xfrm>
            <a:off x="309888" y="3765405"/>
            <a:ext cx="2514595" cy="964918"/>
          </a:xfrm>
          <a:prstGeom prst="rect">
            <a:avLst/>
          </a:prstGeom>
          <a:solidFill>
            <a:srgbClr val="9900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800" b="1" dirty="0">
              <a:solidFill>
                <a:srgbClr val="FFFF99"/>
              </a:solidFill>
              <a:latin typeface="+mn-lt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99"/>
                </a:solidFill>
                <a:latin typeface="+mn-lt"/>
              </a:rPr>
              <a:t>v</a:t>
            </a: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ědecký text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pracuje se znalostmi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čtenáře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8" name="Šipka doprava 37"/>
          <p:cNvSpPr/>
          <p:nvPr/>
        </p:nvSpPr>
        <p:spPr bwMode="auto">
          <a:xfrm rot="13951570" flipH="1">
            <a:off x="2091822" y="4795152"/>
            <a:ext cx="852187" cy="457136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Šipka doprava 38"/>
          <p:cNvSpPr/>
          <p:nvPr/>
        </p:nvSpPr>
        <p:spPr bwMode="auto">
          <a:xfrm rot="9670946" flipH="1">
            <a:off x="2722406" y="3630831"/>
            <a:ext cx="1067193" cy="457136"/>
          </a:xfrm>
          <a:prstGeom prst="rightArrow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40" name="Obrázek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 bwMode="auto">
          <a:xfrm>
            <a:off x="493430" y="1261173"/>
            <a:ext cx="8303212" cy="9701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„úvod do úvodu“: Četba tří anonymizovaných úryvků a porovnaní jejich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stylu: Co se nejvíce povedlo? Kdo jí napsal?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- Kterou práci by jste si nejraději přečetli? </a:t>
            </a:r>
            <a:endParaRPr lang="cs-CZ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167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19" grpId="0" animBg="1"/>
      <p:bldP spid="32" grpId="0" animBg="1"/>
      <p:bldP spid="31" grpId="0" animBg="1"/>
      <p:bldP spid="37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26662" y="2196129"/>
            <a:ext cx="168422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Úvod do úvodu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 bwMode="auto">
          <a:xfrm>
            <a:off x="444263" y="1693948"/>
            <a:ext cx="2691035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1. Příklad ‚úvod do disertace‘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2110884" y="2196128"/>
            <a:ext cx="1407573" cy="383179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Dílčí otázka/y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3518457" y="2196127"/>
            <a:ext cx="1218135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err="1" smtClean="0">
                <a:solidFill>
                  <a:srgbClr val="FFFF99"/>
                </a:solidFill>
                <a:latin typeface="+mn-lt"/>
              </a:rPr>
              <a:t>dědkologie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4736593" y="2196126"/>
            <a:ext cx="941832" cy="383179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metoda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31" name="Obdélník 30"/>
          <p:cNvSpPr/>
          <p:nvPr/>
        </p:nvSpPr>
        <p:spPr bwMode="auto">
          <a:xfrm>
            <a:off x="5678425" y="2196125"/>
            <a:ext cx="1218136" cy="383179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prameny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cxnSp>
        <p:nvCxnSpPr>
          <p:cNvPr id="40" name="Přímá spojnice se šipkou 39"/>
          <p:cNvCxnSpPr/>
          <p:nvPr/>
        </p:nvCxnSpPr>
        <p:spPr bwMode="auto">
          <a:xfrm>
            <a:off x="1426464" y="4462272"/>
            <a:ext cx="7223760" cy="182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Obdélník 40"/>
          <p:cNvSpPr/>
          <p:nvPr/>
        </p:nvSpPr>
        <p:spPr bwMode="auto">
          <a:xfrm>
            <a:off x="591426" y="4299956"/>
            <a:ext cx="835038" cy="324632"/>
          </a:xfrm>
          <a:prstGeom prst="rect">
            <a:avLst/>
          </a:prstGeom>
          <a:solidFill>
            <a:srgbClr val="80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text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99"/>
              </a:solidFill>
              <a:effectLst/>
              <a:latin typeface="+mn-lt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6896560" y="2004636"/>
            <a:ext cx="1928394" cy="768096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99"/>
                </a:solidFill>
                <a:latin typeface="+mn-lt"/>
              </a:rPr>
              <a:t>Struktura práce</a:t>
            </a:r>
            <a:endParaRPr lang="cs-CZ" sz="1600" b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2607347" y="4202906"/>
            <a:ext cx="1055901" cy="518731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fabule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709558" y="3331317"/>
            <a:ext cx="1055901" cy="494604"/>
          </a:xfrm>
          <a:prstGeom prst="ellipse">
            <a:avLst/>
          </a:prstGeom>
          <a:solidFill>
            <a:srgbClr val="CC00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syžet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2901582" y="5041525"/>
            <a:ext cx="1055901" cy="518731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diskurz</a:t>
            </a:r>
          </a:p>
        </p:txBody>
      </p:sp>
      <p:sp>
        <p:nvSpPr>
          <p:cNvPr id="45" name="Čárový bublinový popisek 1 44"/>
          <p:cNvSpPr/>
          <p:nvPr/>
        </p:nvSpPr>
        <p:spPr bwMode="auto">
          <a:xfrm>
            <a:off x="4608717" y="4838088"/>
            <a:ext cx="3247045" cy="1451796"/>
          </a:xfrm>
          <a:prstGeom prst="borderCallout1">
            <a:avLst>
              <a:gd name="adj1" fmla="val 51151"/>
              <a:gd name="adj2" fmla="val 195"/>
              <a:gd name="adj3" fmla="val 33202"/>
              <a:gd name="adj4" fmla="val -21095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Vypravěčská strategie,</a:t>
            </a:r>
          </a:p>
          <a:p>
            <a:r>
              <a:rPr lang="cs-CZ" sz="1200" b="1" dirty="0" smtClean="0">
                <a:latin typeface="+mn-lt"/>
              </a:rPr>
              <a:t>Způsob sdělení (s jakého východiska</a:t>
            </a:r>
          </a:p>
          <a:p>
            <a:r>
              <a:rPr lang="cs-CZ" sz="1200" b="1" dirty="0" smtClean="0">
                <a:latin typeface="+mn-lt"/>
              </a:rPr>
              <a:t>Oslovujeme čtenáře? Jak chceme aby</a:t>
            </a:r>
          </a:p>
          <a:p>
            <a:r>
              <a:rPr lang="cs-CZ" sz="1200" b="1" dirty="0">
                <a:latin typeface="+mn-lt"/>
              </a:rPr>
              <a:t>t</a:t>
            </a:r>
            <a:r>
              <a:rPr lang="cs-CZ" sz="1200" b="1" dirty="0" smtClean="0">
                <a:latin typeface="+mn-lt"/>
              </a:rPr>
              <a:t>ext pochopil?)</a:t>
            </a:r>
          </a:p>
          <a:p>
            <a:endParaRPr lang="cs-CZ" sz="1200" b="1" dirty="0">
              <a:latin typeface="+mn-lt"/>
            </a:endParaRP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pro historika: možnost zařazení do 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Nadřazené vědecké diskuze</a:t>
            </a:r>
          </a:p>
        </p:txBody>
      </p:sp>
      <p:sp>
        <p:nvSpPr>
          <p:cNvPr id="46" name="Čárový bublinový popisek 1 45"/>
          <p:cNvSpPr/>
          <p:nvPr/>
        </p:nvSpPr>
        <p:spPr bwMode="auto">
          <a:xfrm>
            <a:off x="4608717" y="2716939"/>
            <a:ext cx="3247045" cy="1109450"/>
          </a:xfrm>
          <a:prstGeom prst="borderCallout1">
            <a:avLst>
              <a:gd name="adj1" fmla="val 46742"/>
              <a:gd name="adj2" fmla="val 1040"/>
              <a:gd name="adj3" fmla="val 78564"/>
              <a:gd name="adj4" fmla="val -267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Námět, látka, téma</a:t>
            </a:r>
            <a:endParaRPr lang="cs-CZ" sz="800" b="1" dirty="0">
              <a:solidFill>
                <a:srgbClr val="FF0000"/>
              </a:solidFill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Uspořádání tematických složek</a:t>
            </a:r>
          </a:p>
          <a:p>
            <a:r>
              <a:rPr lang="cs-CZ" sz="1200" b="1" dirty="0" smtClean="0">
                <a:latin typeface="+mn-lt"/>
              </a:rPr>
              <a:t>(postavy, vypravěč, prostředí) </a:t>
            </a:r>
          </a:p>
          <a:p>
            <a:endParaRPr lang="cs-CZ" sz="800" b="1" dirty="0">
              <a:latin typeface="+mn-lt"/>
            </a:endParaRPr>
          </a:p>
          <a:p>
            <a:r>
              <a:rPr lang="cs-CZ" sz="1200" b="1" dirty="0" smtClean="0">
                <a:latin typeface="+mn-lt"/>
              </a:rPr>
              <a:t>Důraz muže být položen na jednu</a:t>
            </a:r>
          </a:p>
          <a:p>
            <a:r>
              <a:rPr lang="cs-CZ" sz="1200" b="1" dirty="0" smtClean="0">
                <a:latin typeface="+mn-lt"/>
              </a:rPr>
              <a:t>Či vícero složek</a:t>
            </a:r>
          </a:p>
        </p:txBody>
      </p:sp>
      <p:sp>
        <p:nvSpPr>
          <p:cNvPr id="49" name="Čárový bublinový popisek 1 48"/>
          <p:cNvSpPr/>
          <p:nvPr/>
        </p:nvSpPr>
        <p:spPr bwMode="auto">
          <a:xfrm>
            <a:off x="4608717" y="3922268"/>
            <a:ext cx="3247045" cy="799369"/>
          </a:xfrm>
          <a:prstGeom prst="borderCallout1">
            <a:avLst>
              <a:gd name="adj1" fmla="val 46742"/>
              <a:gd name="adj2" fmla="val 1040"/>
              <a:gd name="adj3" fmla="val 65426"/>
              <a:gd name="adj4" fmla="val -28581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+mn-lt"/>
              </a:rPr>
              <a:t>Příhoda, která se vypráví,</a:t>
            </a:r>
          </a:p>
          <a:p>
            <a:r>
              <a:rPr lang="cs-CZ" sz="1200" b="1" dirty="0" smtClean="0">
                <a:latin typeface="+mn-lt"/>
              </a:rPr>
              <a:t>Dějový půdorys který se vypráví</a:t>
            </a:r>
          </a:p>
          <a:p>
            <a:r>
              <a:rPr lang="cs-CZ" sz="1200" b="1" dirty="0" smtClean="0">
                <a:latin typeface="+mn-lt"/>
              </a:rPr>
              <a:t>Pomocí retrospekce, prospekce…</a:t>
            </a:r>
          </a:p>
        </p:txBody>
      </p:sp>
      <p:cxnSp>
        <p:nvCxnSpPr>
          <p:cNvPr id="8" name="Přímá spojnice 7"/>
          <p:cNvCxnSpPr>
            <a:stCxn id="42" idx="0"/>
            <a:endCxn id="43" idx="4"/>
          </p:cNvCxnSpPr>
          <p:nvPr/>
        </p:nvCxnSpPr>
        <p:spPr bwMode="auto">
          <a:xfrm flipV="1">
            <a:off x="3135298" y="3825921"/>
            <a:ext cx="102211" cy="3769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>
            <a:stCxn id="42" idx="4"/>
            <a:endCxn id="44" idx="0"/>
          </p:cNvCxnSpPr>
          <p:nvPr/>
        </p:nvCxnSpPr>
        <p:spPr bwMode="auto">
          <a:xfrm>
            <a:off x="3135298" y="4721637"/>
            <a:ext cx="294235" cy="319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341" y="280311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3309847" y="6237528"/>
            <a:ext cx="3697560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Jasnost, koherence textu, stručnost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2231894" y="789270"/>
            <a:ext cx="1806806" cy="383179"/>
          </a:xfrm>
          <a:prstGeom prst="rect">
            <a:avLst/>
          </a:prstGeom>
          <a:solidFill>
            <a:srgbClr val="BE020A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FFFF00"/>
                </a:solidFill>
                <a:latin typeface="+mn-lt"/>
              </a:rPr>
              <a:t>Vykládat příběh!</a:t>
            </a:r>
            <a:endParaRPr lang="cs-CZ" sz="1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224850" y="1197152"/>
            <a:ext cx="4943171" cy="383179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Jak sdělit čtenářovi, proč o něčem chcete psát?</a:t>
            </a:r>
            <a:endParaRPr lang="cs-CZ" sz="1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426662" y="2710927"/>
            <a:ext cx="2135922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2. Příklady beletrie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83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3" grpId="0" animBg="1"/>
      <p:bldP spid="25" grpId="0" animBg="1"/>
      <p:bldP spid="27" grpId="0" animBg="1"/>
      <p:bldP spid="29" grpId="0" animBg="1"/>
      <p:bldP spid="31" grpId="0" animBg="1"/>
      <p:bldP spid="41" grpId="0" animBg="1"/>
      <p:bldP spid="6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9" grpId="0" animBg="1"/>
      <p:bldP spid="26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 bwMode="auto">
          <a:xfrm>
            <a:off x="1141118" y="1871481"/>
            <a:ext cx="5985004" cy="128765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BE020A"/>
                </a:solidFill>
                <a:latin typeface="+mn-lt"/>
              </a:rPr>
              <a:t>Délka vět a styl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- Převažuji dlouhé nebo krátké věty?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- Má text rytmus? (tedy: hra s dlouhými a krátkými větami)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- Jakou funkci mají věty? Tázací věta? Věta zvolací? Věta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  oznamovací? Věta vyzývací?</a:t>
            </a:r>
          </a:p>
        </p:txBody>
      </p:sp>
      <p:pic>
        <p:nvPicPr>
          <p:cNvPr id="30" name="Obrázek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1" name="Obdélník 40"/>
          <p:cNvSpPr/>
          <p:nvPr/>
        </p:nvSpPr>
        <p:spPr bwMode="auto">
          <a:xfrm>
            <a:off x="2173177" y="754970"/>
            <a:ext cx="3692795" cy="3831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BE020A"/>
                </a:solidFill>
                <a:latin typeface="+mn-lt"/>
              </a:rPr>
              <a:t>Jasnost, koherence textu, stručnost</a:t>
            </a:r>
            <a:endParaRPr lang="cs-CZ" sz="1600" b="1" dirty="0">
              <a:solidFill>
                <a:srgbClr val="BE020A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68085" y="1261845"/>
            <a:ext cx="3737571" cy="485939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 smtClean="0">
                <a:solidFill>
                  <a:srgbClr val="FFFF00"/>
                </a:solidFill>
                <a:latin typeface="+mj-lt"/>
              </a:rPr>
              <a:t>Náhled do stylu a syntaxe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3" name="Obdélník 42"/>
          <p:cNvSpPr/>
          <p:nvPr/>
        </p:nvSpPr>
        <p:spPr bwMode="auto">
          <a:xfrm>
            <a:off x="1126682" y="3282834"/>
            <a:ext cx="5999440" cy="2102982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Význam jednotlivých prvků věty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Jakým způsobem zachází autor s podstatnými jmény? V jakém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   kontextu je používá?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Používá metafory?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Jak zachází s terminologií?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Obsahuje text Přímou řeč? Pasivní konstrukce?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Obsahuje </a:t>
            </a:r>
            <a:r>
              <a:rPr lang="cs-CZ" sz="1400" b="1" dirty="0">
                <a:latin typeface="+mn-lt"/>
              </a:rPr>
              <a:t>c</a:t>
            </a:r>
            <a:r>
              <a:rPr lang="cs-CZ" sz="1400" b="1" dirty="0" smtClean="0">
                <a:latin typeface="+mn-lt"/>
              </a:rPr>
              <a:t>itace? Osobní stanoviska?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Jakým způsobem nás autor provádí ‚dějstvím‘?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latin typeface="+mn-lt"/>
              </a:rPr>
              <a:t>- Je patrné, co nám vlastně chce říct?</a:t>
            </a:r>
          </a:p>
        </p:txBody>
      </p:sp>
      <p:sp>
        <p:nvSpPr>
          <p:cNvPr id="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3177" y="281748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45" name="Obdélník 44"/>
          <p:cNvSpPr/>
          <p:nvPr/>
        </p:nvSpPr>
        <p:spPr bwMode="auto">
          <a:xfrm>
            <a:off x="1126682" y="5509513"/>
            <a:ext cx="5999440" cy="60047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>
                <a:solidFill>
                  <a:srgbClr val="BE020A"/>
                </a:solidFill>
                <a:latin typeface="+mn-lt"/>
              </a:rPr>
              <a:t>S</a:t>
            </a:r>
            <a:r>
              <a:rPr lang="cs-CZ" sz="1600" b="1" dirty="0" smtClean="0">
                <a:solidFill>
                  <a:srgbClr val="BE020A"/>
                </a:solidFill>
                <a:latin typeface="+mn-lt"/>
              </a:rPr>
              <a:t>yntaxe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- Skladba vět a jejích význam</a:t>
            </a:r>
          </a:p>
        </p:txBody>
      </p:sp>
    </p:spTree>
    <p:extLst>
      <p:ext uri="{BB962C8B-B14F-4D97-AF65-F5344CB8AC3E}">
        <p14:creationId xmlns:p14="http://schemas.microsoft.com/office/powerpoint/2010/main" val="82699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3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2255213" y="2578656"/>
            <a:ext cx="5022152" cy="55453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Konkretizují představy, vyjadřují ideje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(specifická terminologie)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283465" y="3119888"/>
            <a:ext cx="1976920" cy="766734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Adjektivum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Přídavné jméno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2" name="Obdélník 31"/>
          <p:cNvSpPr/>
          <p:nvPr/>
        </p:nvSpPr>
        <p:spPr bwMode="auto">
          <a:xfrm>
            <a:off x="2255213" y="3293938"/>
            <a:ext cx="5022152" cy="38048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Kvalita výpovědi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(deskriptivní, posesivní, eponymní atd.)</a:t>
            </a:r>
          </a:p>
        </p:txBody>
      </p:sp>
      <p:sp>
        <p:nvSpPr>
          <p:cNvPr id="22" name="Ovál 21"/>
          <p:cNvSpPr/>
          <p:nvPr/>
        </p:nvSpPr>
        <p:spPr bwMode="auto">
          <a:xfrm>
            <a:off x="773201" y="2513686"/>
            <a:ext cx="1399976" cy="693120"/>
          </a:xfrm>
          <a:prstGeom prst="ellipse">
            <a:avLst/>
          </a:prstGeom>
          <a:solidFill>
            <a:srgbClr val="0000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Podstatná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jména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2242957" y="3813008"/>
            <a:ext cx="5034408" cy="38408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Označují dění a neměnné situace </a:t>
            </a: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(aktivní, pasivní slovesa)</a:t>
            </a:r>
          </a:p>
        </p:txBody>
      </p:sp>
      <p:sp>
        <p:nvSpPr>
          <p:cNvPr id="33" name="Ovál 32"/>
          <p:cNvSpPr/>
          <p:nvPr/>
        </p:nvSpPr>
        <p:spPr bwMode="auto">
          <a:xfrm>
            <a:off x="1230456" y="3785335"/>
            <a:ext cx="942721" cy="411761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slovesa</a:t>
            </a:r>
          </a:p>
        </p:txBody>
      </p:sp>
      <p:sp>
        <p:nvSpPr>
          <p:cNvPr id="36" name="Obdélník 35"/>
          <p:cNvSpPr/>
          <p:nvPr/>
        </p:nvSpPr>
        <p:spPr bwMode="auto">
          <a:xfrm>
            <a:off x="2242957" y="4941062"/>
            <a:ext cx="5034408" cy="5636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Vytvářejí souvislost mezi jednotlivými částmi věty</a:t>
            </a:r>
          </a:p>
          <a:p>
            <a:r>
              <a:rPr lang="cs-CZ" sz="1200" b="1" dirty="0" smtClean="0">
                <a:solidFill>
                  <a:srgbClr val="FFFFCC"/>
                </a:solidFill>
                <a:latin typeface="+mn-lt"/>
              </a:rPr>
              <a:t>(</a:t>
            </a:r>
            <a:r>
              <a:rPr lang="cs-CZ" sz="1200" b="1" dirty="0">
                <a:solidFill>
                  <a:srgbClr val="FFFFCC"/>
                </a:solidFill>
                <a:latin typeface="+mn-lt"/>
              </a:rPr>
              <a:t>vyjadřuje bližší okolnosti dějů a </a:t>
            </a:r>
            <a:r>
              <a:rPr lang="cs-CZ" sz="1200" b="1" dirty="0" smtClean="0">
                <a:solidFill>
                  <a:srgbClr val="FFFFCC"/>
                </a:solidFill>
                <a:latin typeface="+mn-lt"/>
              </a:rPr>
              <a:t>vlastností)</a:t>
            </a:r>
          </a:p>
        </p:txBody>
      </p:sp>
      <p:sp>
        <p:nvSpPr>
          <p:cNvPr id="35" name="Ovál 34"/>
          <p:cNvSpPr/>
          <p:nvPr/>
        </p:nvSpPr>
        <p:spPr bwMode="auto">
          <a:xfrm>
            <a:off x="773202" y="4908518"/>
            <a:ext cx="1399976" cy="748360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Adverbium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příslovce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219457" y="4240260"/>
            <a:ext cx="2040928" cy="700801"/>
          </a:xfrm>
          <a:prstGeom prst="ellipse">
            <a:avLst/>
          </a:prstGeom>
          <a:solidFill>
            <a:srgbClr val="0033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Zájmena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>
                <a:solidFill>
                  <a:srgbClr val="FFFF00"/>
                </a:solidFill>
                <a:latin typeface="+mn-lt"/>
              </a:rPr>
              <a:t>p</a:t>
            </a:r>
            <a:r>
              <a:rPr lang="cs-CZ" sz="1400" b="1" dirty="0" smtClean="0">
                <a:solidFill>
                  <a:srgbClr val="FFFF00"/>
                </a:solidFill>
                <a:latin typeface="+mn-lt"/>
              </a:rPr>
              <a:t>řivlastňovací 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2242957" y="4340585"/>
            <a:ext cx="5034408" cy="48104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99"/>
                </a:solidFill>
                <a:latin typeface="+mn-lt"/>
              </a:rPr>
              <a:t>Přítomnost autora, mocenské vztahy, hierarchie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(já, ty, moje tvoje..)</a:t>
            </a:r>
          </a:p>
        </p:txBody>
      </p:sp>
      <p:sp>
        <p:nvSpPr>
          <p:cNvPr id="40" name="Obdélník 39"/>
          <p:cNvSpPr/>
          <p:nvPr/>
        </p:nvSpPr>
        <p:spPr bwMode="auto">
          <a:xfrm>
            <a:off x="2242957" y="5749386"/>
            <a:ext cx="5034408" cy="48104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b="1" dirty="0" smtClean="0">
                <a:solidFill>
                  <a:srgbClr val="FFFF99"/>
                </a:solidFill>
                <a:latin typeface="+mn-lt"/>
              </a:rPr>
              <a:t>Formalizmy, Pomáhají určit hodnotu textu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1087210" y="5770914"/>
            <a:ext cx="1012608" cy="437988"/>
          </a:xfrm>
          <a:prstGeom prst="ellips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zkratky</a:t>
            </a:r>
          </a:p>
        </p:txBody>
      </p:sp>
      <p:pic>
        <p:nvPicPr>
          <p:cNvPr id="30" name="Obrázek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1" name="Obdélník 40"/>
          <p:cNvSpPr/>
          <p:nvPr/>
        </p:nvSpPr>
        <p:spPr bwMode="auto">
          <a:xfrm>
            <a:off x="2173177" y="754970"/>
            <a:ext cx="3692795" cy="3831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BE020A"/>
                </a:solidFill>
                <a:latin typeface="+mn-lt"/>
              </a:rPr>
              <a:t>Jasnost, koherence textu, stručnost</a:t>
            </a:r>
            <a:endParaRPr lang="cs-CZ" sz="1600" b="1" dirty="0">
              <a:solidFill>
                <a:srgbClr val="BE020A"/>
              </a:solidFill>
              <a:latin typeface="+mn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68085" y="1202116"/>
            <a:ext cx="2654727" cy="485939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 smtClean="0">
                <a:solidFill>
                  <a:srgbClr val="FFFF00"/>
                </a:solidFill>
                <a:latin typeface="+mj-lt"/>
              </a:rPr>
              <a:t>Náhled do syntaxe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3177" y="281748"/>
            <a:ext cx="7518400" cy="559391"/>
          </a:xfrm>
        </p:spPr>
        <p:txBody>
          <a:bodyPr/>
          <a:lstStyle/>
          <a:p>
            <a:r>
              <a:rPr lang="cs-CZ" altLang="cs-CZ" sz="2000" dirty="0" smtClean="0">
                <a:solidFill>
                  <a:srgbClr val="C00000"/>
                </a:solidFill>
              </a:rPr>
              <a:t>Jak na nás působí texty?</a:t>
            </a:r>
            <a:endParaRPr lang="en-GB" altLang="cs-CZ" sz="2000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1019854" y="1780701"/>
            <a:ext cx="6257511" cy="60047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>
                <a:solidFill>
                  <a:srgbClr val="BE020A"/>
                </a:solidFill>
                <a:latin typeface="+mn-lt"/>
              </a:rPr>
              <a:t>S</a:t>
            </a:r>
            <a:r>
              <a:rPr lang="cs-CZ" sz="1600" b="1" dirty="0" smtClean="0">
                <a:solidFill>
                  <a:srgbClr val="BE020A"/>
                </a:solidFill>
                <a:latin typeface="+mn-lt"/>
              </a:rPr>
              <a:t>yntaxe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2060"/>
                </a:solidFill>
                <a:latin typeface="+mn-lt"/>
              </a:rPr>
              <a:t>- Skladba vět a jejích význam</a:t>
            </a:r>
          </a:p>
        </p:txBody>
      </p:sp>
    </p:spTree>
    <p:extLst>
      <p:ext uri="{BB962C8B-B14F-4D97-AF65-F5344CB8AC3E}">
        <p14:creationId xmlns:p14="http://schemas.microsoft.com/office/powerpoint/2010/main" val="18428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32" grpId="0" animBg="1"/>
      <p:bldP spid="22" grpId="0" animBg="1"/>
      <p:bldP spid="34" grpId="0" animBg="1"/>
      <p:bldP spid="33" grpId="0" animBg="1"/>
      <p:bldP spid="36" grpId="0" animBg="1"/>
      <p:bldP spid="35" grpId="0" animBg="1"/>
      <p:bldP spid="37" grpId="0" animBg="1"/>
      <p:bldP spid="38" grpId="0" animBg="1"/>
      <p:bldP spid="40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16.11.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663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Propojit uvolňovací text (povídku) s PR-textem v začátek úvodu, též na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½ až 1 stránce (poslat do 14.11.)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445825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84870" y="5955714"/>
            <a:ext cx="8292312" cy="44645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35-62 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84870" y="4387296"/>
            <a:ext cx="8303212" cy="97016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„úvod do úvodu“: Četba tří anonymizovaných úryvků a porovnaní jejich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stylu: Co se nejvíce povedlo? Kdo jí napsal?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- Kterou práci by jste si nejraději přečetli? </a:t>
            </a:r>
            <a:endParaRPr lang="cs-CZ" sz="1800" b="1" dirty="0">
              <a:latin typeface="+mn-lt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14" y="192964"/>
            <a:ext cx="4315968" cy="320293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597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1051</Words>
  <Application>Microsoft Office PowerPoint</Application>
  <PresentationFormat>Předvádění na obrazovce (4:3)</PresentationFormat>
  <Paragraphs>177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Metodika  IX.     Vědecké psaní - pro pokročilé  VII. Jak začít?</vt:lpstr>
      <vt:lpstr>Úkoly 16.11.</vt:lpstr>
      <vt:lpstr>Úkoly 16.11.</vt:lpstr>
      <vt:lpstr>Prezentace aplikace PowerPoint</vt:lpstr>
      <vt:lpstr>Jak na nás působí texty?</vt:lpstr>
      <vt:lpstr>Jak na nás působí texty?</vt:lpstr>
      <vt:lpstr>Jak na nás působí texty?</vt:lpstr>
      <vt:lpstr>Jak na nás působí texty?</vt:lpstr>
      <vt:lpstr>Úkoly 16.11.</vt:lpstr>
      <vt:lpstr>Jak na nás působí texty?</vt:lpstr>
      <vt:lpstr>Úkol (25min)</vt:lpstr>
      <vt:lpstr>Úkoly 23.11.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278</cp:revision>
  <cp:lastPrinted>2019-09-24T07:27:02Z</cp:lastPrinted>
  <dcterms:created xsi:type="dcterms:W3CDTF">2015-11-23T07:04:47Z</dcterms:created>
  <dcterms:modified xsi:type="dcterms:W3CDTF">2021-11-16T08:38:25Z</dcterms:modified>
</cp:coreProperties>
</file>