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7" r:id="rId3"/>
    <p:sldId id="318" r:id="rId4"/>
    <p:sldId id="314" r:id="rId5"/>
    <p:sldId id="321" r:id="rId6"/>
    <p:sldId id="322" r:id="rId7"/>
    <p:sldId id="319" r:id="rId8"/>
    <p:sldId id="324" r:id="rId9"/>
    <p:sldId id="325" r:id="rId10"/>
    <p:sldId id="326" r:id="rId11"/>
    <p:sldId id="327" r:id="rId12"/>
    <p:sldId id="313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00"/>
    <a:srgbClr val="BE020A"/>
    <a:srgbClr val="B10107"/>
    <a:srgbClr val="FFFFCC"/>
    <a:srgbClr val="003366"/>
    <a:srgbClr val="FF6600"/>
    <a:srgbClr val="990099"/>
    <a:srgbClr val="FF00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4638" autoAdjust="0"/>
  </p:normalViewPr>
  <p:slideViewPr>
    <p:cSldViewPr snapToGrid="0">
      <p:cViewPr varScale="1">
        <p:scale>
          <a:sx n="48" d="100"/>
          <a:sy n="48" d="100"/>
        </p:scale>
        <p:origin x="2844" y="5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78390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3283" y="1509573"/>
            <a:ext cx="7518400" cy="3808104"/>
          </a:xfrm>
        </p:spPr>
        <p:txBody>
          <a:bodyPr/>
          <a:lstStyle/>
          <a:p>
            <a:r>
              <a:rPr lang="cs-CZ" altLang="cs-CZ" sz="3600" dirty="0" smtClean="0">
                <a:solidFill>
                  <a:srgbClr val="C00000"/>
                </a:solidFill>
              </a:rPr>
              <a:t>Metodika </a:t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3600" dirty="0" smtClean="0">
                <a:solidFill>
                  <a:srgbClr val="C00000"/>
                </a:solidFill>
              </a:rPr>
              <a:t>IX.</a:t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>
                <a:solidFill>
                  <a:schemeClr val="tx1"/>
                </a:solidFill>
              </a:rPr>
              <a:t/>
            </a:r>
            <a:br>
              <a:rPr lang="cs-CZ" altLang="cs-CZ" sz="2400" dirty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>Vědecké psaní</a:t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2000" dirty="0" smtClean="0">
                <a:solidFill>
                  <a:srgbClr val="002060"/>
                </a:solidFill>
              </a:rPr>
              <a:t>- </a:t>
            </a:r>
            <a:r>
              <a:rPr lang="cs-CZ" altLang="cs-CZ" sz="1800" dirty="0" smtClean="0">
                <a:solidFill>
                  <a:srgbClr val="002060"/>
                </a:solidFill>
              </a:rPr>
              <a:t>pro pokročilé</a:t>
            </a:r>
            <a:r>
              <a:rPr lang="cs-CZ" altLang="cs-CZ" sz="2400" dirty="0" smtClean="0">
                <a:solidFill>
                  <a:srgbClr val="002060"/>
                </a:solidFill>
              </a:rPr>
              <a:t/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/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/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1800" dirty="0" smtClean="0">
                <a:solidFill>
                  <a:srgbClr val="002060"/>
                </a:solidFill>
              </a:rPr>
              <a:t>IV. </a:t>
            </a:r>
            <a:r>
              <a:rPr lang="cs-CZ" altLang="cs-CZ" sz="1800" dirty="0" smtClean="0">
                <a:solidFill>
                  <a:srgbClr val="002060"/>
                </a:solidFill>
                <a:latin typeface="+mn-lt"/>
              </a:rPr>
              <a:t>Struktury</a:t>
            </a:r>
            <a:br>
              <a:rPr lang="cs-CZ" altLang="cs-CZ" sz="1800" dirty="0" smtClean="0">
                <a:solidFill>
                  <a:srgbClr val="002060"/>
                </a:solidFill>
                <a:latin typeface="+mn-lt"/>
              </a:rPr>
            </a:br>
            <a:r>
              <a:rPr lang="cs-CZ" altLang="cs-CZ" sz="1800" dirty="0" smtClean="0">
                <a:solidFill>
                  <a:srgbClr val="002060"/>
                </a:solidFill>
                <a:latin typeface="+mn-lt"/>
              </a:rPr>
              <a:t>a postupy</a:t>
            </a:r>
            <a:endParaRPr lang="en-GB" altLang="cs-CZ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1" t="8800" r="4620"/>
          <a:stretch/>
        </p:blipFill>
        <p:spPr>
          <a:xfrm>
            <a:off x="2949350" y="411480"/>
            <a:ext cx="5883754" cy="4785360"/>
          </a:xfrm>
          <a:prstGeom prst="rect">
            <a:avLst/>
          </a:prstGeom>
          <a:ln w="38100">
            <a:solidFill>
              <a:srgbClr val="FF33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24" y="155473"/>
            <a:ext cx="1168336" cy="1670486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 bwMode="auto">
          <a:xfrm>
            <a:off x="2493596" y="387929"/>
            <a:ext cx="3321987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Pomůcky II.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" name="Ovál 17"/>
          <p:cNvSpPr/>
          <p:nvPr/>
        </p:nvSpPr>
        <p:spPr bwMode="auto">
          <a:xfrm>
            <a:off x="2270927" y="920916"/>
            <a:ext cx="3943780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příprava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vědeckých textů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365762" y="1596403"/>
            <a:ext cx="3639310" cy="41033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‚Mind </a:t>
            </a:r>
            <a:r>
              <a:rPr lang="cs-CZ" sz="1800" b="1" dirty="0" err="1" smtClean="0">
                <a:solidFill>
                  <a:srgbClr val="800000"/>
                </a:solidFill>
                <a:latin typeface="+mn-lt"/>
              </a:rPr>
              <a:t>mapping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‘ neboli ‚</a:t>
            </a:r>
            <a:r>
              <a:rPr lang="cs-CZ" sz="1800" b="1" dirty="0" err="1" smtClean="0">
                <a:solidFill>
                  <a:srgbClr val="800000"/>
                </a:solidFill>
                <a:latin typeface="+mn-lt"/>
              </a:rPr>
              <a:t>clustry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‘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365762" y="2072610"/>
            <a:ext cx="8538398" cy="329107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chemeClr val="bg2"/>
                </a:solidFill>
                <a:latin typeface="+mn-lt"/>
              </a:rPr>
              <a:t>2</a:t>
            </a:r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. Vybrat si těžiště a specifikovat ho dalšími pojmy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6" name="Ovál 25"/>
          <p:cNvSpPr/>
          <p:nvPr/>
        </p:nvSpPr>
        <p:spPr bwMode="auto">
          <a:xfrm>
            <a:off x="3595417" y="4116484"/>
            <a:ext cx="1585188" cy="8069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čtení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27" name="Ovál 26"/>
          <p:cNvSpPr/>
          <p:nvPr/>
        </p:nvSpPr>
        <p:spPr bwMode="auto">
          <a:xfrm>
            <a:off x="5162202" y="3774705"/>
            <a:ext cx="2479950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Čtení a nové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  <a:r>
              <a:rPr kumimoji="0" lang="cs-CZ" sz="18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médie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28" name="Ovál 27"/>
          <p:cNvSpPr/>
          <p:nvPr/>
        </p:nvSpPr>
        <p:spPr bwMode="auto">
          <a:xfrm>
            <a:off x="1640716" y="4716181"/>
            <a:ext cx="1705759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motivace</a:t>
            </a:r>
          </a:p>
        </p:txBody>
      </p:sp>
      <p:sp>
        <p:nvSpPr>
          <p:cNvPr id="39" name="Ovál 38"/>
          <p:cNvSpPr/>
          <p:nvPr/>
        </p:nvSpPr>
        <p:spPr bwMode="auto">
          <a:xfrm>
            <a:off x="7518046" y="4481233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filmy</a:t>
            </a:r>
          </a:p>
        </p:txBody>
      </p:sp>
      <p:sp>
        <p:nvSpPr>
          <p:cNvPr id="40" name="Ovál 39"/>
          <p:cNvSpPr/>
          <p:nvPr/>
        </p:nvSpPr>
        <p:spPr bwMode="auto">
          <a:xfrm>
            <a:off x="7042767" y="2998386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scénáře</a:t>
            </a:r>
          </a:p>
        </p:txBody>
      </p:sp>
      <p:sp>
        <p:nvSpPr>
          <p:cNvPr id="41" name="Ovál 40"/>
          <p:cNvSpPr/>
          <p:nvPr/>
        </p:nvSpPr>
        <p:spPr bwMode="auto">
          <a:xfrm>
            <a:off x="5418629" y="2846893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podcasty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42" name="Ovál 41"/>
          <p:cNvSpPr/>
          <p:nvPr/>
        </p:nvSpPr>
        <p:spPr bwMode="auto">
          <a:xfrm>
            <a:off x="3794491" y="3025101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komiksy</a:t>
            </a:r>
          </a:p>
        </p:txBody>
      </p:sp>
      <p:sp>
        <p:nvSpPr>
          <p:cNvPr id="43" name="Ovál 42"/>
          <p:cNvSpPr/>
          <p:nvPr/>
        </p:nvSpPr>
        <p:spPr bwMode="auto">
          <a:xfrm>
            <a:off x="2023800" y="3798885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identita</a:t>
            </a:r>
          </a:p>
        </p:txBody>
      </p:sp>
      <p:sp>
        <p:nvSpPr>
          <p:cNvPr id="44" name="Ovál 43"/>
          <p:cNvSpPr/>
          <p:nvPr/>
        </p:nvSpPr>
        <p:spPr bwMode="auto">
          <a:xfrm>
            <a:off x="5660" y="4493593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koníček</a:t>
            </a:r>
          </a:p>
        </p:txBody>
      </p:sp>
      <p:sp>
        <p:nvSpPr>
          <p:cNvPr id="45" name="Ovál 44"/>
          <p:cNvSpPr/>
          <p:nvPr/>
        </p:nvSpPr>
        <p:spPr bwMode="auto">
          <a:xfrm>
            <a:off x="2270327" y="5797868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vědomosti</a:t>
            </a:r>
          </a:p>
        </p:txBody>
      </p:sp>
      <p:cxnSp>
        <p:nvCxnSpPr>
          <p:cNvPr id="6" name="Přímá spojnice 5"/>
          <p:cNvCxnSpPr>
            <a:stCxn id="26" idx="7"/>
          </p:cNvCxnSpPr>
          <p:nvPr/>
        </p:nvCxnSpPr>
        <p:spPr bwMode="auto">
          <a:xfrm flipV="1">
            <a:off x="4948460" y="4116761"/>
            <a:ext cx="233523" cy="1179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>
            <a:stCxn id="26" idx="2"/>
            <a:endCxn id="28" idx="6"/>
          </p:cNvCxnSpPr>
          <p:nvPr/>
        </p:nvCxnSpPr>
        <p:spPr bwMode="auto">
          <a:xfrm flipH="1">
            <a:off x="3346475" y="4519966"/>
            <a:ext cx="248942" cy="5053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54"/>
          <p:cNvCxnSpPr>
            <a:stCxn id="27" idx="0"/>
            <a:endCxn id="41" idx="4"/>
          </p:cNvCxnSpPr>
          <p:nvPr/>
        </p:nvCxnSpPr>
        <p:spPr bwMode="auto">
          <a:xfrm flipH="1" flipV="1">
            <a:off x="6111686" y="3292069"/>
            <a:ext cx="290491" cy="4826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Přímá spojnice 56"/>
          <p:cNvCxnSpPr>
            <a:stCxn id="27" idx="7"/>
          </p:cNvCxnSpPr>
          <p:nvPr/>
        </p:nvCxnSpPr>
        <p:spPr bwMode="auto">
          <a:xfrm flipV="1">
            <a:off x="7278972" y="3443562"/>
            <a:ext cx="239074" cy="4216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Přímá spojnice 58"/>
          <p:cNvCxnSpPr>
            <a:stCxn id="39" idx="0"/>
            <a:endCxn id="27" idx="6"/>
          </p:cNvCxnSpPr>
          <p:nvPr/>
        </p:nvCxnSpPr>
        <p:spPr bwMode="auto">
          <a:xfrm flipH="1" flipV="1">
            <a:off x="7642152" y="4083867"/>
            <a:ext cx="568951" cy="3973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Přímá spojnice 60"/>
          <p:cNvCxnSpPr>
            <a:stCxn id="42" idx="4"/>
            <a:endCxn id="27" idx="1"/>
          </p:cNvCxnSpPr>
          <p:nvPr/>
        </p:nvCxnSpPr>
        <p:spPr bwMode="auto">
          <a:xfrm>
            <a:off x="4487548" y="3470277"/>
            <a:ext cx="1037834" cy="3949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Přímá spojnice 64"/>
          <p:cNvCxnSpPr>
            <a:stCxn id="44" idx="6"/>
            <a:endCxn id="28" idx="1"/>
          </p:cNvCxnSpPr>
          <p:nvPr/>
        </p:nvCxnSpPr>
        <p:spPr bwMode="auto">
          <a:xfrm>
            <a:off x="1391774" y="4716181"/>
            <a:ext cx="498745" cy="905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Přímá spojnice 66"/>
          <p:cNvCxnSpPr>
            <a:stCxn id="45" idx="0"/>
            <a:endCxn id="28" idx="4"/>
          </p:cNvCxnSpPr>
          <p:nvPr/>
        </p:nvCxnSpPr>
        <p:spPr bwMode="auto">
          <a:xfrm flipH="1" flipV="1">
            <a:off x="2493596" y="5334505"/>
            <a:ext cx="469788" cy="463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Přímá spojnice 67"/>
          <p:cNvCxnSpPr>
            <a:stCxn id="28" idx="0"/>
            <a:endCxn id="43" idx="4"/>
          </p:cNvCxnSpPr>
          <p:nvPr/>
        </p:nvCxnSpPr>
        <p:spPr bwMode="auto">
          <a:xfrm flipV="1">
            <a:off x="2493596" y="4244061"/>
            <a:ext cx="223261" cy="472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Ovál 73"/>
          <p:cNvSpPr/>
          <p:nvPr/>
        </p:nvSpPr>
        <p:spPr bwMode="auto">
          <a:xfrm>
            <a:off x="3694954" y="6144506"/>
            <a:ext cx="1386114" cy="447660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vzděláni</a:t>
            </a:r>
          </a:p>
        </p:txBody>
      </p:sp>
      <p:sp>
        <p:nvSpPr>
          <p:cNvPr id="78" name="Ovál 77"/>
          <p:cNvSpPr/>
          <p:nvPr/>
        </p:nvSpPr>
        <p:spPr bwMode="auto">
          <a:xfrm>
            <a:off x="109125" y="3861279"/>
            <a:ext cx="1386114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zábava</a:t>
            </a:r>
          </a:p>
        </p:txBody>
      </p:sp>
      <p:sp>
        <p:nvSpPr>
          <p:cNvPr id="80" name="Ovál 79"/>
          <p:cNvSpPr/>
          <p:nvPr/>
        </p:nvSpPr>
        <p:spPr bwMode="auto">
          <a:xfrm>
            <a:off x="33702" y="5224701"/>
            <a:ext cx="1386114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odpočinek</a:t>
            </a:r>
          </a:p>
        </p:txBody>
      </p:sp>
      <p:sp>
        <p:nvSpPr>
          <p:cNvPr id="83" name="Ovál 82"/>
          <p:cNvSpPr/>
          <p:nvPr/>
        </p:nvSpPr>
        <p:spPr bwMode="auto">
          <a:xfrm>
            <a:off x="3694953" y="5447288"/>
            <a:ext cx="2120629" cy="487167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Rozšiřování</a:t>
            </a:r>
            <a:r>
              <a:rPr kumimoji="0" lang="cs-CZ" sz="14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obzoru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cxnSp>
        <p:nvCxnSpPr>
          <p:cNvPr id="62" name="Přímá spojnice 61"/>
          <p:cNvCxnSpPr>
            <a:stCxn id="78" idx="4"/>
            <a:endCxn id="44" idx="0"/>
          </p:cNvCxnSpPr>
          <p:nvPr/>
        </p:nvCxnSpPr>
        <p:spPr bwMode="auto">
          <a:xfrm flipH="1">
            <a:off x="698717" y="4306455"/>
            <a:ext cx="103465" cy="1871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Přímá spojnice 65"/>
          <p:cNvCxnSpPr>
            <a:stCxn id="80" idx="0"/>
            <a:endCxn id="44" idx="4"/>
          </p:cNvCxnSpPr>
          <p:nvPr/>
        </p:nvCxnSpPr>
        <p:spPr bwMode="auto">
          <a:xfrm flipH="1" flipV="1">
            <a:off x="698717" y="4938769"/>
            <a:ext cx="28042" cy="2859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Přímá spojnice 71"/>
          <p:cNvCxnSpPr>
            <a:stCxn id="83" idx="2"/>
            <a:endCxn id="45" idx="7"/>
          </p:cNvCxnSpPr>
          <p:nvPr/>
        </p:nvCxnSpPr>
        <p:spPr bwMode="auto">
          <a:xfrm flipH="1">
            <a:off x="3453449" y="5690872"/>
            <a:ext cx="241504" cy="1721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Přímá spojnice 86"/>
          <p:cNvCxnSpPr>
            <a:stCxn id="74" idx="2"/>
            <a:endCxn id="45" idx="4"/>
          </p:cNvCxnSpPr>
          <p:nvPr/>
        </p:nvCxnSpPr>
        <p:spPr bwMode="auto">
          <a:xfrm flipH="1" flipV="1">
            <a:off x="2963384" y="6243044"/>
            <a:ext cx="731570" cy="1252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Ovál 87"/>
          <p:cNvSpPr/>
          <p:nvPr/>
        </p:nvSpPr>
        <p:spPr bwMode="auto">
          <a:xfrm>
            <a:off x="5813148" y="4646920"/>
            <a:ext cx="1386114" cy="447660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počítač</a:t>
            </a:r>
          </a:p>
        </p:txBody>
      </p:sp>
      <p:cxnSp>
        <p:nvCxnSpPr>
          <p:cNvPr id="90" name="Přímá spojnice 89"/>
          <p:cNvCxnSpPr>
            <a:stCxn id="88" idx="0"/>
            <a:endCxn id="27" idx="4"/>
          </p:cNvCxnSpPr>
          <p:nvPr/>
        </p:nvCxnSpPr>
        <p:spPr bwMode="auto">
          <a:xfrm flipH="1" flipV="1">
            <a:off x="6402177" y="4393029"/>
            <a:ext cx="104028" cy="2538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Ovál 91"/>
          <p:cNvSpPr/>
          <p:nvPr/>
        </p:nvSpPr>
        <p:spPr bwMode="auto">
          <a:xfrm>
            <a:off x="6824989" y="5295074"/>
            <a:ext cx="1603892" cy="66900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Obrázková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knížka</a:t>
            </a:r>
          </a:p>
        </p:txBody>
      </p:sp>
      <p:cxnSp>
        <p:nvCxnSpPr>
          <p:cNvPr id="93" name="Přímá spojnice 92"/>
          <p:cNvCxnSpPr>
            <a:stCxn id="92" idx="0"/>
          </p:cNvCxnSpPr>
          <p:nvPr/>
        </p:nvCxnSpPr>
        <p:spPr bwMode="auto">
          <a:xfrm flipH="1" flipV="1">
            <a:off x="7095234" y="4315492"/>
            <a:ext cx="531701" cy="9795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3073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8" grpId="0" animBg="1"/>
      <p:bldP spid="80" grpId="0" animBg="1"/>
      <p:bldP spid="83" grpId="0" animBg="1"/>
      <p:bldP spid="88" grpId="0" animBg="1"/>
      <p:bldP spid="9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24" y="155473"/>
            <a:ext cx="1168336" cy="1670486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 bwMode="auto">
          <a:xfrm>
            <a:off x="2493596" y="387929"/>
            <a:ext cx="3321987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Pomůcky II.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" name="Ovál 17"/>
          <p:cNvSpPr/>
          <p:nvPr/>
        </p:nvSpPr>
        <p:spPr bwMode="auto">
          <a:xfrm>
            <a:off x="2270927" y="920916"/>
            <a:ext cx="3943780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příprava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vědeckých textů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365762" y="1596403"/>
            <a:ext cx="3639310" cy="41033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‚Mind </a:t>
            </a:r>
            <a:r>
              <a:rPr lang="cs-CZ" sz="1800" b="1" dirty="0" err="1" smtClean="0">
                <a:solidFill>
                  <a:srgbClr val="800000"/>
                </a:solidFill>
                <a:latin typeface="+mn-lt"/>
              </a:rPr>
              <a:t>mapping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‘ neboli ‚</a:t>
            </a:r>
            <a:r>
              <a:rPr lang="cs-CZ" sz="1800" b="1" dirty="0" err="1" smtClean="0">
                <a:solidFill>
                  <a:srgbClr val="800000"/>
                </a:solidFill>
                <a:latin typeface="+mn-lt"/>
              </a:rPr>
              <a:t>clustry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‘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365762" y="2072610"/>
            <a:ext cx="8538398" cy="329107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3. Najít průnik mezi pojmy: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6" name="Ovál 25"/>
          <p:cNvSpPr/>
          <p:nvPr/>
        </p:nvSpPr>
        <p:spPr bwMode="auto">
          <a:xfrm>
            <a:off x="3595417" y="4116484"/>
            <a:ext cx="1585188" cy="8069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čtení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27" name="Ovál 26"/>
          <p:cNvSpPr/>
          <p:nvPr/>
        </p:nvSpPr>
        <p:spPr bwMode="auto">
          <a:xfrm>
            <a:off x="5162202" y="3774705"/>
            <a:ext cx="2479950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Čtení a nové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  <a:r>
              <a:rPr kumimoji="0" lang="cs-CZ" sz="18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médie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28" name="Ovál 27"/>
          <p:cNvSpPr/>
          <p:nvPr/>
        </p:nvSpPr>
        <p:spPr bwMode="auto">
          <a:xfrm>
            <a:off x="1640716" y="4716181"/>
            <a:ext cx="1705759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motivace</a:t>
            </a:r>
          </a:p>
        </p:txBody>
      </p:sp>
      <p:sp>
        <p:nvSpPr>
          <p:cNvPr id="39" name="Ovál 38"/>
          <p:cNvSpPr/>
          <p:nvPr/>
        </p:nvSpPr>
        <p:spPr bwMode="auto">
          <a:xfrm>
            <a:off x="7518046" y="4481233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filmy</a:t>
            </a:r>
          </a:p>
        </p:txBody>
      </p:sp>
      <p:sp>
        <p:nvSpPr>
          <p:cNvPr id="40" name="Ovál 39"/>
          <p:cNvSpPr/>
          <p:nvPr/>
        </p:nvSpPr>
        <p:spPr bwMode="auto">
          <a:xfrm>
            <a:off x="7042767" y="2998386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scénáře</a:t>
            </a:r>
          </a:p>
        </p:txBody>
      </p:sp>
      <p:sp>
        <p:nvSpPr>
          <p:cNvPr id="41" name="Ovál 40"/>
          <p:cNvSpPr/>
          <p:nvPr/>
        </p:nvSpPr>
        <p:spPr bwMode="auto">
          <a:xfrm>
            <a:off x="5418629" y="2846893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podcasty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42" name="Ovál 41"/>
          <p:cNvSpPr/>
          <p:nvPr/>
        </p:nvSpPr>
        <p:spPr bwMode="auto">
          <a:xfrm>
            <a:off x="3794491" y="3025101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komiksy</a:t>
            </a:r>
          </a:p>
        </p:txBody>
      </p:sp>
      <p:sp>
        <p:nvSpPr>
          <p:cNvPr id="43" name="Ovál 42"/>
          <p:cNvSpPr/>
          <p:nvPr/>
        </p:nvSpPr>
        <p:spPr bwMode="auto">
          <a:xfrm>
            <a:off x="2023800" y="3798885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identita</a:t>
            </a:r>
          </a:p>
        </p:txBody>
      </p:sp>
      <p:sp>
        <p:nvSpPr>
          <p:cNvPr id="44" name="Ovál 43"/>
          <p:cNvSpPr/>
          <p:nvPr/>
        </p:nvSpPr>
        <p:spPr bwMode="auto">
          <a:xfrm>
            <a:off x="5660" y="4493593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koníček</a:t>
            </a:r>
          </a:p>
        </p:txBody>
      </p:sp>
      <p:sp>
        <p:nvSpPr>
          <p:cNvPr id="45" name="Ovál 44"/>
          <p:cNvSpPr/>
          <p:nvPr/>
        </p:nvSpPr>
        <p:spPr bwMode="auto">
          <a:xfrm>
            <a:off x="2270327" y="5797868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vědomosti</a:t>
            </a:r>
          </a:p>
        </p:txBody>
      </p:sp>
      <p:cxnSp>
        <p:nvCxnSpPr>
          <p:cNvPr id="6" name="Přímá spojnice 5"/>
          <p:cNvCxnSpPr>
            <a:stCxn id="26" idx="7"/>
          </p:cNvCxnSpPr>
          <p:nvPr/>
        </p:nvCxnSpPr>
        <p:spPr bwMode="auto">
          <a:xfrm flipV="1">
            <a:off x="4948460" y="4116761"/>
            <a:ext cx="233523" cy="1179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>
            <a:stCxn id="26" idx="2"/>
            <a:endCxn id="28" idx="6"/>
          </p:cNvCxnSpPr>
          <p:nvPr/>
        </p:nvCxnSpPr>
        <p:spPr bwMode="auto">
          <a:xfrm flipH="1">
            <a:off x="3346475" y="4519966"/>
            <a:ext cx="248942" cy="5053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54"/>
          <p:cNvCxnSpPr>
            <a:stCxn id="27" idx="0"/>
            <a:endCxn id="41" idx="4"/>
          </p:cNvCxnSpPr>
          <p:nvPr/>
        </p:nvCxnSpPr>
        <p:spPr bwMode="auto">
          <a:xfrm flipH="1" flipV="1">
            <a:off x="6111686" y="3292069"/>
            <a:ext cx="290491" cy="4826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Přímá spojnice 56"/>
          <p:cNvCxnSpPr>
            <a:stCxn id="27" idx="7"/>
          </p:cNvCxnSpPr>
          <p:nvPr/>
        </p:nvCxnSpPr>
        <p:spPr bwMode="auto">
          <a:xfrm flipV="1">
            <a:off x="7278972" y="3443562"/>
            <a:ext cx="239074" cy="4216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Přímá spojnice 58"/>
          <p:cNvCxnSpPr>
            <a:stCxn id="39" idx="0"/>
            <a:endCxn id="27" idx="6"/>
          </p:cNvCxnSpPr>
          <p:nvPr/>
        </p:nvCxnSpPr>
        <p:spPr bwMode="auto">
          <a:xfrm flipH="1" flipV="1">
            <a:off x="7642152" y="4083867"/>
            <a:ext cx="568951" cy="3973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Přímá spojnice 60"/>
          <p:cNvCxnSpPr>
            <a:stCxn id="42" idx="4"/>
            <a:endCxn id="27" idx="1"/>
          </p:cNvCxnSpPr>
          <p:nvPr/>
        </p:nvCxnSpPr>
        <p:spPr bwMode="auto">
          <a:xfrm>
            <a:off x="4487548" y="3470277"/>
            <a:ext cx="1037834" cy="3949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Přímá spojnice 64"/>
          <p:cNvCxnSpPr>
            <a:stCxn id="44" idx="6"/>
            <a:endCxn id="28" idx="1"/>
          </p:cNvCxnSpPr>
          <p:nvPr/>
        </p:nvCxnSpPr>
        <p:spPr bwMode="auto">
          <a:xfrm>
            <a:off x="1391774" y="4716181"/>
            <a:ext cx="498745" cy="905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Přímá spojnice 66"/>
          <p:cNvCxnSpPr>
            <a:stCxn id="45" idx="0"/>
            <a:endCxn id="28" idx="4"/>
          </p:cNvCxnSpPr>
          <p:nvPr/>
        </p:nvCxnSpPr>
        <p:spPr bwMode="auto">
          <a:xfrm flipH="1" flipV="1">
            <a:off x="2493596" y="5334505"/>
            <a:ext cx="469788" cy="463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Přímá spojnice 67"/>
          <p:cNvCxnSpPr>
            <a:stCxn id="28" idx="0"/>
            <a:endCxn id="43" idx="4"/>
          </p:cNvCxnSpPr>
          <p:nvPr/>
        </p:nvCxnSpPr>
        <p:spPr bwMode="auto">
          <a:xfrm flipV="1">
            <a:off x="2493596" y="4244061"/>
            <a:ext cx="223261" cy="472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Ovál 73"/>
          <p:cNvSpPr/>
          <p:nvPr/>
        </p:nvSpPr>
        <p:spPr bwMode="auto">
          <a:xfrm>
            <a:off x="3694954" y="6144506"/>
            <a:ext cx="1386114" cy="447660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vzděláni</a:t>
            </a:r>
          </a:p>
        </p:txBody>
      </p:sp>
      <p:sp>
        <p:nvSpPr>
          <p:cNvPr id="78" name="Ovál 77"/>
          <p:cNvSpPr/>
          <p:nvPr/>
        </p:nvSpPr>
        <p:spPr bwMode="auto">
          <a:xfrm>
            <a:off x="109125" y="3861279"/>
            <a:ext cx="1386114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zábava</a:t>
            </a:r>
          </a:p>
        </p:txBody>
      </p:sp>
      <p:sp>
        <p:nvSpPr>
          <p:cNvPr id="80" name="Ovál 79"/>
          <p:cNvSpPr/>
          <p:nvPr/>
        </p:nvSpPr>
        <p:spPr bwMode="auto">
          <a:xfrm>
            <a:off x="33702" y="5224701"/>
            <a:ext cx="1386114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odpočinek</a:t>
            </a:r>
          </a:p>
        </p:txBody>
      </p:sp>
      <p:sp>
        <p:nvSpPr>
          <p:cNvPr id="83" name="Ovál 82"/>
          <p:cNvSpPr/>
          <p:nvPr/>
        </p:nvSpPr>
        <p:spPr bwMode="auto">
          <a:xfrm>
            <a:off x="3694953" y="5447288"/>
            <a:ext cx="2120629" cy="487167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Rozšiřování</a:t>
            </a:r>
            <a:r>
              <a:rPr kumimoji="0" lang="cs-CZ" sz="14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obzoru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cxnSp>
        <p:nvCxnSpPr>
          <p:cNvPr id="62" name="Přímá spojnice 61"/>
          <p:cNvCxnSpPr>
            <a:stCxn id="78" idx="4"/>
            <a:endCxn id="44" idx="0"/>
          </p:cNvCxnSpPr>
          <p:nvPr/>
        </p:nvCxnSpPr>
        <p:spPr bwMode="auto">
          <a:xfrm flipH="1">
            <a:off x="698717" y="4306455"/>
            <a:ext cx="103465" cy="1871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Přímá spojnice 65"/>
          <p:cNvCxnSpPr>
            <a:stCxn id="80" idx="0"/>
            <a:endCxn id="44" idx="4"/>
          </p:cNvCxnSpPr>
          <p:nvPr/>
        </p:nvCxnSpPr>
        <p:spPr bwMode="auto">
          <a:xfrm flipH="1" flipV="1">
            <a:off x="698717" y="4938769"/>
            <a:ext cx="28042" cy="2859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Přímá spojnice 71"/>
          <p:cNvCxnSpPr>
            <a:stCxn id="83" idx="2"/>
            <a:endCxn id="45" idx="7"/>
          </p:cNvCxnSpPr>
          <p:nvPr/>
        </p:nvCxnSpPr>
        <p:spPr bwMode="auto">
          <a:xfrm flipH="1">
            <a:off x="3453449" y="5690872"/>
            <a:ext cx="241504" cy="1721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Přímá spojnice 86"/>
          <p:cNvCxnSpPr>
            <a:stCxn id="74" idx="2"/>
            <a:endCxn id="45" idx="4"/>
          </p:cNvCxnSpPr>
          <p:nvPr/>
        </p:nvCxnSpPr>
        <p:spPr bwMode="auto">
          <a:xfrm flipH="1" flipV="1">
            <a:off x="2963384" y="6243044"/>
            <a:ext cx="731570" cy="1252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Ovál 87"/>
          <p:cNvSpPr/>
          <p:nvPr/>
        </p:nvSpPr>
        <p:spPr bwMode="auto">
          <a:xfrm>
            <a:off x="5813148" y="4646920"/>
            <a:ext cx="1386114" cy="447660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počítač</a:t>
            </a:r>
          </a:p>
        </p:txBody>
      </p:sp>
      <p:cxnSp>
        <p:nvCxnSpPr>
          <p:cNvPr id="90" name="Přímá spojnice 89"/>
          <p:cNvCxnSpPr>
            <a:stCxn id="88" idx="0"/>
            <a:endCxn id="27" idx="4"/>
          </p:cNvCxnSpPr>
          <p:nvPr/>
        </p:nvCxnSpPr>
        <p:spPr bwMode="auto">
          <a:xfrm flipH="1" flipV="1">
            <a:off x="6402177" y="4393029"/>
            <a:ext cx="104028" cy="2538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Ovál 91"/>
          <p:cNvSpPr/>
          <p:nvPr/>
        </p:nvSpPr>
        <p:spPr bwMode="auto">
          <a:xfrm>
            <a:off x="6824989" y="5295074"/>
            <a:ext cx="1603892" cy="66900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Obrázková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knížka</a:t>
            </a:r>
          </a:p>
        </p:txBody>
      </p:sp>
      <p:cxnSp>
        <p:nvCxnSpPr>
          <p:cNvPr id="93" name="Přímá spojnice 92"/>
          <p:cNvCxnSpPr>
            <a:stCxn id="92" idx="0"/>
          </p:cNvCxnSpPr>
          <p:nvPr/>
        </p:nvCxnSpPr>
        <p:spPr bwMode="auto">
          <a:xfrm flipH="1" flipV="1">
            <a:off x="7095234" y="4315492"/>
            <a:ext cx="531701" cy="9795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Obdélník 37"/>
          <p:cNvSpPr/>
          <p:nvPr/>
        </p:nvSpPr>
        <p:spPr bwMode="auto">
          <a:xfrm>
            <a:off x="620626" y="2527837"/>
            <a:ext cx="8269282" cy="965578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Co propojuje čtení jako koníček se čtením pro rozšiřovaní obzoru?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Co propojuje koncept identity s tématikou čtení pro odpočinek?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Jak se dá propojit představa vytváření identity čtením se vzděláním?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6" name="Obdélník 45"/>
          <p:cNvSpPr/>
          <p:nvPr/>
        </p:nvSpPr>
        <p:spPr bwMode="auto">
          <a:xfrm>
            <a:off x="5516999" y="6114646"/>
            <a:ext cx="3364526" cy="477520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4. Zformulovat otázky!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477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770" y="3013528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2.11.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84870" y="3624715"/>
            <a:ext cx="8314112" cy="9747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Popsat (max. půl až ¾ stránky), co je cílem vaší práce a proč si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jí musíme nutně přečíst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Poslat mi stránku (*.doc, s vaším jménem atd.) do 31.10.</a:t>
            </a:r>
          </a:p>
          <a:p>
            <a:r>
              <a:rPr lang="cs-CZ" sz="1800" b="1" dirty="0" smtClean="0">
                <a:latin typeface="+mn-lt"/>
              </a:rPr>
              <a:t>    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595770" y="5395309"/>
            <a:ext cx="8303212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606670" y="5872049"/>
            <a:ext cx="8292312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3-31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683" y="254486"/>
            <a:ext cx="4254299" cy="270148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 bwMode="auto">
          <a:xfrm>
            <a:off x="595770" y="4654646"/>
            <a:ext cx="8303212" cy="685449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Vyrobit si Mind Map </a:t>
            </a:r>
            <a:r>
              <a:rPr lang="cs-CZ" sz="1800" b="1" dirty="0">
                <a:latin typeface="+mn-lt"/>
              </a:rPr>
              <a:t>na </a:t>
            </a:r>
            <a:r>
              <a:rPr lang="cs-CZ" sz="1800" b="1" dirty="0" smtClean="0">
                <a:latin typeface="+mn-lt"/>
              </a:rPr>
              <a:t>pojem/koncept, </a:t>
            </a:r>
            <a:r>
              <a:rPr lang="cs-CZ" sz="1800" b="1" dirty="0">
                <a:latin typeface="+mn-lt"/>
              </a:rPr>
              <a:t>který </a:t>
            </a:r>
            <a:r>
              <a:rPr lang="cs-CZ" sz="1800" b="1" dirty="0" smtClean="0">
                <a:latin typeface="+mn-lt"/>
              </a:rPr>
              <a:t>vám ve vaší práci</a:t>
            </a:r>
          </a:p>
          <a:p>
            <a:r>
              <a:rPr lang="cs-CZ" sz="1800" b="1" dirty="0" smtClean="0">
                <a:latin typeface="+mn-lt"/>
              </a:rPr>
              <a:t>    překáží, prezentace v rámci příštího zasedání  </a:t>
            </a:r>
            <a:endParaRPr lang="cs-CZ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340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4870" y="2769451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19./26.10.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95770" y="3384158"/>
            <a:ext cx="8314112" cy="7204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Dr. Alexandra </a:t>
            </a:r>
            <a:r>
              <a:rPr lang="cs-CZ" sz="1800" b="1" dirty="0" err="1" smtClean="0">
                <a:latin typeface="+mn-lt"/>
              </a:rPr>
              <a:t>Kaar</a:t>
            </a:r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(IMAFO, Rakouská akademie věd, Vídeň)</a:t>
            </a:r>
          </a:p>
          <a:p>
            <a:r>
              <a:rPr lang="cs-CZ" sz="1800" b="1" dirty="0" smtClean="0">
                <a:latin typeface="+mn-lt"/>
              </a:rPr>
              <a:t>     Osobní zkušenosti se psaním vědecké knížky (disertace)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606670" y="4150811"/>
            <a:ext cx="8303212" cy="172245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</a:t>
            </a:r>
            <a:r>
              <a:rPr lang="cs-CZ" sz="1800" b="1" dirty="0" smtClean="0">
                <a:solidFill>
                  <a:srgbClr val="FF0000"/>
                </a:solidFill>
                <a:latin typeface="+mn-lt"/>
              </a:rPr>
              <a:t>‚</a:t>
            </a:r>
            <a:r>
              <a:rPr lang="cs-CZ" altLang="cs-CZ" sz="1800" b="1" kern="0" dirty="0" smtClean="0">
                <a:solidFill>
                  <a:srgbClr val="FF0000"/>
                </a:solidFill>
                <a:latin typeface="+mn-lt"/>
              </a:rPr>
              <a:t>30 Min psaní denně‘</a:t>
            </a:r>
            <a:r>
              <a:rPr lang="cs-CZ" altLang="cs-CZ" sz="1800" b="1" kern="0" dirty="0" smtClean="0">
                <a:latin typeface="+mn-lt"/>
              </a:rPr>
              <a:t>: přípravy k pravidelnému vědeckému psaní</a:t>
            </a:r>
          </a:p>
          <a:p>
            <a:r>
              <a:rPr lang="cs-CZ" sz="1800" b="1" dirty="0" smtClean="0">
                <a:latin typeface="+mn-lt"/>
              </a:rPr>
              <a:t>- zjistěte, jaký jste typ (slavík/sova), jak vypadá vaše týdenní náplň, </a:t>
            </a:r>
          </a:p>
          <a:p>
            <a:r>
              <a:rPr lang="cs-CZ" sz="1800" b="1" dirty="0" smtClean="0">
                <a:latin typeface="+mn-lt"/>
              </a:rPr>
              <a:t>  udělejte si rozvrh (Excel atd., kdy mohu psát, kdyto nejde)</a:t>
            </a:r>
          </a:p>
          <a:p>
            <a:r>
              <a:rPr lang="cs-CZ" sz="1800" b="1" dirty="0" smtClean="0">
                <a:latin typeface="+mn-lt"/>
              </a:rPr>
              <a:t>- Pokuste se rozvrh dodržovat </a:t>
            </a:r>
          </a:p>
          <a:p>
            <a:r>
              <a:rPr lang="cs-CZ" sz="1800" b="1" dirty="0" smtClean="0">
                <a:latin typeface="+mn-lt"/>
              </a:rPr>
              <a:t>- Dokumentujte vývoj ve vašem vědeckém deníčku </a:t>
            </a:r>
          </a:p>
          <a:p>
            <a:r>
              <a:rPr lang="cs-CZ" sz="1800" b="1" dirty="0" smtClean="0">
                <a:latin typeface="+mn-lt"/>
              </a:rPr>
              <a:t> (26.10. krátká prezentace vašich zkušeností, prezentace rozvrhu)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617570" y="5937721"/>
            <a:ext cx="8292312" cy="640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3. četba, Joan </a:t>
            </a:r>
            <a:r>
              <a:rPr lang="cs-CZ" sz="1800" b="1" dirty="0" err="1" smtClean="0">
                <a:latin typeface="+mn-lt"/>
              </a:rPr>
              <a:t>Bolker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your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Dissertation</a:t>
            </a:r>
            <a:r>
              <a:rPr lang="cs-CZ" sz="1800" b="1" dirty="0" smtClean="0">
                <a:latin typeface="+mn-lt"/>
              </a:rPr>
              <a:t> in 15 Min a </a:t>
            </a:r>
            <a:r>
              <a:rPr lang="cs-CZ" sz="1800" b="1" dirty="0" err="1" smtClean="0">
                <a:latin typeface="+mn-lt"/>
              </a:rPr>
              <a:t>day</a:t>
            </a:r>
            <a:r>
              <a:rPr lang="cs-CZ" sz="1800" b="1" dirty="0" smtClean="0">
                <a:latin typeface="+mn-lt"/>
              </a:rPr>
              <a:t>,</a:t>
            </a:r>
          </a:p>
          <a:p>
            <a:r>
              <a:rPr lang="cs-CZ" sz="1800" b="1" dirty="0" smtClean="0">
                <a:latin typeface="+mn-lt"/>
              </a:rPr>
              <a:t>Str. 3-18, 32-48.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840" y="81208"/>
            <a:ext cx="3608482" cy="3247634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600" y="309762"/>
            <a:ext cx="1639824" cy="207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51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4870" y="2769451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19./26.10.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95770" y="3384158"/>
            <a:ext cx="8314112" cy="7204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Dr. Alexandra </a:t>
            </a:r>
            <a:r>
              <a:rPr lang="cs-CZ" sz="1800" b="1" dirty="0" err="1" smtClean="0">
                <a:latin typeface="+mn-lt"/>
              </a:rPr>
              <a:t>Kaar</a:t>
            </a:r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(IMAFO, Rakouská akademie věd, Vídeň)</a:t>
            </a:r>
          </a:p>
          <a:p>
            <a:r>
              <a:rPr lang="cs-CZ" sz="1800" b="1" dirty="0" smtClean="0">
                <a:latin typeface="+mn-lt"/>
              </a:rPr>
              <a:t>     Osobní zkušenosti se psaním vědecké knížky (disertace)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606670" y="4150811"/>
            <a:ext cx="8303212" cy="17224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</a:t>
            </a:r>
            <a:r>
              <a:rPr lang="cs-CZ" sz="1800" b="1" dirty="0" smtClean="0">
                <a:solidFill>
                  <a:srgbClr val="FFFF00"/>
                </a:solidFill>
                <a:latin typeface="+mn-lt"/>
              </a:rPr>
              <a:t>‚</a:t>
            </a:r>
            <a:r>
              <a:rPr lang="cs-CZ" altLang="cs-CZ" sz="1800" b="1" kern="0" dirty="0" smtClean="0">
                <a:solidFill>
                  <a:srgbClr val="FFFF00"/>
                </a:solidFill>
                <a:latin typeface="+mn-lt"/>
              </a:rPr>
              <a:t>30 Min psaní denně‘: </a:t>
            </a:r>
            <a:r>
              <a:rPr lang="cs-CZ" altLang="cs-CZ" sz="1800" b="1" kern="0" dirty="0" smtClean="0">
                <a:latin typeface="+mn-lt"/>
              </a:rPr>
              <a:t>přípravy k pravidelnému vědeckému psaní</a:t>
            </a:r>
          </a:p>
          <a:p>
            <a:r>
              <a:rPr lang="cs-CZ" sz="1800" b="1" dirty="0" smtClean="0">
                <a:latin typeface="+mn-lt"/>
              </a:rPr>
              <a:t>- zjistěte, jaký jste typ (slavík/sova), jak vypadá vaše týdenní náplň, </a:t>
            </a:r>
          </a:p>
          <a:p>
            <a:r>
              <a:rPr lang="cs-CZ" sz="1800" b="1" dirty="0" smtClean="0">
                <a:latin typeface="+mn-lt"/>
              </a:rPr>
              <a:t>  udělejte si rozvrh (Excel atd., kdy mohu psát, kdyto nejde)</a:t>
            </a:r>
          </a:p>
          <a:p>
            <a:r>
              <a:rPr lang="cs-CZ" sz="1800" b="1" dirty="0" smtClean="0">
                <a:latin typeface="+mn-lt"/>
              </a:rPr>
              <a:t>- Pokuste se rozvrh dodržovat </a:t>
            </a:r>
          </a:p>
          <a:p>
            <a:r>
              <a:rPr lang="cs-CZ" sz="1800" b="1" dirty="0" smtClean="0">
                <a:latin typeface="+mn-lt"/>
              </a:rPr>
              <a:t>- Dokumentujte vývoj ve vašem vědeckém deníčku </a:t>
            </a:r>
          </a:p>
          <a:p>
            <a:r>
              <a:rPr lang="cs-CZ" sz="1800" b="1" dirty="0" smtClean="0">
                <a:latin typeface="+mn-lt"/>
              </a:rPr>
              <a:t> (26.10. krátká prezentace vašich zkušeností, prezentace rozvrhu)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617570" y="5937721"/>
            <a:ext cx="8292312" cy="640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3. četba, Joan </a:t>
            </a:r>
            <a:r>
              <a:rPr lang="cs-CZ" sz="1800" b="1" dirty="0" err="1" smtClean="0">
                <a:latin typeface="+mn-lt"/>
              </a:rPr>
              <a:t>Bolker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your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Dissertation</a:t>
            </a:r>
            <a:r>
              <a:rPr lang="cs-CZ" sz="1800" b="1" dirty="0" smtClean="0">
                <a:latin typeface="+mn-lt"/>
              </a:rPr>
              <a:t> in 15 Min a </a:t>
            </a:r>
            <a:r>
              <a:rPr lang="cs-CZ" sz="1800" b="1" dirty="0" err="1" smtClean="0">
                <a:latin typeface="+mn-lt"/>
              </a:rPr>
              <a:t>day</a:t>
            </a:r>
            <a:r>
              <a:rPr lang="cs-CZ" sz="1800" b="1" dirty="0" smtClean="0">
                <a:latin typeface="+mn-lt"/>
              </a:rPr>
              <a:t>,</a:t>
            </a:r>
          </a:p>
          <a:p>
            <a:r>
              <a:rPr lang="cs-CZ" sz="1800" b="1" dirty="0" smtClean="0">
                <a:latin typeface="+mn-lt"/>
              </a:rPr>
              <a:t>Str. 3-18, 32-48.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840" y="81208"/>
            <a:ext cx="3608482" cy="3247634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600" y="309762"/>
            <a:ext cx="1639824" cy="207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18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auto">
          <a:xfrm>
            <a:off x="2538685" y="298495"/>
            <a:ext cx="1749220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>
                <a:solidFill>
                  <a:srgbClr val="C00000"/>
                </a:solidFill>
                <a:latin typeface="+mn-lt"/>
              </a:rPr>
              <a:t>r</a:t>
            </a:r>
            <a:r>
              <a:rPr lang="cs-CZ" b="1" dirty="0" smtClean="0">
                <a:solidFill>
                  <a:srgbClr val="C00000"/>
                </a:solidFill>
                <a:latin typeface="+mn-lt"/>
              </a:rPr>
              <a:t>ozvrh jedné sovy…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737203"/>
              </p:ext>
            </p:extLst>
          </p:nvPr>
        </p:nvGraphicFramePr>
        <p:xfrm>
          <a:off x="457200" y="1204976"/>
          <a:ext cx="8385048" cy="4510026"/>
        </p:xfrm>
        <a:graphic>
          <a:graphicData uri="http://schemas.openxmlformats.org/drawingml/2006/table">
            <a:tbl>
              <a:tblPr firstRow="1" bandRow="1">
                <a:solidFill>
                  <a:schemeClr val="accent2">
                    <a:lumMod val="40000"/>
                    <a:lumOff val="60000"/>
                  </a:schemeClr>
                </a:solidFill>
                <a:tableStyleId>{5C22544A-7EE6-4342-B048-85BDC9FD1C3A}</a:tableStyleId>
              </a:tblPr>
              <a:tblGrid>
                <a:gridCol w="1048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8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81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81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81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81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114"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pondělí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úterý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středa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čtvrtek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pátek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sobota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neděle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114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8:00-10:00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114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10:00-12:00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14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12:00-14:00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114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14:00-16:00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114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16:00-18:00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114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18:00-20:00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114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20:00-22:00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114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22:00-24:00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 bwMode="auto">
          <a:xfrm>
            <a:off x="1481328" y="1821550"/>
            <a:ext cx="1060704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7" name="Obdélník 36"/>
          <p:cNvSpPr/>
          <p:nvPr/>
        </p:nvSpPr>
        <p:spPr bwMode="auto">
          <a:xfrm>
            <a:off x="2542032" y="1687068"/>
            <a:ext cx="1060704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8" name="Obdélník 37"/>
          <p:cNvSpPr/>
          <p:nvPr/>
        </p:nvSpPr>
        <p:spPr bwMode="auto">
          <a:xfrm>
            <a:off x="3579876" y="1954530"/>
            <a:ext cx="1060704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0" name="Obdélník 39"/>
          <p:cNvSpPr/>
          <p:nvPr/>
        </p:nvSpPr>
        <p:spPr bwMode="auto">
          <a:xfrm>
            <a:off x="5687568" y="1725930"/>
            <a:ext cx="1060704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1" name="Obdélník 40"/>
          <p:cNvSpPr/>
          <p:nvPr/>
        </p:nvSpPr>
        <p:spPr bwMode="auto">
          <a:xfrm>
            <a:off x="6748272" y="2205990"/>
            <a:ext cx="1060704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2" name="Obdélník 41"/>
          <p:cNvSpPr/>
          <p:nvPr/>
        </p:nvSpPr>
        <p:spPr bwMode="auto">
          <a:xfrm>
            <a:off x="7790688" y="1977390"/>
            <a:ext cx="1060704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3" name="Obdélník 42"/>
          <p:cNvSpPr/>
          <p:nvPr/>
        </p:nvSpPr>
        <p:spPr bwMode="auto">
          <a:xfrm>
            <a:off x="457200" y="5759384"/>
            <a:ext cx="1060704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5" name="Obdélník 44"/>
          <p:cNvSpPr/>
          <p:nvPr/>
        </p:nvSpPr>
        <p:spPr bwMode="auto">
          <a:xfrm>
            <a:off x="1560908" y="5756150"/>
            <a:ext cx="3797475" cy="23774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err="1" smtClean="0">
                <a:solidFill>
                  <a:schemeClr val="bg2"/>
                </a:solidFill>
                <a:latin typeface="+mn-lt"/>
              </a:rPr>
              <a:t>Technikálie</a:t>
            </a:r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: vstávání/snídaně/oběd/večeře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6" name="Obdélník 45"/>
          <p:cNvSpPr/>
          <p:nvPr/>
        </p:nvSpPr>
        <p:spPr bwMode="auto">
          <a:xfrm>
            <a:off x="1481328" y="2600777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7" name="Obdélník 46"/>
          <p:cNvSpPr/>
          <p:nvPr/>
        </p:nvSpPr>
        <p:spPr bwMode="auto">
          <a:xfrm>
            <a:off x="1499616" y="4015466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8" name="Obdélník 47"/>
          <p:cNvSpPr/>
          <p:nvPr/>
        </p:nvSpPr>
        <p:spPr bwMode="auto">
          <a:xfrm>
            <a:off x="7758684" y="3037149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9" name="Obdélník 48"/>
          <p:cNvSpPr/>
          <p:nvPr/>
        </p:nvSpPr>
        <p:spPr bwMode="auto">
          <a:xfrm>
            <a:off x="6729984" y="3037149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1" name="Obdélník 50"/>
          <p:cNvSpPr/>
          <p:nvPr/>
        </p:nvSpPr>
        <p:spPr bwMode="auto">
          <a:xfrm>
            <a:off x="3602736" y="2590735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2" name="Obdélník 51"/>
          <p:cNvSpPr/>
          <p:nvPr/>
        </p:nvSpPr>
        <p:spPr bwMode="auto">
          <a:xfrm>
            <a:off x="2560320" y="2600777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3" name="Obdélník 52"/>
          <p:cNvSpPr/>
          <p:nvPr/>
        </p:nvSpPr>
        <p:spPr bwMode="auto">
          <a:xfrm>
            <a:off x="5666232" y="4025442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4" name="Obdélník 53"/>
          <p:cNvSpPr/>
          <p:nvPr/>
        </p:nvSpPr>
        <p:spPr bwMode="auto">
          <a:xfrm>
            <a:off x="6726936" y="4055505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6" name="Obdélník 55"/>
          <p:cNvSpPr/>
          <p:nvPr/>
        </p:nvSpPr>
        <p:spPr bwMode="auto">
          <a:xfrm>
            <a:off x="4616196" y="4013874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7" name="Obdélník 56"/>
          <p:cNvSpPr/>
          <p:nvPr/>
        </p:nvSpPr>
        <p:spPr bwMode="auto">
          <a:xfrm>
            <a:off x="3563112" y="4035569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8" name="Obdélník 57"/>
          <p:cNvSpPr/>
          <p:nvPr/>
        </p:nvSpPr>
        <p:spPr bwMode="auto">
          <a:xfrm>
            <a:off x="2542032" y="4026275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9" name="Obdélník 58"/>
          <p:cNvSpPr/>
          <p:nvPr/>
        </p:nvSpPr>
        <p:spPr bwMode="auto">
          <a:xfrm>
            <a:off x="5687568" y="2726186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0" name="Obdélník 59"/>
          <p:cNvSpPr/>
          <p:nvPr/>
        </p:nvSpPr>
        <p:spPr bwMode="auto">
          <a:xfrm>
            <a:off x="1481328" y="2046915"/>
            <a:ext cx="1060704" cy="5521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1" name="Obdélník 60"/>
          <p:cNvSpPr/>
          <p:nvPr/>
        </p:nvSpPr>
        <p:spPr bwMode="auto">
          <a:xfrm>
            <a:off x="3579876" y="2186041"/>
            <a:ext cx="1060704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2" name="Obdélník 61"/>
          <p:cNvSpPr/>
          <p:nvPr/>
        </p:nvSpPr>
        <p:spPr bwMode="auto">
          <a:xfrm>
            <a:off x="457200" y="6014149"/>
            <a:ext cx="1060704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3" name="Obdélník 62"/>
          <p:cNvSpPr/>
          <p:nvPr/>
        </p:nvSpPr>
        <p:spPr bwMode="auto">
          <a:xfrm>
            <a:off x="2551176" y="1919226"/>
            <a:ext cx="1060704" cy="2684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5" name="Obdélník 64"/>
          <p:cNvSpPr/>
          <p:nvPr/>
        </p:nvSpPr>
        <p:spPr bwMode="auto">
          <a:xfrm>
            <a:off x="5701284" y="1953343"/>
            <a:ext cx="1060704" cy="147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6" name="Obdélník 65"/>
          <p:cNvSpPr/>
          <p:nvPr/>
        </p:nvSpPr>
        <p:spPr bwMode="auto">
          <a:xfrm>
            <a:off x="1566839" y="6018244"/>
            <a:ext cx="3797475" cy="23774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Administrace: maily/konzultace/</a:t>
            </a:r>
            <a:r>
              <a:rPr lang="cs-CZ" sz="1400" b="1" dirty="0" err="1" smtClean="0">
                <a:solidFill>
                  <a:schemeClr val="bg2"/>
                </a:solidFill>
                <a:latin typeface="+mn-lt"/>
              </a:rPr>
              <a:t>uřadování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67" name="Obdélník 66"/>
          <p:cNvSpPr/>
          <p:nvPr/>
        </p:nvSpPr>
        <p:spPr bwMode="auto">
          <a:xfrm>
            <a:off x="457200" y="6272148"/>
            <a:ext cx="1060704" cy="256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8" name="Obdélník 67"/>
          <p:cNvSpPr/>
          <p:nvPr/>
        </p:nvSpPr>
        <p:spPr bwMode="auto">
          <a:xfrm>
            <a:off x="1485900" y="2769515"/>
            <a:ext cx="1060704" cy="10744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9" name="Obdélník 68"/>
          <p:cNvSpPr/>
          <p:nvPr/>
        </p:nvSpPr>
        <p:spPr bwMode="auto">
          <a:xfrm>
            <a:off x="7788320" y="3197624"/>
            <a:ext cx="1038606" cy="21164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0" name="Obdélník 69"/>
          <p:cNvSpPr/>
          <p:nvPr/>
        </p:nvSpPr>
        <p:spPr bwMode="auto">
          <a:xfrm>
            <a:off x="1560908" y="6270181"/>
            <a:ext cx="3797475" cy="23774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Příprava výuky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1" name="Obdélník 70"/>
          <p:cNvSpPr/>
          <p:nvPr/>
        </p:nvSpPr>
        <p:spPr bwMode="auto">
          <a:xfrm>
            <a:off x="457200" y="6528722"/>
            <a:ext cx="1060704" cy="256574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2" name="Obdélník 71"/>
          <p:cNvSpPr/>
          <p:nvPr/>
        </p:nvSpPr>
        <p:spPr bwMode="auto">
          <a:xfrm>
            <a:off x="1560908" y="6540406"/>
            <a:ext cx="3797475" cy="23774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Výuka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3" name="Obdélník 72"/>
          <p:cNvSpPr/>
          <p:nvPr/>
        </p:nvSpPr>
        <p:spPr bwMode="auto">
          <a:xfrm>
            <a:off x="2542032" y="2185300"/>
            <a:ext cx="1060704" cy="410906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4" name="Obdélník 73"/>
          <p:cNvSpPr/>
          <p:nvPr/>
        </p:nvSpPr>
        <p:spPr bwMode="auto">
          <a:xfrm>
            <a:off x="5288445" y="5735747"/>
            <a:ext cx="1060704" cy="256574"/>
          </a:xfrm>
          <a:prstGeom prst="rect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5" name="Obdélník 74"/>
          <p:cNvSpPr/>
          <p:nvPr/>
        </p:nvSpPr>
        <p:spPr bwMode="auto">
          <a:xfrm>
            <a:off x="5288445" y="6017638"/>
            <a:ext cx="1060704" cy="256574"/>
          </a:xfrm>
          <a:prstGeom prst="rect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6" name="Obdélník 75"/>
          <p:cNvSpPr/>
          <p:nvPr/>
        </p:nvSpPr>
        <p:spPr bwMode="auto">
          <a:xfrm>
            <a:off x="4645152" y="2138683"/>
            <a:ext cx="1060704" cy="587716"/>
          </a:xfrm>
          <a:prstGeom prst="rect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7" name="Obdélník 76"/>
          <p:cNvSpPr/>
          <p:nvPr/>
        </p:nvSpPr>
        <p:spPr bwMode="auto">
          <a:xfrm>
            <a:off x="3602736" y="2758880"/>
            <a:ext cx="1060704" cy="946305"/>
          </a:xfrm>
          <a:prstGeom prst="rect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8" name="Obdélník 77"/>
          <p:cNvSpPr/>
          <p:nvPr/>
        </p:nvSpPr>
        <p:spPr bwMode="auto">
          <a:xfrm>
            <a:off x="1490472" y="4460664"/>
            <a:ext cx="1060704" cy="1017134"/>
          </a:xfrm>
          <a:prstGeom prst="rect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9" name="Obdélník 78"/>
          <p:cNvSpPr/>
          <p:nvPr/>
        </p:nvSpPr>
        <p:spPr bwMode="auto">
          <a:xfrm>
            <a:off x="3607307" y="4449141"/>
            <a:ext cx="1060704" cy="945819"/>
          </a:xfrm>
          <a:prstGeom prst="rect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0" name="Obdélník 79"/>
          <p:cNvSpPr/>
          <p:nvPr/>
        </p:nvSpPr>
        <p:spPr bwMode="auto">
          <a:xfrm>
            <a:off x="5701284" y="2092964"/>
            <a:ext cx="1060704" cy="628766"/>
          </a:xfrm>
          <a:prstGeom prst="rect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2" name="Obdélník 81"/>
          <p:cNvSpPr/>
          <p:nvPr/>
        </p:nvSpPr>
        <p:spPr bwMode="auto">
          <a:xfrm>
            <a:off x="6729222" y="4225359"/>
            <a:ext cx="1060704" cy="1088683"/>
          </a:xfrm>
          <a:prstGeom prst="rect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3" name="Obdélník 82"/>
          <p:cNvSpPr/>
          <p:nvPr/>
        </p:nvSpPr>
        <p:spPr bwMode="auto">
          <a:xfrm>
            <a:off x="7790688" y="2192003"/>
            <a:ext cx="1051560" cy="842616"/>
          </a:xfrm>
          <a:prstGeom prst="rect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5" name="Obdélník 54"/>
          <p:cNvSpPr/>
          <p:nvPr/>
        </p:nvSpPr>
        <p:spPr bwMode="auto">
          <a:xfrm>
            <a:off x="7758684" y="4055506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6" name="Obdélník 85"/>
          <p:cNvSpPr/>
          <p:nvPr/>
        </p:nvSpPr>
        <p:spPr bwMode="auto">
          <a:xfrm>
            <a:off x="4674622" y="3080829"/>
            <a:ext cx="1031233" cy="542908"/>
          </a:xfrm>
          <a:prstGeom prst="rect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0" name="Obdélník 49"/>
          <p:cNvSpPr/>
          <p:nvPr/>
        </p:nvSpPr>
        <p:spPr bwMode="auto">
          <a:xfrm>
            <a:off x="4645152" y="2721731"/>
            <a:ext cx="1060704" cy="1698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7" name="Obdélník 86"/>
          <p:cNvSpPr/>
          <p:nvPr/>
        </p:nvSpPr>
        <p:spPr bwMode="auto">
          <a:xfrm>
            <a:off x="5693828" y="3084808"/>
            <a:ext cx="1036156" cy="350355"/>
          </a:xfrm>
          <a:prstGeom prst="rect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8" name="Obdélník 87"/>
          <p:cNvSpPr/>
          <p:nvPr/>
        </p:nvSpPr>
        <p:spPr bwMode="auto">
          <a:xfrm>
            <a:off x="6390298" y="5800806"/>
            <a:ext cx="3797475" cy="23774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Psaní/čtení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89" name="Obdélník 88"/>
          <p:cNvSpPr/>
          <p:nvPr/>
        </p:nvSpPr>
        <p:spPr bwMode="auto">
          <a:xfrm>
            <a:off x="6390297" y="6045070"/>
            <a:ext cx="3797475" cy="23774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domácnost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90" name="Obdélník 89"/>
          <p:cNvSpPr/>
          <p:nvPr/>
        </p:nvSpPr>
        <p:spPr bwMode="auto">
          <a:xfrm>
            <a:off x="5288445" y="6288405"/>
            <a:ext cx="1060704" cy="256574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1" name="Obdélník 90"/>
          <p:cNvSpPr/>
          <p:nvPr/>
        </p:nvSpPr>
        <p:spPr bwMode="auto">
          <a:xfrm>
            <a:off x="6390295" y="6270181"/>
            <a:ext cx="3797475" cy="23774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sport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92" name="Obdélník 91"/>
          <p:cNvSpPr/>
          <p:nvPr/>
        </p:nvSpPr>
        <p:spPr bwMode="auto">
          <a:xfrm>
            <a:off x="5288445" y="6561618"/>
            <a:ext cx="1060704" cy="256574"/>
          </a:xfrm>
          <a:prstGeom prst="rect">
            <a:avLst/>
          </a:prstGeom>
          <a:solidFill>
            <a:srgbClr val="9900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3" name="Obdélník 92"/>
          <p:cNvSpPr/>
          <p:nvPr/>
        </p:nvSpPr>
        <p:spPr bwMode="auto">
          <a:xfrm>
            <a:off x="6404511" y="6525313"/>
            <a:ext cx="3797475" cy="23774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Volní čas, přátelé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95" name="Obdélník 94"/>
          <p:cNvSpPr/>
          <p:nvPr/>
        </p:nvSpPr>
        <p:spPr bwMode="auto">
          <a:xfrm>
            <a:off x="2548890" y="2773144"/>
            <a:ext cx="1060704" cy="739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6" name="Obdélník 95"/>
          <p:cNvSpPr/>
          <p:nvPr/>
        </p:nvSpPr>
        <p:spPr bwMode="auto">
          <a:xfrm>
            <a:off x="2551176" y="3509292"/>
            <a:ext cx="1060704" cy="126674"/>
          </a:xfrm>
          <a:prstGeom prst="rect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7" name="Obdélník 96"/>
          <p:cNvSpPr/>
          <p:nvPr/>
        </p:nvSpPr>
        <p:spPr bwMode="auto">
          <a:xfrm>
            <a:off x="2538685" y="4332074"/>
            <a:ext cx="1060704" cy="889150"/>
          </a:xfrm>
          <a:prstGeom prst="rect">
            <a:avLst/>
          </a:prstGeom>
          <a:solidFill>
            <a:srgbClr val="9900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8" name="Obdélník 97"/>
          <p:cNvSpPr/>
          <p:nvPr/>
        </p:nvSpPr>
        <p:spPr bwMode="auto">
          <a:xfrm>
            <a:off x="5683841" y="3427789"/>
            <a:ext cx="1060704" cy="256574"/>
          </a:xfrm>
          <a:prstGeom prst="rect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1" name="Obdélník 100"/>
          <p:cNvSpPr/>
          <p:nvPr/>
        </p:nvSpPr>
        <p:spPr bwMode="auto">
          <a:xfrm>
            <a:off x="2544020" y="3868414"/>
            <a:ext cx="1060704" cy="15949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2" name="Obdélník 101"/>
          <p:cNvSpPr/>
          <p:nvPr/>
        </p:nvSpPr>
        <p:spPr bwMode="auto">
          <a:xfrm>
            <a:off x="4625506" y="3854908"/>
            <a:ext cx="1060704" cy="15949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5" name="Obdélník 104"/>
          <p:cNvSpPr/>
          <p:nvPr/>
        </p:nvSpPr>
        <p:spPr bwMode="auto">
          <a:xfrm>
            <a:off x="7758519" y="3899267"/>
            <a:ext cx="1060704" cy="15949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6" name="Obdélník 105"/>
          <p:cNvSpPr/>
          <p:nvPr/>
        </p:nvSpPr>
        <p:spPr bwMode="auto">
          <a:xfrm>
            <a:off x="6745224" y="2437985"/>
            <a:ext cx="1060704" cy="590452"/>
          </a:xfrm>
          <a:prstGeom prst="rect">
            <a:avLst/>
          </a:prstGeom>
          <a:solidFill>
            <a:srgbClr val="9900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7" name="Obdélník 106"/>
          <p:cNvSpPr/>
          <p:nvPr/>
        </p:nvSpPr>
        <p:spPr bwMode="auto">
          <a:xfrm>
            <a:off x="6728419" y="4756950"/>
            <a:ext cx="1060704" cy="743203"/>
          </a:xfrm>
          <a:prstGeom prst="rect">
            <a:avLst/>
          </a:prstGeom>
          <a:solidFill>
            <a:srgbClr val="990099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8" name="Obdélník 107"/>
          <p:cNvSpPr/>
          <p:nvPr/>
        </p:nvSpPr>
        <p:spPr bwMode="auto">
          <a:xfrm>
            <a:off x="6745224" y="2839686"/>
            <a:ext cx="1060704" cy="196497"/>
          </a:xfrm>
          <a:prstGeom prst="rect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4" name="Obdélník 93"/>
          <p:cNvSpPr/>
          <p:nvPr/>
        </p:nvSpPr>
        <p:spPr bwMode="auto">
          <a:xfrm>
            <a:off x="5676900" y="4381408"/>
            <a:ext cx="1060704" cy="839816"/>
          </a:xfrm>
          <a:prstGeom prst="rect">
            <a:avLst/>
          </a:prstGeom>
          <a:solidFill>
            <a:srgbClr val="9900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669" y="82695"/>
            <a:ext cx="1485619" cy="1038618"/>
          </a:xfrm>
          <a:prstGeom prst="rect">
            <a:avLst/>
          </a:prstGeom>
        </p:spPr>
      </p:pic>
      <p:sp>
        <p:nvSpPr>
          <p:cNvPr id="110" name="Obdélník 109"/>
          <p:cNvSpPr/>
          <p:nvPr/>
        </p:nvSpPr>
        <p:spPr bwMode="auto">
          <a:xfrm>
            <a:off x="4645480" y="4444200"/>
            <a:ext cx="1060704" cy="777024"/>
          </a:xfrm>
          <a:prstGeom prst="rect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1" name="Obdélník 110"/>
          <p:cNvSpPr/>
          <p:nvPr/>
        </p:nvSpPr>
        <p:spPr bwMode="auto">
          <a:xfrm>
            <a:off x="6731509" y="3212346"/>
            <a:ext cx="1060704" cy="709579"/>
          </a:xfrm>
          <a:prstGeom prst="rect">
            <a:avLst/>
          </a:prstGeom>
          <a:solidFill>
            <a:srgbClr val="9900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3" name="Obdélník 102"/>
          <p:cNvSpPr/>
          <p:nvPr/>
        </p:nvSpPr>
        <p:spPr bwMode="auto">
          <a:xfrm>
            <a:off x="6719316" y="3902229"/>
            <a:ext cx="1060704" cy="15949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2" name="Obdélník 111"/>
          <p:cNvSpPr/>
          <p:nvPr/>
        </p:nvSpPr>
        <p:spPr bwMode="auto">
          <a:xfrm>
            <a:off x="7790688" y="2195486"/>
            <a:ext cx="1060704" cy="147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3" name="Obdélník 112"/>
          <p:cNvSpPr/>
          <p:nvPr/>
        </p:nvSpPr>
        <p:spPr bwMode="auto">
          <a:xfrm>
            <a:off x="2648413" y="760743"/>
            <a:ext cx="1209724" cy="34504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err="1" smtClean="0">
                <a:solidFill>
                  <a:srgbClr val="800000"/>
                </a:solidFill>
                <a:latin typeface="+mn-lt"/>
              </a:rPr>
              <a:t>Idealtyp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!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64" name="Obdélník 63"/>
          <p:cNvSpPr/>
          <p:nvPr/>
        </p:nvSpPr>
        <p:spPr bwMode="auto">
          <a:xfrm>
            <a:off x="4649724" y="2155144"/>
            <a:ext cx="1060704" cy="2758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9" name="Obdélník 38"/>
          <p:cNvSpPr/>
          <p:nvPr/>
        </p:nvSpPr>
        <p:spPr bwMode="auto">
          <a:xfrm>
            <a:off x="4658867" y="1953493"/>
            <a:ext cx="1060704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73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4870" y="2769451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19./26.10.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95770" y="3384158"/>
            <a:ext cx="8314112" cy="7204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Dr. Alexandra </a:t>
            </a:r>
            <a:r>
              <a:rPr lang="cs-CZ" sz="1800" b="1" dirty="0" err="1" smtClean="0">
                <a:latin typeface="+mn-lt"/>
              </a:rPr>
              <a:t>Kaar</a:t>
            </a:r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(IMAFO, Rakouská akademie věd, Vídeň)</a:t>
            </a:r>
          </a:p>
          <a:p>
            <a:r>
              <a:rPr lang="cs-CZ" sz="1800" b="1" dirty="0" smtClean="0">
                <a:latin typeface="+mn-lt"/>
              </a:rPr>
              <a:t>     Osobní zkušenosti se psaním vědecké knížky (disertace)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617570" y="5919433"/>
            <a:ext cx="8292312" cy="640777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3. četba, Joan </a:t>
            </a:r>
            <a:r>
              <a:rPr lang="cs-CZ" sz="1800" b="1" dirty="0" err="1" smtClean="0">
                <a:latin typeface="+mn-lt"/>
              </a:rPr>
              <a:t>Bolker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your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Dissertation</a:t>
            </a:r>
            <a:r>
              <a:rPr lang="cs-CZ" sz="1800" b="1" dirty="0" smtClean="0">
                <a:latin typeface="+mn-lt"/>
              </a:rPr>
              <a:t> in 15 Min a </a:t>
            </a:r>
            <a:r>
              <a:rPr lang="cs-CZ" sz="1800" b="1" dirty="0" err="1" smtClean="0">
                <a:latin typeface="+mn-lt"/>
              </a:rPr>
              <a:t>day</a:t>
            </a:r>
            <a:r>
              <a:rPr lang="cs-CZ" sz="1800" b="1" dirty="0" smtClean="0">
                <a:latin typeface="+mn-lt"/>
              </a:rPr>
              <a:t>,</a:t>
            </a:r>
          </a:p>
          <a:p>
            <a:r>
              <a:rPr lang="cs-CZ" sz="1800" b="1" dirty="0" smtClean="0">
                <a:latin typeface="+mn-lt"/>
              </a:rPr>
              <a:t>Str. 3-18, 32-48.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840" y="81208"/>
            <a:ext cx="3608482" cy="3247634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600" y="309762"/>
            <a:ext cx="1639824" cy="2073206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 bwMode="auto">
          <a:xfrm>
            <a:off x="606670" y="4150811"/>
            <a:ext cx="8303212" cy="172245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</a:t>
            </a:r>
            <a:r>
              <a:rPr lang="cs-CZ" sz="1800" b="1" dirty="0" smtClean="0">
                <a:solidFill>
                  <a:srgbClr val="FF0000"/>
                </a:solidFill>
                <a:latin typeface="+mn-lt"/>
              </a:rPr>
              <a:t>‚</a:t>
            </a:r>
            <a:r>
              <a:rPr lang="cs-CZ" altLang="cs-CZ" sz="1800" b="1" kern="0" dirty="0" smtClean="0">
                <a:solidFill>
                  <a:srgbClr val="FF0000"/>
                </a:solidFill>
                <a:latin typeface="+mn-lt"/>
              </a:rPr>
              <a:t>30 Min psaní denně‘</a:t>
            </a:r>
            <a:r>
              <a:rPr lang="cs-CZ" altLang="cs-CZ" sz="1800" b="1" kern="0" dirty="0" smtClean="0">
                <a:latin typeface="+mn-lt"/>
              </a:rPr>
              <a:t>: přípravy k pravidelnému vědeckému psaní</a:t>
            </a:r>
          </a:p>
          <a:p>
            <a:r>
              <a:rPr lang="cs-CZ" sz="1800" b="1" dirty="0" smtClean="0">
                <a:latin typeface="+mn-lt"/>
              </a:rPr>
              <a:t>- zjistěte, jaký jste typ (slavík/sova), jak vypadá vaše týdenní náplň, </a:t>
            </a:r>
          </a:p>
          <a:p>
            <a:r>
              <a:rPr lang="cs-CZ" sz="1800" b="1" dirty="0" smtClean="0">
                <a:latin typeface="+mn-lt"/>
              </a:rPr>
              <a:t>  udělejte si rozvrh (Excel atd., kdy mohu psát, kdyto nejde)</a:t>
            </a:r>
          </a:p>
          <a:p>
            <a:r>
              <a:rPr lang="cs-CZ" sz="1800" b="1" dirty="0" smtClean="0">
                <a:latin typeface="+mn-lt"/>
              </a:rPr>
              <a:t>- Pokuste se rozvrh dodržovat </a:t>
            </a:r>
          </a:p>
          <a:p>
            <a:r>
              <a:rPr lang="cs-CZ" sz="1800" b="1" dirty="0" smtClean="0">
                <a:latin typeface="+mn-lt"/>
              </a:rPr>
              <a:t>- Dokumentujte vývoj ve vašem vědeckém deníčku </a:t>
            </a:r>
          </a:p>
          <a:p>
            <a:r>
              <a:rPr lang="cs-CZ" sz="1800" b="1" dirty="0" smtClean="0">
                <a:latin typeface="+mn-lt"/>
              </a:rPr>
              <a:t> (26.10. krátká prezentace vašich zkušeností, prezentace rozvrhu)</a:t>
            </a:r>
          </a:p>
        </p:txBody>
      </p:sp>
    </p:spTree>
    <p:extLst>
      <p:ext uri="{BB962C8B-B14F-4D97-AF65-F5344CB8AC3E}">
        <p14:creationId xmlns:p14="http://schemas.microsoft.com/office/powerpoint/2010/main" val="354398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24" y="155473"/>
            <a:ext cx="1168336" cy="1670486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 bwMode="auto">
          <a:xfrm>
            <a:off x="545924" y="1617722"/>
            <a:ext cx="1426463" cy="41841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1. Orientace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2069923" y="1613364"/>
            <a:ext cx="5885355" cy="1261872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- nápad/y</a:t>
            </a:r>
          </a:p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- Omezit téma a prohloubit ho</a:t>
            </a:r>
          </a:p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- První přehled přes literaturu a prameny</a:t>
            </a:r>
          </a:p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- První náčrt práce (obsah, dílčí otázky, exposé)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545924" y="2974226"/>
            <a:ext cx="1426463" cy="41841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rgbClr val="800000"/>
                </a:solidFill>
                <a:latin typeface="+mn-lt"/>
              </a:rPr>
              <a:t>2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. Rešerše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14" name="Obdélník 13"/>
          <p:cNvSpPr/>
          <p:nvPr/>
        </p:nvSpPr>
        <p:spPr bwMode="auto">
          <a:xfrm>
            <a:off x="2069923" y="2951024"/>
            <a:ext cx="5885355" cy="725424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Analýza pramenů</a:t>
            </a:r>
          </a:p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Analýza literatury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15" name="Obdélník 14"/>
          <p:cNvSpPr/>
          <p:nvPr/>
        </p:nvSpPr>
        <p:spPr bwMode="auto">
          <a:xfrm>
            <a:off x="545924" y="3758837"/>
            <a:ext cx="1426463" cy="418416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3. Struktura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2069922" y="3758837"/>
            <a:ext cx="5885355" cy="989496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Strukturovat materiál</a:t>
            </a:r>
          </a:p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Naformulovat hypotézy</a:t>
            </a:r>
          </a:p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Návrh osnovy (které argumenty, jak? Kdy? Kde?)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 bwMode="auto">
          <a:xfrm>
            <a:off x="2493596" y="387929"/>
            <a:ext cx="3321987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Struktury a postupy…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" name="Ovál 17"/>
          <p:cNvSpPr/>
          <p:nvPr/>
        </p:nvSpPr>
        <p:spPr bwMode="auto">
          <a:xfrm>
            <a:off x="2270927" y="920916"/>
            <a:ext cx="3943780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příprava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vědeckých textů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cxnSp>
        <p:nvCxnSpPr>
          <p:cNvPr id="4" name="Přímá spojnice 3"/>
          <p:cNvCxnSpPr/>
          <p:nvPr/>
        </p:nvCxnSpPr>
        <p:spPr bwMode="auto">
          <a:xfrm>
            <a:off x="1033272" y="1288752"/>
            <a:ext cx="6922005" cy="3772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18"/>
          <p:cNvCxnSpPr/>
          <p:nvPr/>
        </p:nvCxnSpPr>
        <p:spPr bwMode="auto">
          <a:xfrm flipV="1">
            <a:off x="822960" y="1131092"/>
            <a:ext cx="7623045" cy="419071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Obdélník 19"/>
          <p:cNvSpPr/>
          <p:nvPr/>
        </p:nvSpPr>
        <p:spPr bwMode="auto">
          <a:xfrm>
            <a:off x="3374136" y="5060948"/>
            <a:ext cx="3770887" cy="8835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b="1" dirty="0" err="1" smtClean="0">
                <a:latin typeface="+mn-lt"/>
              </a:rPr>
              <a:t>First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you</a:t>
            </a:r>
            <a:r>
              <a:rPr lang="cs-CZ" b="1" dirty="0" smtClean="0">
                <a:latin typeface="+mn-lt"/>
              </a:rPr>
              <a:t> make a </a:t>
            </a:r>
            <a:r>
              <a:rPr lang="cs-CZ" b="1" dirty="0" err="1" smtClean="0">
                <a:latin typeface="+mn-lt"/>
              </a:rPr>
              <a:t>mess</a:t>
            </a:r>
            <a:r>
              <a:rPr lang="cs-CZ" b="1" dirty="0">
                <a:latin typeface="+mn-lt"/>
              </a:rPr>
              <a:t> </a:t>
            </a:r>
            <a:endParaRPr lang="cs-CZ" b="1" dirty="0" smtClean="0">
              <a:latin typeface="+mn-lt"/>
            </a:endParaRPr>
          </a:p>
          <a:p>
            <a:pPr algn="ctr"/>
            <a:r>
              <a:rPr lang="cs-CZ" b="1" dirty="0" err="1" smtClean="0">
                <a:latin typeface="+mn-lt"/>
              </a:rPr>
              <a:t>then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you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clean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it</a:t>
            </a:r>
            <a:r>
              <a:rPr lang="cs-CZ" b="1" dirty="0" smtClean="0">
                <a:latin typeface="+mn-lt"/>
              </a:rPr>
              <a:t> up</a:t>
            </a:r>
          </a:p>
        </p:txBody>
      </p:sp>
    </p:spTree>
    <p:extLst>
      <p:ext uri="{BB962C8B-B14F-4D97-AF65-F5344CB8AC3E}">
        <p14:creationId xmlns:p14="http://schemas.microsoft.com/office/powerpoint/2010/main" val="121283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auto">
          <a:xfrm>
            <a:off x="2493596" y="387929"/>
            <a:ext cx="3321987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Struktury a postupy…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365762" y="1617722"/>
            <a:ext cx="1606626" cy="41841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1. Orientace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2270927" y="920916"/>
            <a:ext cx="3943780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příprava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vědeckých textů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2069924" y="1613364"/>
            <a:ext cx="5387582" cy="654348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- Jak si najít téma pro vědeckou práci?</a:t>
            </a:r>
          </a:p>
          <a:p>
            <a:r>
              <a:rPr lang="cs-CZ" sz="18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 (Téma si vás najde, ne vy téma)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365762" y="2369441"/>
            <a:ext cx="1606626" cy="710847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rgbClr val="800000"/>
                </a:solidFill>
                <a:latin typeface="+mn-lt"/>
              </a:rPr>
              <a:t>2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. Rešerše a</a:t>
            </a:r>
          </a:p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 prohloubení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14" name="Obdélník 13"/>
          <p:cNvSpPr/>
          <p:nvPr/>
        </p:nvSpPr>
        <p:spPr bwMode="auto">
          <a:xfrm>
            <a:off x="2088210" y="2351153"/>
            <a:ext cx="5949366" cy="1215007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Analýza pramenů a literatury</a:t>
            </a:r>
          </a:p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Hra z materiálem a s perspektivami (v deníčku)</a:t>
            </a:r>
          </a:p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Zamyslet se nad materiálem, pohrát si s nim</a:t>
            </a:r>
          </a:p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  (v deníčku nebo jinde; každopádně písemně)</a:t>
            </a:r>
          </a:p>
        </p:txBody>
      </p:sp>
      <p:sp>
        <p:nvSpPr>
          <p:cNvPr id="15" name="Obdélník 14"/>
          <p:cNvSpPr/>
          <p:nvPr/>
        </p:nvSpPr>
        <p:spPr bwMode="auto">
          <a:xfrm>
            <a:off x="455843" y="3653580"/>
            <a:ext cx="1516545" cy="418416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3. Začít psát</a:t>
            </a:r>
            <a:endParaRPr lang="cs-CZ" sz="18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2088210" y="3646143"/>
            <a:ext cx="6726606" cy="2169441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- Důvěřovat </a:t>
            </a:r>
            <a:r>
              <a:rPr lang="cs-CZ" sz="1800" b="1" dirty="0">
                <a:solidFill>
                  <a:schemeClr val="bg2"/>
                </a:solidFill>
                <a:latin typeface="+mn-lt"/>
              </a:rPr>
              <a:t>vlastnímu vědeckému instinktu!</a:t>
            </a:r>
          </a:p>
          <a:p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- Psát chaoticky, ale psát (systém bábovička z písku)</a:t>
            </a:r>
          </a:p>
          <a:p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     - Přemoct strach ze psaní (perfekcionismus)</a:t>
            </a:r>
          </a:p>
          <a:p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     - psát asociativně</a:t>
            </a:r>
          </a:p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 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    - nastavit si dosažitelné cíle </a:t>
            </a:r>
            <a:endParaRPr lang="cs-CZ" sz="1800" b="1" dirty="0">
              <a:solidFill>
                <a:schemeClr val="bg2"/>
              </a:solidFill>
              <a:latin typeface="+mn-lt"/>
            </a:endParaRPr>
          </a:p>
          <a:p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     - odměňovat se za jejích dosažení</a:t>
            </a:r>
          </a:p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 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    - pište, i když se na to necítíte – tedy každý den!</a:t>
            </a:r>
          </a:p>
          <a:p>
            <a:endParaRPr lang="cs-CZ" sz="1800" b="1" dirty="0" smtClean="0">
              <a:solidFill>
                <a:schemeClr val="bg2"/>
              </a:solidFill>
              <a:latin typeface="+mn-lt"/>
            </a:endParaRPr>
          </a:p>
          <a:p>
            <a:endParaRPr lang="cs-CZ" sz="1800" b="1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505" y="0"/>
            <a:ext cx="1686495" cy="2527210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 bwMode="auto">
          <a:xfrm>
            <a:off x="7234426" y="3358006"/>
            <a:ext cx="1837944" cy="4894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200" b="1" dirty="0" err="1" smtClean="0">
                <a:latin typeface="+mn-lt"/>
              </a:rPr>
              <a:t>First</a:t>
            </a:r>
            <a:r>
              <a:rPr lang="cs-CZ" sz="1200" b="1" dirty="0" smtClean="0">
                <a:latin typeface="+mn-lt"/>
              </a:rPr>
              <a:t> </a:t>
            </a:r>
            <a:r>
              <a:rPr lang="cs-CZ" sz="1200" b="1" dirty="0" err="1" smtClean="0">
                <a:latin typeface="+mn-lt"/>
              </a:rPr>
              <a:t>you</a:t>
            </a:r>
            <a:r>
              <a:rPr lang="cs-CZ" sz="1200" b="1" dirty="0" smtClean="0">
                <a:latin typeface="+mn-lt"/>
              </a:rPr>
              <a:t> make a </a:t>
            </a:r>
            <a:r>
              <a:rPr lang="cs-CZ" sz="1200" b="1" dirty="0" err="1" smtClean="0">
                <a:latin typeface="+mn-lt"/>
              </a:rPr>
              <a:t>mess</a:t>
            </a:r>
            <a:r>
              <a:rPr lang="cs-CZ" sz="1200" b="1" dirty="0">
                <a:latin typeface="+mn-lt"/>
              </a:rPr>
              <a:t> </a:t>
            </a:r>
            <a:endParaRPr lang="cs-CZ" sz="1200" b="1" dirty="0" smtClean="0">
              <a:latin typeface="+mn-lt"/>
            </a:endParaRPr>
          </a:p>
          <a:p>
            <a:pPr algn="ctr"/>
            <a:r>
              <a:rPr lang="cs-CZ" sz="1200" b="1" dirty="0" err="1" smtClean="0">
                <a:latin typeface="+mn-lt"/>
              </a:rPr>
              <a:t>then</a:t>
            </a:r>
            <a:r>
              <a:rPr lang="cs-CZ" sz="1200" b="1" dirty="0" smtClean="0">
                <a:latin typeface="+mn-lt"/>
              </a:rPr>
              <a:t> </a:t>
            </a:r>
            <a:r>
              <a:rPr lang="cs-CZ" sz="1200" b="1" dirty="0" err="1" smtClean="0">
                <a:latin typeface="+mn-lt"/>
              </a:rPr>
              <a:t>you</a:t>
            </a:r>
            <a:r>
              <a:rPr lang="cs-CZ" sz="1200" b="1" dirty="0" smtClean="0">
                <a:latin typeface="+mn-lt"/>
              </a:rPr>
              <a:t> </a:t>
            </a:r>
            <a:r>
              <a:rPr lang="cs-CZ" sz="1200" b="1" dirty="0" err="1" smtClean="0">
                <a:latin typeface="+mn-lt"/>
              </a:rPr>
              <a:t>clean</a:t>
            </a:r>
            <a:r>
              <a:rPr lang="cs-CZ" sz="1200" b="1" dirty="0" smtClean="0">
                <a:latin typeface="+mn-lt"/>
              </a:rPr>
              <a:t> </a:t>
            </a:r>
            <a:r>
              <a:rPr lang="cs-CZ" sz="1200" b="1" dirty="0" err="1" smtClean="0">
                <a:latin typeface="+mn-lt"/>
              </a:rPr>
              <a:t>it</a:t>
            </a:r>
            <a:r>
              <a:rPr lang="cs-CZ" sz="1200" b="1" dirty="0" smtClean="0">
                <a:latin typeface="+mn-lt"/>
              </a:rPr>
              <a:t> up</a:t>
            </a:r>
          </a:p>
        </p:txBody>
      </p:sp>
    </p:spTree>
    <p:extLst>
      <p:ext uri="{BB962C8B-B14F-4D97-AF65-F5344CB8AC3E}">
        <p14:creationId xmlns:p14="http://schemas.microsoft.com/office/powerpoint/2010/main" val="47578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auto">
          <a:xfrm>
            <a:off x="2493596" y="387929"/>
            <a:ext cx="3321987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Struktury a postupy…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2270927" y="920916"/>
            <a:ext cx="3943780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příprava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vědeckých textů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533730" y="1660189"/>
            <a:ext cx="6305982" cy="41841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Psaní je návyková droga, staňte se šťastným feťákem! </a:t>
            </a:r>
            <a:endParaRPr lang="cs-CZ" sz="1800" b="1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505" y="0"/>
            <a:ext cx="1686495" cy="252721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873" y="2707262"/>
            <a:ext cx="4671465" cy="2903472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19" name="Ovál 18"/>
          <p:cNvSpPr/>
          <p:nvPr/>
        </p:nvSpPr>
        <p:spPr bwMode="auto">
          <a:xfrm>
            <a:off x="4489001" y="2139623"/>
            <a:ext cx="2139529" cy="576072"/>
          </a:xfrm>
          <a:prstGeom prst="ellipse">
            <a:avLst/>
          </a:prstGeom>
          <a:solidFill>
            <a:srgbClr val="0033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10 min.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denně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20" name="Obdélník 19"/>
          <p:cNvSpPr/>
          <p:nvPr/>
        </p:nvSpPr>
        <p:spPr bwMode="auto">
          <a:xfrm>
            <a:off x="533730" y="2171787"/>
            <a:ext cx="3782238" cy="42511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1. krok: Volné, asociativní psaní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1" name="Obdélník 20"/>
          <p:cNvSpPr/>
          <p:nvPr/>
        </p:nvSpPr>
        <p:spPr bwMode="auto">
          <a:xfrm>
            <a:off x="507822" y="2808878"/>
            <a:ext cx="8352714" cy="42511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rgbClr val="800000"/>
                </a:solidFill>
                <a:latin typeface="+mn-lt"/>
              </a:rPr>
              <a:t>2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. krok: asociativní psaní o jednom konkrétním námětu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07822" y="3376517"/>
            <a:ext cx="8352714" cy="42511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3. krok: stanovit denní cíl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672025" y="3878474"/>
            <a:ext cx="7834554" cy="425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Doby, kdy budu psát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672025" y="4349266"/>
            <a:ext cx="7834554" cy="75589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Budu psát tak dlouho, až budu mít shromážděno několik dobrých </a:t>
            </a:r>
          </a:p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  nápadů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5" name="Obdélník 24"/>
          <p:cNvSpPr/>
          <p:nvPr/>
        </p:nvSpPr>
        <p:spPr bwMode="auto">
          <a:xfrm>
            <a:off x="672025" y="5126291"/>
            <a:ext cx="7834554" cy="367919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Denně napíšu jednu až tři stránky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192" y="3994728"/>
            <a:ext cx="2602991" cy="2602991"/>
          </a:xfrm>
          <a:prstGeom prst="rect">
            <a:avLst/>
          </a:prstGeom>
        </p:spPr>
      </p:pic>
      <p:sp>
        <p:nvSpPr>
          <p:cNvPr id="26" name="Obdélník 25"/>
          <p:cNvSpPr/>
          <p:nvPr/>
        </p:nvSpPr>
        <p:spPr bwMode="auto">
          <a:xfrm>
            <a:off x="6803136" y="4258079"/>
            <a:ext cx="1225296" cy="708918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softEdge rad="63500"/>
          </a:effectLst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b="1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Write</a:t>
            </a:r>
            <a:endParaRPr lang="cs-CZ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cs-CZ" b="1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first</a:t>
            </a:r>
            <a:endParaRPr lang="cs-CZ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Obdélník 26"/>
          <p:cNvSpPr/>
          <p:nvPr/>
        </p:nvSpPr>
        <p:spPr bwMode="auto">
          <a:xfrm>
            <a:off x="2981168" y="6229800"/>
            <a:ext cx="3015666" cy="367919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Udělejte ze psaní prioritu!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780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24" y="155473"/>
            <a:ext cx="1168336" cy="1670486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 bwMode="auto">
          <a:xfrm>
            <a:off x="2493596" y="387929"/>
            <a:ext cx="3321987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Pomůcky II.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" name="Ovál 17"/>
          <p:cNvSpPr/>
          <p:nvPr/>
        </p:nvSpPr>
        <p:spPr bwMode="auto">
          <a:xfrm>
            <a:off x="2270927" y="920916"/>
            <a:ext cx="3943780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příprava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vědeckých textů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365762" y="1596403"/>
            <a:ext cx="3639310" cy="41033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‚Mind </a:t>
            </a:r>
            <a:r>
              <a:rPr lang="cs-CZ" sz="1800" b="1" dirty="0" err="1" smtClean="0">
                <a:solidFill>
                  <a:srgbClr val="800000"/>
                </a:solidFill>
                <a:latin typeface="+mn-lt"/>
              </a:rPr>
              <a:t>mapping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‘ neboli ‚</a:t>
            </a:r>
            <a:r>
              <a:rPr lang="cs-CZ" sz="1800" b="1" dirty="0" err="1" smtClean="0">
                <a:solidFill>
                  <a:srgbClr val="800000"/>
                </a:solidFill>
                <a:latin typeface="+mn-lt"/>
              </a:rPr>
              <a:t>clustry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‘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365762" y="2072610"/>
            <a:ext cx="8538398" cy="55169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1. Vybrat si pojem, dát ho doprostřed stránky a sepsat kolem něho všechny pojmy, které vás ve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volné asociaci napadnou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6" name="Ovál 25"/>
          <p:cNvSpPr/>
          <p:nvPr/>
        </p:nvSpPr>
        <p:spPr bwMode="auto">
          <a:xfrm>
            <a:off x="3615407" y="4119445"/>
            <a:ext cx="1585188" cy="8069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čtení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27" name="Ovál 26"/>
          <p:cNvSpPr/>
          <p:nvPr/>
        </p:nvSpPr>
        <p:spPr bwMode="auto">
          <a:xfrm>
            <a:off x="3079601" y="3310411"/>
            <a:ext cx="2479950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Čtení a nové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  <a:r>
              <a:rPr kumimoji="0" lang="cs-CZ" sz="18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médie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28" name="Ovál 27"/>
          <p:cNvSpPr/>
          <p:nvPr/>
        </p:nvSpPr>
        <p:spPr bwMode="auto">
          <a:xfrm>
            <a:off x="1332537" y="3810283"/>
            <a:ext cx="1705759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motivace</a:t>
            </a:r>
          </a:p>
        </p:txBody>
      </p:sp>
      <p:sp>
        <p:nvSpPr>
          <p:cNvPr id="29" name="Ovál 28"/>
          <p:cNvSpPr/>
          <p:nvPr/>
        </p:nvSpPr>
        <p:spPr bwMode="auto">
          <a:xfrm>
            <a:off x="1640716" y="4727900"/>
            <a:ext cx="1705759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Dějiny čtení</a:t>
            </a:r>
          </a:p>
        </p:txBody>
      </p:sp>
      <p:sp>
        <p:nvSpPr>
          <p:cNvPr id="30" name="Ovál 29"/>
          <p:cNvSpPr/>
          <p:nvPr/>
        </p:nvSpPr>
        <p:spPr bwMode="auto">
          <a:xfrm>
            <a:off x="3433169" y="5163869"/>
            <a:ext cx="1705759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Volný čas</a:t>
            </a:r>
          </a:p>
        </p:txBody>
      </p:sp>
      <p:sp>
        <p:nvSpPr>
          <p:cNvPr id="31" name="Ovál 30"/>
          <p:cNvSpPr/>
          <p:nvPr/>
        </p:nvSpPr>
        <p:spPr bwMode="auto">
          <a:xfrm>
            <a:off x="5361827" y="4854707"/>
            <a:ext cx="1705759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Učit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se číst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32" name="Ovál 31"/>
          <p:cNvSpPr/>
          <p:nvPr/>
        </p:nvSpPr>
        <p:spPr bwMode="auto">
          <a:xfrm>
            <a:off x="5684750" y="3927978"/>
            <a:ext cx="1705759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Kde se čte?</a:t>
            </a:r>
          </a:p>
        </p:txBody>
      </p:sp>
      <p:sp>
        <p:nvSpPr>
          <p:cNvPr id="34" name="Ovál 33"/>
          <p:cNvSpPr/>
          <p:nvPr/>
        </p:nvSpPr>
        <p:spPr bwMode="auto">
          <a:xfrm>
            <a:off x="5686907" y="5934456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informace</a:t>
            </a:r>
          </a:p>
        </p:txBody>
      </p:sp>
      <p:sp>
        <p:nvSpPr>
          <p:cNvPr id="35" name="Ovál 34"/>
          <p:cNvSpPr/>
          <p:nvPr/>
        </p:nvSpPr>
        <p:spPr bwMode="auto">
          <a:xfrm>
            <a:off x="7460634" y="6068568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psaní</a:t>
            </a:r>
          </a:p>
        </p:txBody>
      </p:sp>
      <p:sp>
        <p:nvSpPr>
          <p:cNvPr id="36" name="Ovál 35"/>
          <p:cNvSpPr/>
          <p:nvPr/>
        </p:nvSpPr>
        <p:spPr bwMode="auto">
          <a:xfrm>
            <a:off x="7300395" y="4446191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škola</a:t>
            </a:r>
          </a:p>
        </p:txBody>
      </p:sp>
      <p:sp>
        <p:nvSpPr>
          <p:cNvPr id="37" name="Ovál 36"/>
          <p:cNvSpPr/>
          <p:nvPr/>
        </p:nvSpPr>
        <p:spPr bwMode="auto">
          <a:xfrm>
            <a:off x="7626935" y="3815622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knihovna</a:t>
            </a:r>
          </a:p>
        </p:txBody>
      </p:sp>
      <p:sp>
        <p:nvSpPr>
          <p:cNvPr id="38" name="Ovál 37"/>
          <p:cNvSpPr/>
          <p:nvPr/>
        </p:nvSpPr>
        <p:spPr bwMode="auto">
          <a:xfrm>
            <a:off x="6697452" y="3303279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postel</a:t>
            </a:r>
          </a:p>
        </p:txBody>
      </p:sp>
      <p:sp>
        <p:nvSpPr>
          <p:cNvPr id="39" name="Ovál 38"/>
          <p:cNvSpPr/>
          <p:nvPr/>
        </p:nvSpPr>
        <p:spPr bwMode="auto">
          <a:xfrm>
            <a:off x="5435445" y="3037584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filmy</a:t>
            </a:r>
          </a:p>
        </p:txBody>
      </p:sp>
      <p:sp>
        <p:nvSpPr>
          <p:cNvPr id="40" name="Ovál 39"/>
          <p:cNvSpPr/>
          <p:nvPr/>
        </p:nvSpPr>
        <p:spPr bwMode="auto">
          <a:xfrm>
            <a:off x="4742388" y="2534092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scénáře</a:t>
            </a:r>
          </a:p>
        </p:txBody>
      </p:sp>
      <p:sp>
        <p:nvSpPr>
          <p:cNvPr id="41" name="Ovál 40"/>
          <p:cNvSpPr/>
          <p:nvPr/>
        </p:nvSpPr>
        <p:spPr bwMode="auto">
          <a:xfrm>
            <a:off x="3248847" y="2747426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podcasty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42" name="Ovál 41"/>
          <p:cNvSpPr/>
          <p:nvPr/>
        </p:nvSpPr>
        <p:spPr bwMode="auto">
          <a:xfrm>
            <a:off x="1902889" y="2559921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komiksy</a:t>
            </a:r>
          </a:p>
        </p:txBody>
      </p:sp>
      <p:sp>
        <p:nvSpPr>
          <p:cNvPr id="43" name="Ovál 42"/>
          <p:cNvSpPr/>
          <p:nvPr/>
        </p:nvSpPr>
        <p:spPr bwMode="auto">
          <a:xfrm>
            <a:off x="639480" y="3038966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identita</a:t>
            </a:r>
          </a:p>
        </p:txBody>
      </p:sp>
      <p:sp>
        <p:nvSpPr>
          <p:cNvPr id="44" name="Ovál 43"/>
          <p:cNvSpPr/>
          <p:nvPr/>
        </p:nvSpPr>
        <p:spPr bwMode="auto">
          <a:xfrm>
            <a:off x="137422" y="3525867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koníček</a:t>
            </a:r>
          </a:p>
        </p:txBody>
      </p:sp>
      <p:sp>
        <p:nvSpPr>
          <p:cNvPr id="45" name="Ovál 44"/>
          <p:cNvSpPr/>
          <p:nvPr/>
        </p:nvSpPr>
        <p:spPr bwMode="auto">
          <a:xfrm>
            <a:off x="93658" y="4267847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vědomosti</a:t>
            </a:r>
          </a:p>
        </p:txBody>
      </p:sp>
      <p:sp>
        <p:nvSpPr>
          <p:cNvPr id="46" name="Ovál 45"/>
          <p:cNvSpPr/>
          <p:nvPr/>
        </p:nvSpPr>
        <p:spPr bwMode="auto">
          <a:xfrm>
            <a:off x="720548" y="5153101"/>
            <a:ext cx="98533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tisk</a:t>
            </a:r>
          </a:p>
        </p:txBody>
      </p:sp>
      <p:sp>
        <p:nvSpPr>
          <p:cNvPr id="47" name="Ovál 46"/>
          <p:cNvSpPr/>
          <p:nvPr/>
        </p:nvSpPr>
        <p:spPr bwMode="auto">
          <a:xfrm>
            <a:off x="1213215" y="5598277"/>
            <a:ext cx="1265138" cy="67235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Literární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spolky</a:t>
            </a:r>
          </a:p>
        </p:txBody>
      </p:sp>
      <p:sp>
        <p:nvSpPr>
          <p:cNvPr id="48" name="Ovál 47"/>
          <p:cNvSpPr/>
          <p:nvPr/>
        </p:nvSpPr>
        <p:spPr bwMode="auto">
          <a:xfrm>
            <a:off x="2478353" y="5980039"/>
            <a:ext cx="1265138" cy="67235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Knížky o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módě 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cxnSp>
        <p:nvCxnSpPr>
          <p:cNvPr id="3" name="Přímá spojnice 2"/>
          <p:cNvCxnSpPr>
            <a:stCxn id="26" idx="6"/>
            <a:endCxn id="32" idx="2"/>
          </p:cNvCxnSpPr>
          <p:nvPr/>
        </p:nvCxnSpPr>
        <p:spPr bwMode="auto">
          <a:xfrm flipV="1">
            <a:off x="5200595" y="4237140"/>
            <a:ext cx="484155" cy="28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Přímá spojnice 5"/>
          <p:cNvCxnSpPr>
            <a:stCxn id="26" idx="0"/>
            <a:endCxn id="27" idx="4"/>
          </p:cNvCxnSpPr>
          <p:nvPr/>
        </p:nvCxnSpPr>
        <p:spPr bwMode="auto">
          <a:xfrm flipH="1" flipV="1">
            <a:off x="4319576" y="3928735"/>
            <a:ext cx="88425" cy="1907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Přímá spojnice 7"/>
          <p:cNvCxnSpPr>
            <a:stCxn id="26" idx="4"/>
            <a:endCxn id="30" idx="0"/>
          </p:cNvCxnSpPr>
          <p:nvPr/>
        </p:nvCxnSpPr>
        <p:spPr bwMode="auto">
          <a:xfrm flipH="1">
            <a:off x="4286049" y="4926409"/>
            <a:ext cx="121952" cy="2374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10"/>
          <p:cNvCxnSpPr>
            <a:stCxn id="26" idx="5"/>
            <a:endCxn id="31" idx="1"/>
          </p:cNvCxnSpPr>
          <p:nvPr/>
        </p:nvCxnSpPr>
        <p:spPr bwMode="auto">
          <a:xfrm>
            <a:off x="4968450" y="4808232"/>
            <a:ext cx="643180" cy="137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>
            <a:stCxn id="26" idx="2"/>
            <a:endCxn id="28" idx="6"/>
          </p:cNvCxnSpPr>
          <p:nvPr/>
        </p:nvCxnSpPr>
        <p:spPr bwMode="auto">
          <a:xfrm flipH="1" flipV="1">
            <a:off x="3038296" y="4119445"/>
            <a:ext cx="577111" cy="4034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Přímá spojnice 52"/>
          <p:cNvCxnSpPr>
            <a:stCxn id="29" idx="6"/>
            <a:endCxn id="26" idx="3"/>
          </p:cNvCxnSpPr>
          <p:nvPr/>
        </p:nvCxnSpPr>
        <p:spPr bwMode="auto">
          <a:xfrm flipV="1">
            <a:off x="3346475" y="4808232"/>
            <a:ext cx="501077" cy="2288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54"/>
          <p:cNvCxnSpPr>
            <a:stCxn id="27" idx="0"/>
            <a:endCxn id="41" idx="4"/>
          </p:cNvCxnSpPr>
          <p:nvPr/>
        </p:nvCxnSpPr>
        <p:spPr bwMode="auto">
          <a:xfrm flipH="1" flipV="1">
            <a:off x="3941904" y="3192602"/>
            <a:ext cx="377672" cy="11780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Přímá spojnice 56"/>
          <p:cNvCxnSpPr>
            <a:stCxn id="27" idx="7"/>
            <a:endCxn id="40" idx="4"/>
          </p:cNvCxnSpPr>
          <p:nvPr/>
        </p:nvCxnSpPr>
        <p:spPr bwMode="auto">
          <a:xfrm flipV="1">
            <a:off x="5196371" y="2979268"/>
            <a:ext cx="239074" cy="4216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Přímá spojnice 58"/>
          <p:cNvCxnSpPr>
            <a:stCxn id="39" idx="3"/>
            <a:endCxn id="27" idx="6"/>
          </p:cNvCxnSpPr>
          <p:nvPr/>
        </p:nvCxnSpPr>
        <p:spPr bwMode="auto">
          <a:xfrm flipH="1">
            <a:off x="5559551" y="3417565"/>
            <a:ext cx="78886" cy="202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Přímá spojnice 60"/>
          <p:cNvCxnSpPr>
            <a:stCxn id="42" idx="4"/>
            <a:endCxn id="27" idx="1"/>
          </p:cNvCxnSpPr>
          <p:nvPr/>
        </p:nvCxnSpPr>
        <p:spPr bwMode="auto">
          <a:xfrm>
            <a:off x="2595946" y="3005097"/>
            <a:ext cx="846835" cy="3958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Přímá spojnice 62"/>
          <p:cNvCxnSpPr>
            <a:stCxn id="43" idx="5"/>
            <a:endCxn id="28" idx="0"/>
          </p:cNvCxnSpPr>
          <p:nvPr/>
        </p:nvCxnSpPr>
        <p:spPr bwMode="auto">
          <a:xfrm>
            <a:off x="1822602" y="3418947"/>
            <a:ext cx="362815" cy="3913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Přímá spojnice 64"/>
          <p:cNvCxnSpPr>
            <a:stCxn id="44" idx="5"/>
            <a:endCxn id="28" idx="1"/>
          </p:cNvCxnSpPr>
          <p:nvPr/>
        </p:nvCxnSpPr>
        <p:spPr bwMode="auto">
          <a:xfrm flipV="1">
            <a:off x="1320544" y="3900834"/>
            <a:ext cx="261796" cy="50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Přímá spojnice 66"/>
          <p:cNvCxnSpPr>
            <a:stCxn id="45" idx="0"/>
            <a:endCxn id="28" idx="2"/>
          </p:cNvCxnSpPr>
          <p:nvPr/>
        </p:nvCxnSpPr>
        <p:spPr bwMode="auto">
          <a:xfrm flipV="1">
            <a:off x="786715" y="4119445"/>
            <a:ext cx="545822" cy="1484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Přímá spojnice 68"/>
          <p:cNvCxnSpPr>
            <a:stCxn id="29" idx="2"/>
            <a:endCxn id="46" idx="0"/>
          </p:cNvCxnSpPr>
          <p:nvPr/>
        </p:nvCxnSpPr>
        <p:spPr bwMode="auto">
          <a:xfrm flipH="1">
            <a:off x="1213215" y="5037062"/>
            <a:ext cx="427501" cy="116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Přímá spojnice 70"/>
          <p:cNvCxnSpPr>
            <a:stCxn id="29" idx="4"/>
            <a:endCxn id="47" idx="7"/>
          </p:cNvCxnSpPr>
          <p:nvPr/>
        </p:nvCxnSpPr>
        <p:spPr bwMode="auto">
          <a:xfrm flipH="1">
            <a:off x="2293078" y="5346224"/>
            <a:ext cx="200518" cy="3505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Přímá spojnice 72"/>
          <p:cNvCxnSpPr>
            <a:stCxn id="29" idx="5"/>
            <a:endCxn id="48" idx="0"/>
          </p:cNvCxnSpPr>
          <p:nvPr/>
        </p:nvCxnSpPr>
        <p:spPr bwMode="auto">
          <a:xfrm>
            <a:off x="3096672" y="5255673"/>
            <a:ext cx="14250" cy="7243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Přímá spojnice 74"/>
          <p:cNvCxnSpPr>
            <a:stCxn id="34" idx="0"/>
            <a:endCxn id="31" idx="4"/>
          </p:cNvCxnSpPr>
          <p:nvPr/>
        </p:nvCxnSpPr>
        <p:spPr bwMode="auto">
          <a:xfrm flipH="1" flipV="1">
            <a:off x="6214707" y="5473031"/>
            <a:ext cx="165257" cy="4614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Přímá spojnice 76"/>
          <p:cNvCxnSpPr>
            <a:stCxn id="33" idx="2"/>
            <a:endCxn id="31" idx="5"/>
          </p:cNvCxnSpPr>
          <p:nvPr/>
        </p:nvCxnSpPr>
        <p:spPr bwMode="auto">
          <a:xfrm flipV="1">
            <a:off x="6629400" y="5382480"/>
            <a:ext cx="188383" cy="329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Přímá spojnice 78"/>
          <p:cNvCxnSpPr>
            <a:stCxn id="35" idx="2"/>
            <a:endCxn id="31" idx="6"/>
          </p:cNvCxnSpPr>
          <p:nvPr/>
        </p:nvCxnSpPr>
        <p:spPr bwMode="auto">
          <a:xfrm flipH="1" flipV="1">
            <a:off x="7067586" y="5163869"/>
            <a:ext cx="393048" cy="11272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Ovál 32"/>
          <p:cNvSpPr/>
          <p:nvPr/>
        </p:nvSpPr>
        <p:spPr bwMode="auto">
          <a:xfrm>
            <a:off x="6629400" y="5489280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předčítání</a:t>
            </a:r>
          </a:p>
        </p:txBody>
      </p:sp>
      <p:cxnSp>
        <p:nvCxnSpPr>
          <p:cNvPr id="82" name="Přímá spojnice 81"/>
          <p:cNvCxnSpPr>
            <a:stCxn id="32" idx="0"/>
            <a:endCxn id="38" idx="2"/>
          </p:cNvCxnSpPr>
          <p:nvPr/>
        </p:nvCxnSpPr>
        <p:spPr bwMode="auto">
          <a:xfrm flipV="1">
            <a:off x="6537630" y="3525867"/>
            <a:ext cx="159822" cy="4021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Přímá spojnice 83"/>
          <p:cNvCxnSpPr>
            <a:stCxn id="32" idx="7"/>
            <a:endCxn id="37" idx="1"/>
          </p:cNvCxnSpPr>
          <p:nvPr/>
        </p:nvCxnSpPr>
        <p:spPr bwMode="auto">
          <a:xfrm flipV="1">
            <a:off x="7140706" y="3880817"/>
            <a:ext cx="689221" cy="1377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Přímá spojnice 85"/>
          <p:cNvCxnSpPr>
            <a:stCxn id="32" idx="5"/>
            <a:endCxn id="36" idx="1"/>
          </p:cNvCxnSpPr>
          <p:nvPr/>
        </p:nvCxnSpPr>
        <p:spPr bwMode="auto">
          <a:xfrm>
            <a:off x="7140706" y="4455751"/>
            <a:ext cx="362681" cy="556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9646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33" grpId="0" animBg="1"/>
    </p:bld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0</TotalTime>
  <Words>1001</Words>
  <Application>Microsoft Office PowerPoint</Application>
  <PresentationFormat>Předvádění na obrazovce (4:3)</PresentationFormat>
  <Paragraphs>197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Tahoma</vt:lpstr>
      <vt:lpstr>Wingdings</vt:lpstr>
      <vt:lpstr>Prezentace_MU_CZ</vt:lpstr>
      <vt:lpstr>Metodika  IX.    Vědecké psaní - pro pokročilé   IV. Struktury a postupy</vt:lpstr>
      <vt:lpstr>Úkoly 19./26.10.</vt:lpstr>
      <vt:lpstr>Úkoly 19./26.10.</vt:lpstr>
      <vt:lpstr>Prezentace aplikace PowerPoint</vt:lpstr>
      <vt:lpstr>Úkoly 19./26.10.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Úkoly 2.11.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PK</dc:creator>
  <cp:lastModifiedBy>Klára Hübnerová</cp:lastModifiedBy>
  <cp:revision>218</cp:revision>
  <cp:lastPrinted>2019-09-24T07:27:02Z</cp:lastPrinted>
  <dcterms:created xsi:type="dcterms:W3CDTF">2015-11-23T07:04:47Z</dcterms:created>
  <dcterms:modified xsi:type="dcterms:W3CDTF">2021-10-26T15:15:34Z</dcterms:modified>
</cp:coreProperties>
</file>