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3" r:id="rId3"/>
    <p:sldId id="328" r:id="rId4"/>
    <p:sldId id="327" r:id="rId5"/>
    <p:sldId id="329" r:id="rId6"/>
    <p:sldId id="336" r:id="rId7"/>
    <p:sldId id="324" r:id="rId8"/>
    <p:sldId id="323" r:id="rId9"/>
    <p:sldId id="331" r:id="rId10"/>
    <p:sldId id="335" r:id="rId11"/>
    <p:sldId id="332" r:id="rId12"/>
    <p:sldId id="337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CC"/>
    <a:srgbClr val="BE020A"/>
    <a:srgbClr val="FFFF99"/>
    <a:srgbClr val="FF0066"/>
    <a:srgbClr val="B10107"/>
    <a:srgbClr val="003366"/>
    <a:srgbClr val="FF6600"/>
    <a:srgbClr val="9900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638" autoAdjust="0"/>
  </p:normalViewPr>
  <p:slideViewPr>
    <p:cSldViewPr snapToGrid="0">
      <p:cViewPr varScale="1">
        <p:scale>
          <a:sx n="109" d="100"/>
          <a:sy n="109" d="100"/>
        </p:scale>
        <p:origin x="177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4139" y="991379"/>
            <a:ext cx="7518400" cy="4671771"/>
          </a:xfrm>
        </p:spPr>
        <p:txBody>
          <a:bodyPr/>
          <a:lstStyle/>
          <a:p>
            <a:r>
              <a:rPr lang="cs-CZ" altLang="cs-CZ" sz="3600" dirty="0" smtClean="0">
                <a:solidFill>
                  <a:srgbClr val="C00000"/>
                </a:solidFill>
              </a:rPr>
              <a:t>Metodika 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3600" dirty="0" smtClean="0">
                <a:solidFill>
                  <a:srgbClr val="C00000"/>
                </a:solidFill>
              </a:rPr>
              <a:t>IX.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</a:t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</a:rPr>
              <a:t>V. </a:t>
            </a: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několik malých</a:t>
            </a:r>
            <a:br>
              <a:rPr lang="cs-CZ" altLang="cs-CZ" sz="1800" dirty="0" smtClean="0">
                <a:solidFill>
                  <a:srgbClr val="002060"/>
                </a:solidFill>
                <a:latin typeface="+mn-lt"/>
              </a:rPr>
            </a:b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forem a jedna velká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846245"/>
            <a:ext cx="5201221" cy="3908796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0776" y="4885843"/>
            <a:ext cx="4206605" cy="777307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smtClean="0">
                <a:solidFill>
                  <a:srgbClr val="C00000"/>
                </a:solidFill>
                <a:latin typeface="+mn-lt"/>
              </a:rPr>
              <a:t>Několik </a:t>
            </a:r>
            <a:r>
              <a:rPr lang="cs-CZ" b="1" dirty="0" smtClean="0">
                <a:solidFill>
                  <a:srgbClr val="C00000"/>
                </a:solidFill>
                <a:latin typeface="+mn-lt"/>
              </a:rPr>
              <a:t>malých forem…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Různé typy vědeckých textů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234" y="239607"/>
            <a:ext cx="1813160" cy="1362617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4" name="Obdélník 13"/>
          <p:cNvSpPr/>
          <p:nvPr/>
        </p:nvSpPr>
        <p:spPr bwMode="auto">
          <a:xfrm>
            <a:off x="2060779" y="1686390"/>
            <a:ext cx="6488861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áklad: početné množství literatury, pramenů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969264" y="2126839"/>
            <a:ext cx="1003123" cy="318354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40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2060779" y="2149106"/>
            <a:ext cx="6488861" cy="675600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záměr: rozvést jednu/dvě myšlenky, analyzovat jeden typ </a:t>
            </a:r>
          </a:p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         několik typů pramene 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bdélník 17"/>
          <p:cNvSpPr/>
          <p:nvPr/>
        </p:nvSpPr>
        <p:spPr bwMode="auto">
          <a:xfrm>
            <a:off x="2662933" y="2786825"/>
            <a:ext cx="3700126" cy="8487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úvod: Poutavý vstup to textu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 dílčí otázka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 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kritika pramenů/kritika literatury</a:t>
            </a:r>
          </a:p>
        </p:txBody>
      </p:sp>
      <p:sp>
        <p:nvSpPr>
          <p:cNvPr id="20" name="Obdélník 19"/>
          <p:cNvSpPr/>
          <p:nvPr/>
        </p:nvSpPr>
        <p:spPr bwMode="auto">
          <a:xfrm>
            <a:off x="3843685" y="3603685"/>
            <a:ext cx="4705955" cy="5998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hlavní část: rozvést dílčí otázku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s pomocí argumentů a pramenů</a:t>
            </a:r>
          </a:p>
        </p:txBody>
      </p:sp>
      <p:sp>
        <p:nvSpPr>
          <p:cNvPr id="21" name="Obdélník 20"/>
          <p:cNvSpPr/>
          <p:nvPr/>
        </p:nvSpPr>
        <p:spPr bwMode="auto">
          <a:xfrm>
            <a:off x="4941200" y="4153329"/>
            <a:ext cx="3917610" cy="43613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Závěr: hlavni výsledky (hlavní teze) 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Ovál 22"/>
          <p:cNvSpPr/>
          <p:nvPr/>
        </p:nvSpPr>
        <p:spPr bwMode="auto">
          <a:xfrm>
            <a:off x="1061720" y="2699055"/>
            <a:ext cx="1512821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struktura</a:t>
            </a:r>
          </a:p>
        </p:txBody>
      </p:sp>
      <p:sp>
        <p:nvSpPr>
          <p:cNvPr id="31" name="Obdélník 30"/>
          <p:cNvSpPr/>
          <p:nvPr/>
        </p:nvSpPr>
        <p:spPr bwMode="auto">
          <a:xfrm>
            <a:off x="396903" y="1676252"/>
            <a:ext cx="1575484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3. </a:t>
            </a:r>
            <a:r>
              <a:rPr lang="cs-CZ" sz="1800" b="1" dirty="0" err="1" smtClean="0">
                <a:solidFill>
                  <a:srgbClr val="C00000"/>
                </a:solidFill>
                <a:latin typeface="+mn-lt"/>
              </a:rPr>
              <a:t>Bakalářká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3" name="Obdélník 32"/>
          <p:cNvSpPr/>
          <p:nvPr/>
        </p:nvSpPr>
        <p:spPr bwMode="auto">
          <a:xfrm>
            <a:off x="314607" y="4477428"/>
            <a:ext cx="1657780" cy="68656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4. Diplomová  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 práce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060779" y="4556236"/>
            <a:ext cx="6699173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áklad: početné množství literatury, pramenů, dílčí otázka/y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811100" y="5234210"/>
            <a:ext cx="1161287" cy="318354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80 – 120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6" name="Ovál 35"/>
          <p:cNvSpPr/>
          <p:nvPr/>
        </p:nvSpPr>
        <p:spPr bwMode="auto">
          <a:xfrm>
            <a:off x="422990" y="5646494"/>
            <a:ext cx="1512821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struktura</a:t>
            </a:r>
          </a:p>
        </p:txBody>
      </p:sp>
      <p:sp>
        <p:nvSpPr>
          <p:cNvPr id="39" name="Obdélník 38"/>
          <p:cNvSpPr/>
          <p:nvPr/>
        </p:nvSpPr>
        <p:spPr bwMode="auto">
          <a:xfrm>
            <a:off x="2018733" y="4926010"/>
            <a:ext cx="3581255" cy="11385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úvod: Poutavý vstup to textu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 představit dílčí otázku/y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 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kritika pramenů/kritika literatury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- struktura textu</a:t>
            </a:r>
          </a:p>
        </p:txBody>
      </p:sp>
      <p:sp>
        <p:nvSpPr>
          <p:cNvPr id="41" name="Obdélník 40"/>
          <p:cNvSpPr/>
          <p:nvPr/>
        </p:nvSpPr>
        <p:spPr bwMode="auto">
          <a:xfrm>
            <a:off x="5563412" y="5016114"/>
            <a:ext cx="3491208" cy="14182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hlavní část: rozvést dílčí otázku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představit/</a:t>
            </a:r>
            <a:r>
              <a:rPr lang="cs-CZ" sz="1600" b="1" dirty="0" err="1" smtClean="0">
                <a:solidFill>
                  <a:srgbClr val="C00000"/>
                </a:solidFill>
                <a:latin typeface="+mn-lt"/>
              </a:rPr>
              <a:t>kontextualizovat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 prameny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- 2-3 perspektivy, ze kterých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 lze dílčí otázku vyřešit</a:t>
            </a:r>
          </a:p>
        </p:txBody>
      </p:sp>
      <p:sp>
        <p:nvSpPr>
          <p:cNvPr id="42" name="Obdélník 41"/>
          <p:cNvSpPr/>
          <p:nvPr/>
        </p:nvSpPr>
        <p:spPr bwMode="auto">
          <a:xfrm>
            <a:off x="3391406" y="6287465"/>
            <a:ext cx="4893058" cy="43613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Závěr: diskuse hlavních výsledků (hlavní teze) 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469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8" grpId="0" animBg="1"/>
      <p:bldP spid="20" grpId="0" animBg="1"/>
      <p:bldP spid="21" grpId="0" animBg="1"/>
      <p:bldP spid="23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1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…a jedna velká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Různé typy vědeckých textů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234" y="239607"/>
            <a:ext cx="1813160" cy="1362617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8" name="Obdélník 7"/>
          <p:cNvSpPr/>
          <p:nvPr/>
        </p:nvSpPr>
        <p:spPr bwMode="auto">
          <a:xfrm>
            <a:off x="442623" y="1790832"/>
            <a:ext cx="1495905" cy="451870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4. Disertace 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603505" y="2262148"/>
            <a:ext cx="1335023" cy="318354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150 - ???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2051635" y="1779986"/>
            <a:ext cx="6488861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áklad: početné množství literatury, pramenů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2051635" y="2242702"/>
            <a:ext cx="6488861" cy="966842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záměr: Pojednání o komplexním problému, který je </a:t>
            </a:r>
          </a:p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propojen několika různými dílčími otázkami 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 a propojuje též různé perspektivy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329185" y="3209544"/>
            <a:ext cx="1512821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struktura</a:t>
            </a:r>
          </a:p>
        </p:txBody>
      </p:sp>
      <p:sp>
        <p:nvSpPr>
          <p:cNvPr id="18" name="Obdélník 17"/>
          <p:cNvSpPr/>
          <p:nvPr/>
        </p:nvSpPr>
        <p:spPr bwMode="auto">
          <a:xfrm>
            <a:off x="1704163" y="3392240"/>
            <a:ext cx="3462197" cy="15682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úvod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</a:t>
            </a:r>
            <a:r>
              <a:rPr lang="cs-CZ" sz="1600" b="1" dirty="0">
                <a:solidFill>
                  <a:srgbClr val="C00000"/>
                </a:solidFill>
                <a:latin typeface="+mj-lt"/>
              </a:rPr>
              <a:t>Poutavý vstup to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textu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 - Dílčí otázky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kritika literatury/rozbor bádaní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představit prameny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představit strukturu práce</a:t>
            </a:r>
          </a:p>
        </p:txBody>
      </p:sp>
      <p:sp>
        <p:nvSpPr>
          <p:cNvPr id="19" name="Obdélník 18"/>
          <p:cNvSpPr/>
          <p:nvPr/>
        </p:nvSpPr>
        <p:spPr bwMode="auto">
          <a:xfrm>
            <a:off x="5296065" y="3399798"/>
            <a:ext cx="2858212" cy="15607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hlavní část: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- kritika pramenů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několik </a:t>
            </a:r>
            <a:r>
              <a:rPr lang="cs-CZ" sz="1600" b="1" dirty="0" err="1" smtClean="0">
                <a:solidFill>
                  <a:srgbClr val="C00000"/>
                </a:solidFill>
                <a:latin typeface="+mn-lt"/>
              </a:rPr>
              <a:t>perspektivicky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oddělených kapitol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(propojení přes dílčí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otázky)</a:t>
            </a:r>
          </a:p>
          <a:p>
            <a:endParaRPr lang="cs-CZ" sz="1600" b="1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2658707" y="5536599"/>
            <a:ext cx="3715512" cy="114694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závěr: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- shrnutí hlavních poznatků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formou teze a jejím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rozvedením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</a:t>
            </a:r>
          </a:p>
          <a:p>
            <a:endParaRPr lang="cs-CZ" sz="1600" b="1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1" name="Obdélník 20"/>
          <p:cNvSpPr/>
          <p:nvPr/>
        </p:nvSpPr>
        <p:spPr bwMode="auto">
          <a:xfrm>
            <a:off x="1701623" y="4984051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10.- 30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296065" y="4991609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80 - ???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6445161" y="5536599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C00000"/>
                </a:solidFill>
                <a:latin typeface="+mn-lt"/>
              </a:rPr>
              <a:t>5</a:t>
            </a:r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 - 15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30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8508" y="3634742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9.11.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518508" y="5787330"/>
            <a:ext cx="8391374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4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507608" y="5286664"/>
            <a:ext cx="8402274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3-31 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507608" y="4257488"/>
            <a:ext cx="8402274" cy="956677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3</a:t>
            </a:r>
            <a:r>
              <a:rPr lang="cs-CZ" sz="1800" b="1" dirty="0" smtClean="0">
                <a:latin typeface="+mn-lt"/>
              </a:rPr>
              <a:t>. Napište krátkou povídku/bajku/pohádku na postavu/abstraktní koncept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dílčí otázku z vaší </a:t>
            </a:r>
            <a:r>
              <a:rPr lang="cs-CZ" sz="1800" b="1" dirty="0" err="1" smtClean="0">
                <a:latin typeface="+mn-lt"/>
              </a:rPr>
              <a:t>magisterky</a:t>
            </a:r>
            <a:r>
              <a:rPr lang="cs-CZ" sz="1800" b="1" dirty="0" smtClean="0">
                <a:latin typeface="+mn-lt"/>
              </a:rPr>
              <a:t>/disertace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(1/2 až ¾ stránky, pošlete mi jí do 7.9.)</a:t>
            </a:r>
            <a:endParaRPr lang="cs-CZ" sz="1800" b="1" dirty="0">
              <a:latin typeface="+mn-lt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4"/>
          <a:stretch/>
        </p:blipFill>
        <p:spPr>
          <a:xfrm>
            <a:off x="4670114" y="382243"/>
            <a:ext cx="4239768" cy="3582273"/>
          </a:xfrm>
          <a:prstGeom prst="rect">
            <a:avLst/>
          </a:prstGeom>
          <a:ln w="28575">
            <a:solidFill>
              <a:srgbClr val="FF3300"/>
            </a:solidFill>
          </a:ln>
        </p:spPr>
      </p:pic>
    </p:spTree>
    <p:extLst>
      <p:ext uri="{BB962C8B-B14F-4D97-AF65-F5344CB8AC3E}">
        <p14:creationId xmlns:p14="http://schemas.microsoft.com/office/powerpoint/2010/main" val="1591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9747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Popsat (max. půl až ¾ stránky), co je cílem vaší práce a proč si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jí musíme nutně přečíst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Poslat mi stránku (*.doc, s vaším jménem atd.) do 31.10.</a:t>
            </a:r>
          </a:p>
          <a:p>
            <a:r>
              <a:rPr lang="cs-CZ" sz="1800" b="1" dirty="0" smtClean="0">
                <a:latin typeface="+mn-lt"/>
              </a:rPr>
              <a:t>    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395309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606670" y="5872049"/>
            <a:ext cx="82923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3-31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3" y="254486"/>
            <a:ext cx="4254299" cy="270148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auto">
          <a:xfrm>
            <a:off x="606670" y="4654645"/>
            <a:ext cx="8303212" cy="685449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Vyrobit si Mind Map </a:t>
            </a:r>
            <a:r>
              <a:rPr lang="cs-CZ" sz="1800" b="1" dirty="0">
                <a:latin typeface="+mn-lt"/>
              </a:rPr>
              <a:t>na </a:t>
            </a:r>
            <a:r>
              <a:rPr lang="cs-CZ" sz="1800" b="1" dirty="0" smtClean="0">
                <a:latin typeface="+mn-lt"/>
              </a:rPr>
              <a:t>pojem/koncept, </a:t>
            </a:r>
            <a:r>
              <a:rPr lang="cs-CZ" sz="1800" b="1" dirty="0">
                <a:latin typeface="+mn-lt"/>
              </a:rPr>
              <a:t>který </a:t>
            </a:r>
            <a:r>
              <a:rPr lang="cs-CZ" sz="1800" b="1" dirty="0" smtClean="0">
                <a:latin typeface="+mn-lt"/>
              </a:rPr>
              <a:t>vám ve vaší práci</a:t>
            </a:r>
          </a:p>
          <a:p>
            <a:r>
              <a:rPr lang="cs-CZ" sz="1800" b="1" dirty="0" smtClean="0">
                <a:latin typeface="+mn-lt"/>
              </a:rPr>
              <a:t>    překáží, prezentace v rámci příštího zasedání  </a:t>
            </a:r>
            <a:endParaRPr lang="cs-CZ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34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9747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Popsat (max. půl až ¾ stránky), co je cílem vaší práce a proč si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jí musíme nutně přečíst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Poslat mi stránku (*.doc, s vaším jménem atd.) do 31.10.</a:t>
            </a:r>
          </a:p>
          <a:p>
            <a:r>
              <a:rPr lang="cs-CZ" sz="1800" b="1" dirty="0" smtClean="0">
                <a:latin typeface="+mn-lt"/>
              </a:rPr>
              <a:t>    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395309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606670" y="5872049"/>
            <a:ext cx="82923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3-31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3" y="254486"/>
            <a:ext cx="4254299" cy="270148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auto">
          <a:xfrm>
            <a:off x="606670" y="4654645"/>
            <a:ext cx="8303212" cy="68544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Vyrobit si Mind Map </a:t>
            </a:r>
            <a:r>
              <a:rPr lang="cs-CZ" sz="1800" b="1" dirty="0">
                <a:latin typeface="+mn-lt"/>
              </a:rPr>
              <a:t>na </a:t>
            </a:r>
            <a:r>
              <a:rPr lang="cs-CZ" sz="1800" b="1" dirty="0" smtClean="0">
                <a:latin typeface="+mn-lt"/>
              </a:rPr>
              <a:t>pojem/koncept, </a:t>
            </a:r>
            <a:r>
              <a:rPr lang="cs-CZ" sz="1800" b="1" dirty="0">
                <a:latin typeface="+mn-lt"/>
              </a:rPr>
              <a:t>který </a:t>
            </a:r>
            <a:r>
              <a:rPr lang="cs-CZ" sz="1800" b="1" dirty="0" smtClean="0">
                <a:latin typeface="+mn-lt"/>
              </a:rPr>
              <a:t>vám ve vaší práci</a:t>
            </a:r>
          </a:p>
          <a:p>
            <a:r>
              <a:rPr lang="cs-CZ" sz="1800" b="1" dirty="0" smtClean="0">
                <a:latin typeface="+mn-lt"/>
              </a:rPr>
              <a:t>    překáží, prezentace v rámci příštího zasedání  </a:t>
            </a:r>
            <a:endParaRPr lang="cs-CZ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052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24" y="155473"/>
            <a:ext cx="1168336" cy="1670486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Pomůcky II.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365762" y="1596403"/>
            <a:ext cx="3639310" cy="41033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‚Mind 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mapping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 neboli ‚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clustry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365762" y="2072610"/>
            <a:ext cx="8538398" cy="329107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3. Najít průnik mezi pojmy: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3595417" y="4116484"/>
            <a:ext cx="1585188" cy="8069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7" name="Ovál 26"/>
          <p:cNvSpPr/>
          <p:nvPr/>
        </p:nvSpPr>
        <p:spPr bwMode="auto">
          <a:xfrm>
            <a:off x="5162202" y="3774705"/>
            <a:ext cx="2479950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 a nové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  <a:r>
              <a:rPr kumimoji="0" lang="cs-CZ" sz="18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médie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8" name="Ovál 27"/>
          <p:cNvSpPr/>
          <p:nvPr/>
        </p:nvSpPr>
        <p:spPr bwMode="auto">
          <a:xfrm>
            <a:off x="1640716" y="4716181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motivace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7518046" y="448123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filmy</a:t>
            </a:r>
          </a:p>
        </p:txBody>
      </p:sp>
      <p:sp>
        <p:nvSpPr>
          <p:cNvPr id="40" name="Ovál 39"/>
          <p:cNvSpPr/>
          <p:nvPr/>
        </p:nvSpPr>
        <p:spPr bwMode="auto">
          <a:xfrm>
            <a:off x="7042767" y="2998386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scénáře</a:t>
            </a:r>
          </a:p>
        </p:txBody>
      </p:sp>
      <p:sp>
        <p:nvSpPr>
          <p:cNvPr id="41" name="Ovál 40"/>
          <p:cNvSpPr/>
          <p:nvPr/>
        </p:nvSpPr>
        <p:spPr bwMode="auto">
          <a:xfrm>
            <a:off x="5418629" y="28468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podcasty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3794491" y="3025101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komiksy</a:t>
            </a:r>
          </a:p>
        </p:txBody>
      </p:sp>
      <p:sp>
        <p:nvSpPr>
          <p:cNvPr id="43" name="Ovál 42"/>
          <p:cNvSpPr/>
          <p:nvPr/>
        </p:nvSpPr>
        <p:spPr bwMode="auto">
          <a:xfrm>
            <a:off x="2023800" y="3798885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identita</a:t>
            </a:r>
          </a:p>
        </p:txBody>
      </p:sp>
      <p:sp>
        <p:nvSpPr>
          <p:cNvPr id="44" name="Ovál 43"/>
          <p:cNvSpPr/>
          <p:nvPr/>
        </p:nvSpPr>
        <p:spPr bwMode="auto">
          <a:xfrm>
            <a:off x="5660" y="44935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koníček</a:t>
            </a:r>
          </a:p>
        </p:txBody>
      </p:sp>
      <p:sp>
        <p:nvSpPr>
          <p:cNvPr id="45" name="Ovál 44"/>
          <p:cNvSpPr/>
          <p:nvPr/>
        </p:nvSpPr>
        <p:spPr bwMode="auto">
          <a:xfrm>
            <a:off x="2270327" y="5797868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vědomosti</a:t>
            </a:r>
          </a:p>
        </p:txBody>
      </p:sp>
      <p:cxnSp>
        <p:nvCxnSpPr>
          <p:cNvPr id="6" name="Přímá spojnice 5"/>
          <p:cNvCxnSpPr>
            <a:stCxn id="26" idx="7"/>
          </p:cNvCxnSpPr>
          <p:nvPr/>
        </p:nvCxnSpPr>
        <p:spPr bwMode="auto">
          <a:xfrm flipV="1">
            <a:off x="4948460" y="4116761"/>
            <a:ext cx="233523" cy="117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stCxn id="26" idx="2"/>
            <a:endCxn id="28" idx="6"/>
          </p:cNvCxnSpPr>
          <p:nvPr/>
        </p:nvCxnSpPr>
        <p:spPr bwMode="auto">
          <a:xfrm flipH="1">
            <a:off x="3346475" y="4519966"/>
            <a:ext cx="248942" cy="5053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54"/>
          <p:cNvCxnSpPr>
            <a:stCxn id="27" idx="0"/>
            <a:endCxn id="41" idx="4"/>
          </p:cNvCxnSpPr>
          <p:nvPr/>
        </p:nvCxnSpPr>
        <p:spPr bwMode="auto">
          <a:xfrm flipH="1" flipV="1">
            <a:off x="6111686" y="3292069"/>
            <a:ext cx="290491" cy="4826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stCxn id="27" idx="7"/>
          </p:cNvCxnSpPr>
          <p:nvPr/>
        </p:nvCxnSpPr>
        <p:spPr bwMode="auto">
          <a:xfrm flipV="1">
            <a:off x="7278972" y="3443562"/>
            <a:ext cx="239074" cy="4216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Přímá spojnice 58"/>
          <p:cNvCxnSpPr>
            <a:stCxn id="39" idx="0"/>
            <a:endCxn id="27" idx="6"/>
          </p:cNvCxnSpPr>
          <p:nvPr/>
        </p:nvCxnSpPr>
        <p:spPr bwMode="auto">
          <a:xfrm flipH="1" flipV="1">
            <a:off x="7642152" y="4083867"/>
            <a:ext cx="568951" cy="3973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Přímá spojnice 60"/>
          <p:cNvCxnSpPr>
            <a:stCxn id="42" idx="4"/>
            <a:endCxn id="27" idx="1"/>
          </p:cNvCxnSpPr>
          <p:nvPr/>
        </p:nvCxnSpPr>
        <p:spPr bwMode="auto">
          <a:xfrm>
            <a:off x="4487548" y="3470277"/>
            <a:ext cx="1037834" cy="394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Přímá spojnice 64"/>
          <p:cNvCxnSpPr>
            <a:stCxn id="44" idx="6"/>
            <a:endCxn id="28" idx="1"/>
          </p:cNvCxnSpPr>
          <p:nvPr/>
        </p:nvCxnSpPr>
        <p:spPr bwMode="auto">
          <a:xfrm>
            <a:off x="1391774" y="4716181"/>
            <a:ext cx="498745" cy="905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Přímá spojnice 66"/>
          <p:cNvCxnSpPr>
            <a:stCxn id="45" idx="0"/>
            <a:endCxn id="28" idx="4"/>
          </p:cNvCxnSpPr>
          <p:nvPr/>
        </p:nvCxnSpPr>
        <p:spPr bwMode="auto">
          <a:xfrm flipH="1" flipV="1">
            <a:off x="2493596" y="5334505"/>
            <a:ext cx="469788" cy="463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Přímá spojnice 67"/>
          <p:cNvCxnSpPr>
            <a:stCxn id="28" idx="0"/>
            <a:endCxn id="43" idx="4"/>
          </p:cNvCxnSpPr>
          <p:nvPr/>
        </p:nvCxnSpPr>
        <p:spPr bwMode="auto">
          <a:xfrm flipV="1">
            <a:off x="2493596" y="4244061"/>
            <a:ext cx="223261" cy="472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Ovál 73"/>
          <p:cNvSpPr/>
          <p:nvPr/>
        </p:nvSpPr>
        <p:spPr bwMode="auto">
          <a:xfrm>
            <a:off x="3694954" y="6144506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vzděláni</a:t>
            </a:r>
          </a:p>
        </p:txBody>
      </p:sp>
      <p:sp>
        <p:nvSpPr>
          <p:cNvPr id="78" name="Ovál 77"/>
          <p:cNvSpPr/>
          <p:nvPr/>
        </p:nvSpPr>
        <p:spPr bwMode="auto">
          <a:xfrm>
            <a:off x="109125" y="3861279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zábava</a:t>
            </a:r>
          </a:p>
        </p:txBody>
      </p:sp>
      <p:sp>
        <p:nvSpPr>
          <p:cNvPr id="80" name="Ovál 79"/>
          <p:cNvSpPr/>
          <p:nvPr/>
        </p:nvSpPr>
        <p:spPr bwMode="auto">
          <a:xfrm>
            <a:off x="33702" y="5224701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odpočinek</a:t>
            </a:r>
          </a:p>
        </p:txBody>
      </p:sp>
      <p:sp>
        <p:nvSpPr>
          <p:cNvPr id="83" name="Ovál 82"/>
          <p:cNvSpPr/>
          <p:nvPr/>
        </p:nvSpPr>
        <p:spPr bwMode="auto">
          <a:xfrm>
            <a:off x="3694953" y="5447288"/>
            <a:ext cx="2120629" cy="487167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Rozšiřování</a:t>
            </a:r>
            <a:r>
              <a:rPr kumimoji="0" lang="cs-CZ" sz="14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obzoru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cxnSp>
        <p:nvCxnSpPr>
          <p:cNvPr id="62" name="Přímá spojnice 61"/>
          <p:cNvCxnSpPr>
            <a:stCxn id="78" idx="4"/>
            <a:endCxn id="44" idx="0"/>
          </p:cNvCxnSpPr>
          <p:nvPr/>
        </p:nvCxnSpPr>
        <p:spPr bwMode="auto">
          <a:xfrm flipH="1">
            <a:off x="698717" y="4306455"/>
            <a:ext cx="103465" cy="1871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Přímá spojnice 65"/>
          <p:cNvCxnSpPr>
            <a:stCxn id="80" idx="0"/>
            <a:endCxn id="44" idx="4"/>
          </p:cNvCxnSpPr>
          <p:nvPr/>
        </p:nvCxnSpPr>
        <p:spPr bwMode="auto">
          <a:xfrm flipH="1" flipV="1">
            <a:off x="698717" y="4938769"/>
            <a:ext cx="28042" cy="2859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Přímá spojnice 71"/>
          <p:cNvCxnSpPr>
            <a:stCxn id="83" idx="2"/>
            <a:endCxn id="45" idx="7"/>
          </p:cNvCxnSpPr>
          <p:nvPr/>
        </p:nvCxnSpPr>
        <p:spPr bwMode="auto">
          <a:xfrm flipH="1">
            <a:off x="3453449" y="5690872"/>
            <a:ext cx="241504" cy="1721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Přímá spojnice 86"/>
          <p:cNvCxnSpPr>
            <a:stCxn id="74" idx="2"/>
            <a:endCxn id="45" idx="4"/>
          </p:cNvCxnSpPr>
          <p:nvPr/>
        </p:nvCxnSpPr>
        <p:spPr bwMode="auto">
          <a:xfrm flipH="1" flipV="1">
            <a:off x="2963384" y="6243044"/>
            <a:ext cx="731570" cy="1252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Ovál 87"/>
          <p:cNvSpPr/>
          <p:nvPr/>
        </p:nvSpPr>
        <p:spPr bwMode="auto">
          <a:xfrm>
            <a:off x="5813148" y="4646920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počítač</a:t>
            </a:r>
          </a:p>
        </p:txBody>
      </p:sp>
      <p:cxnSp>
        <p:nvCxnSpPr>
          <p:cNvPr id="90" name="Přímá spojnice 89"/>
          <p:cNvCxnSpPr>
            <a:stCxn id="88" idx="0"/>
            <a:endCxn id="27" idx="4"/>
          </p:cNvCxnSpPr>
          <p:nvPr/>
        </p:nvCxnSpPr>
        <p:spPr bwMode="auto">
          <a:xfrm flipH="1" flipV="1">
            <a:off x="6402177" y="4393029"/>
            <a:ext cx="104028" cy="2538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Ovál 91"/>
          <p:cNvSpPr/>
          <p:nvPr/>
        </p:nvSpPr>
        <p:spPr bwMode="auto">
          <a:xfrm>
            <a:off x="6824989" y="5295074"/>
            <a:ext cx="1603892" cy="66900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Obrázková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knížka</a:t>
            </a:r>
          </a:p>
        </p:txBody>
      </p:sp>
      <p:cxnSp>
        <p:nvCxnSpPr>
          <p:cNvPr id="93" name="Přímá spojnice 92"/>
          <p:cNvCxnSpPr>
            <a:stCxn id="92" idx="0"/>
          </p:cNvCxnSpPr>
          <p:nvPr/>
        </p:nvCxnSpPr>
        <p:spPr bwMode="auto">
          <a:xfrm flipH="1" flipV="1">
            <a:off x="7095234" y="4315492"/>
            <a:ext cx="531701" cy="9795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Obdélník 37"/>
          <p:cNvSpPr/>
          <p:nvPr/>
        </p:nvSpPr>
        <p:spPr bwMode="auto">
          <a:xfrm>
            <a:off x="620626" y="2527837"/>
            <a:ext cx="8269282" cy="965578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Co propojuje čtení jako koníček se čtením pro rozšiřovaní obzoru?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Co propojuje koncept identity s tématikou čtení pro odpočinek?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Jak se dá propojit představa vytváření identity čtením se vzděláním?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6" name="Obdélník 45"/>
          <p:cNvSpPr/>
          <p:nvPr/>
        </p:nvSpPr>
        <p:spPr bwMode="auto">
          <a:xfrm>
            <a:off x="5516999" y="6114646"/>
            <a:ext cx="3364526" cy="47752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4. Zformulovat otázky!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47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97471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Popsat (max. půl až ¾ stránky), co je cílem vaší práce a proč si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jí musíme nutně přečíst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Poslat mi stránku (*.doc, s vaším jménem atd.) do 31.10.</a:t>
            </a:r>
          </a:p>
          <a:p>
            <a:r>
              <a:rPr lang="cs-CZ" sz="1800" b="1" dirty="0" smtClean="0">
                <a:latin typeface="+mn-lt"/>
              </a:rPr>
              <a:t>    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395309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606670" y="5872049"/>
            <a:ext cx="82923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3-31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3" y="254486"/>
            <a:ext cx="4254299" cy="270148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 bwMode="auto">
          <a:xfrm>
            <a:off x="606670" y="4654645"/>
            <a:ext cx="8303212" cy="685449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Vyrobit si Mind Map </a:t>
            </a:r>
            <a:r>
              <a:rPr lang="cs-CZ" sz="1800" b="1" dirty="0">
                <a:latin typeface="+mn-lt"/>
              </a:rPr>
              <a:t>na </a:t>
            </a:r>
            <a:r>
              <a:rPr lang="cs-CZ" sz="1800" b="1" dirty="0" smtClean="0">
                <a:latin typeface="+mn-lt"/>
              </a:rPr>
              <a:t>pojem/koncept, </a:t>
            </a:r>
            <a:r>
              <a:rPr lang="cs-CZ" sz="1800" b="1" dirty="0">
                <a:latin typeface="+mn-lt"/>
              </a:rPr>
              <a:t>který </a:t>
            </a:r>
            <a:r>
              <a:rPr lang="cs-CZ" sz="1800" b="1" dirty="0" smtClean="0">
                <a:latin typeface="+mn-lt"/>
              </a:rPr>
              <a:t>vám ve vaší práci</a:t>
            </a:r>
          </a:p>
          <a:p>
            <a:r>
              <a:rPr lang="cs-CZ" sz="1800" b="1" dirty="0" smtClean="0">
                <a:latin typeface="+mn-lt"/>
              </a:rPr>
              <a:t>    překáží, prezentace v rámci příštího zasedání  </a:t>
            </a:r>
            <a:endParaRPr lang="cs-CZ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553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9510" y="3683494"/>
            <a:ext cx="7518400" cy="559391"/>
          </a:xfrm>
        </p:spPr>
        <p:txBody>
          <a:bodyPr/>
          <a:lstStyle/>
          <a:p>
            <a:r>
              <a:rPr lang="cs-CZ" altLang="cs-CZ" sz="2400" dirty="0" smtClean="0">
                <a:solidFill>
                  <a:srgbClr val="C00000"/>
                </a:solidFill>
              </a:rPr>
              <a:t>Úkol (25min)</a:t>
            </a:r>
            <a:endParaRPr lang="en-GB" altLang="cs-CZ" sz="2400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469510" y="4242885"/>
            <a:ext cx="8314112" cy="1875058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Přečtěte si anonymizované P</a:t>
            </a:r>
            <a:r>
              <a:rPr lang="cs-CZ" sz="1800" b="1" dirty="0">
                <a:latin typeface="+mn-lt"/>
              </a:rPr>
              <a:t>R</a:t>
            </a:r>
            <a:r>
              <a:rPr lang="cs-CZ" sz="1800" b="1" dirty="0" smtClean="0">
                <a:latin typeface="+mn-lt"/>
              </a:rPr>
              <a:t>-texty k </a:t>
            </a:r>
            <a:r>
              <a:rPr lang="cs-CZ" sz="1800" b="1" dirty="0" err="1" smtClean="0">
                <a:latin typeface="+mn-lt"/>
              </a:rPr>
              <a:t>magisterkám</a:t>
            </a:r>
            <a:r>
              <a:rPr lang="cs-CZ" sz="1800" b="1" dirty="0" smtClean="0">
                <a:latin typeface="+mn-lt"/>
              </a:rPr>
              <a:t>/disertacím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porovnejte styl, strukturu, argumentace</a:t>
            </a:r>
          </a:p>
          <a:p>
            <a:r>
              <a:rPr lang="cs-CZ" sz="1800" b="1" dirty="0" smtClean="0">
                <a:latin typeface="+mn-lt"/>
              </a:rPr>
              <a:t>      - Kterou práci by jste si přečetli?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Kterou spíš ne a proč?</a:t>
            </a:r>
          </a:p>
          <a:p>
            <a:r>
              <a:rPr lang="cs-CZ" sz="1800" b="1" dirty="0" smtClean="0">
                <a:latin typeface="+mn-lt"/>
              </a:rPr>
              <a:t>2. Vyberte nejpřesvědčivější text (číslo), proč zrovna ten?</a:t>
            </a:r>
          </a:p>
          <a:p>
            <a:r>
              <a:rPr lang="cs-CZ" sz="1800" b="1" dirty="0" smtClean="0">
                <a:latin typeface="+mn-lt"/>
              </a:rPr>
              <a:t>3. Sdělte mi číslo (anonymní cedulka).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299" y="292304"/>
            <a:ext cx="4861253" cy="3438448"/>
          </a:xfrm>
          <a:prstGeom prst="rect">
            <a:avLst/>
          </a:prstGeom>
          <a:ln w="28575">
            <a:solidFill>
              <a:srgbClr val="FF3300"/>
            </a:solidFill>
          </a:ln>
        </p:spPr>
      </p:pic>
    </p:spTree>
    <p:extLst>
      <p:ext uri="{BB962C8B-B14F-4D97-AF65-F5344CB8AC3E}">
        <p14:creationId xmlns:p14="http://schemas.microsoft.com/office/powerpoint/2010/main" val="17628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Struktury a postupy…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533730" y="1660189"/>
            <a:ext cx="6305982" cy="41841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Psaní je návyková droga, staňte se šťastným feťákem! </a:t>
            </a:r>
            <a:endParaRPr lang="cs-CZ" sz="1800" b="1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505" y="0"/>
            <a:ext cx="1686495" cy="252721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73" y="2707262"/>
            <a:ext cx="4671465" cy="2903472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19" name="Ovál 18"/>
          <p:cNvSpPr/>
          <p:nvPr/>
        </p:nvSpPr>
        <p:spPr bwMode="auto">
          <a:xfrm>
            <a:off x="4489001" y="2139623"/>
            <a:ext cx="2139529" cy="576072"/>
          </a:xfrm>
          <a:prstGeom prst="ellipse">
            <a:avLst/>
          </a:prstGeom>
          <a:solidFill>
            <a:srgbClr val="0033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10 min.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denně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533730" y="2171787"/>
            <a:ext cx="3782238" cy="42511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1. krok: Volné, asociativní psaní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1" name="Obdélník 20"/>
          <p:cNvSpPr/>
          <p:nvPr/>
        </p:nvSpPr>
        <p:spPr bwMode="auto">
          <a:xfrm>
            <a:off x="507822" y="2808878"/>
            <a:ext cx="8352714" cy="42511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800000"/>
                </a:solidFill>
                <a:latin typeface="+mn-lt"/>
              </a:rPr>
              <a:t>2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. krok: asociativní psaní o jednom konkrétním námětu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7822" y="3376517"/>
            <a:ext cx="8352714" cy="42511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3. krok: stanovit denní cíl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672025" y="3878474"/>
            <a:ext cx="7834554" cy="425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Doby, kdy budu psát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672025" y="4349266"/>
            <a:ext cx="7834554" cy="7558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Budu psát tak dlouho, až budu mít </a:t>
            </a:r>
          </a:p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  shromážděno několik dobrých nápadů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672025" y="5126291"/>
            <a:ext cx="7834554" cy="36791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- Denně napíšu jednu až tři stránky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192" y="3994728"/>
            <a:ext cx="2602991" cy="2602991"/>
          </a:xfrm>
          <a:prstGeom prst="rect">
            <a:avLst/>
          </a:prstGeom>
        </p:spPr>
      </p:pic>
      <p:sp>
        <p:nvSpPr>
          <p:cNvPr id="26" name="Obdélník 25"/>
          <p:cNvSpPr/>
          <p:nvPr/>
        </p:nvSpPr>
        <p:spPr bwMode="auto">
          <a:xfrm>
            <a:off x="6803136" y="4258079"/>
            <a:ext cx="1225296" cy="708918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"/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Write</a:t>
            </a:r>
            <a:endParaRPr lang="cs-CZ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cs-CZ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first</a:t>
            </a:r>
            <a:endParaRPr lang="cs-CZ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2981168" y="6229800"/>
            <a:ext cx="3015666" cy="36791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Udělejte ze psaní prioritu!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780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smtClean="0">
                <a:solidFill>
                  <a:srgbClr val="C00000"/>
                </a:solidFill>
                <a:latin typeface="+mn-lt"/>
              </a:rPr>
              <a:t>Několik </a:t>
            </a:r>
            <a:r>
              <a:rPr lang="cs-CZ" b="1" dirty="0" smtClean="0">
                <a:solidFill>
                  <a:srgbClr val="C00000"/>
                </a:solidFill>
                <a:latin typeface="+mn-lt"/>
              </a:rPr>
              <a:t>malých forem…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430101" y="1602224"/>
            <a:ext cx="1560574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+mn-lt"/>
              </a:rPr>
              <a:t>1. Recenze</a:t>
            </a:r>
            <a:endParaRPr lang="cs-CZ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Různé typy vědeckých textů</a:t>
            </a:r>
          </a:p>
        </p:txBody>
      </p:sp>
      <p:sp>
        <p:nvSpPr>
          <p:cNvPr id="12" name="Obdélník 11"/>
          <p:cNvSpPr/>
          <p:nvPr/>
        </p:nvSpPr>
        <p:spPr bwMode="auto">
          <a:xfrm>
            <a:off x="2085656" y="1680312"/>
            <a:ext cx="6488861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áklad: jeden text (knížka, sborník atd.) 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234" y="239607"/>
            <a:ext cx="1813160" cy="1362617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8" name="Obdélník 7"/>
          <p:cNvSpPr/>
          <p:nvPr/>
        </p:nvSpPr>
        <p:spPr bwMode="auto">
          <a:xfrm>
            <a:off x="2085655" y="2155520"/>
            <a:ext cx="6488861" cy="675600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záměr: poukázat na silné/slabé stránky textu,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          zařadit text do současného bádání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734717" y="3382864"/>
            <a:ext cx="3462875" cy="572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Zařadit dílo do</a:t>
            </a:r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badatelského 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diskurzu (tématu)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Ovál 13"/>
          <p:cNvSpPr/>
          <p:nvPr/>
        </p:nvSpPr>
        <p:spPr bwMode="auto">
          <a:xfrm>
            <a:off x="1522973" y="2853248"/>
            <a:ext cx="1666925" cy="576072"/>
          </a:xfrm>
          <a:prstGeom prst="ellipse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Možnost 1:</a:t>
            </a:r>
          </a:p>
        </p:txBody>
      </p:sp>
      <p:sp>
        <p:nvSpPr>
          <p:cNvPr id="21" name="Obdélník 20"/>
          <p:cNvSpPr/>
          <p:nvPr/>
        </p:nvSpPr>
        <p:spPr bwMode="auto">
          <a:xfrm>
            <a:off x="5114196" y="3316100"/>
            <a:ext cx="3462875" cy="572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Zařadit dílo do</a:t>
            </a:r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tvorby badatele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6504761" y="2794202"/>
            <a:ext cx="1666925" cy="576072"/>
          </a:xfrm>
          <a:prstGeom prst="ellipse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Možnost 2</a:t>
            </a:r>
          </a:p>
        </p:txBody>
      </p:sp>
      <p:sp>
        <p:nvSpPr>
          <p:cNvPr id="22" name="Obdélník 21"/>
          <p:cNvSpPr/>
          <p:nvPr/>
        </p:nvSpPr>
        <p:spPr bwMode="auto">
          <a:xfrm>
            <a:off x="734716" y="4022944"/>
            <a:ext cx="3462875" cy="8873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Stručný obsah s osobním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hodnocením (struktura textu,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kapitoly)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5114196" y="3958936"/>
            <a:ext cx="3462875" cy="8873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Stručný obsah s osobním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hodnocením (struktura textu,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kapitoly)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734715" y="4969736"/>
            <a:ext cx="3462875" cy="4618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Kritika (co se nepovedlo?)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734714" y="5491032"/>
            <a:ext cx="3462875" cy="461888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4. Chvála (co se povedlo)</a:t>
            </a:r>
            <a:endParaRPr lang="cs-CZ" sz="1600" b="1" dirty="0">
              <a:solidFill>
                <a:srgbClr val="FFFFCC"/>
              </a:solidFill>
              <a:latin typeface="+mn-lt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5111643" y="4902680"/>
            <a:ext cx="3462875" cy="4618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Kritika (co se nepovedlo?)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5111642" y="5423976"/>
            <a:ext cx="3462875" cy="461888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4. Chvála (co se povedlo)</a:t>
            </a:r>
            <a:endParaRPr lang="cs-CZ" sz="1600" b="1" dirty="0">
              <a:solidFill>
                <a:srgbClr val="FFFFCC"/>
              </a:solidFill>
              <a:latin typeface="+mn-lt"/>
            </a:endParaRPr>
          </a:p>
        </p:txBody>
      </p:sp>
      <p:sp>
        <p:nvSpPr>
          <p:cNvPr id="29" name="Ovál 28"/>
          <p:cNvSpPr/>
          <p:nvPr/>
        </p:nvSpPr>
        <p:spPr bwMode="auto">
          <a:xfrm>
            <a:off x="3818462" y="2784664"/>
            <a:ext cx="1774262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struktura</a:t>
            </a:r>
          </a:p>
        </p:txBody>
      </p:sp>
      <p:sp>
        <p:nvSpPr>
          <p:cNvPr id="30" name="Obdélník 29"/>
          <p:cNvSpPr/>
          <p:nvPr/>
        </p:nvSpPr>
        <p:spPr bwMode="auto">
          <a:xfrm>
            <a:off x="1143995" y="2043744"/>
            <a:ext cx="846680" cy="30509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 1-2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5529397" y="6045104"/>
            <a:ext cx="3078646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cs-CZ" sz="2000" b="1" dirty="0" smtClean="0">
                <a:solidFill>
                  <a:srgbClr val="C00000"/>
                </a:solidFill>
                <a:latin typeface="+mn-lt"/>
              </a:rPr>
              <a:t>…Posudky, oponentury </a:t>
            </a:r>
            <a:endParaRPr lang="cs-CZ" sz="20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549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8" grpId="0" animBg="1"/>
      <p:bldP spid="13" grpId="0" animBg="1"/>
      <p:bldP spid="14" grpId="0" animBg="1"/>
      <p:bldP spid="21" grpId="0" animBg="1"/>
      <p:bldP spid="15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smtClean="0">
                <a:solidFill>
                  <a:srgbClr val="C00000"/>
                </a:solidFill>
                <a:latin typeface="+mn-lt"/>
              </a:rPr>
              <a:t>Několik </a:t>
            </a:r>
            <a:r>
              <a:rPr lang="cs-CZ" b="1" dirty="0" smtClean="0">
                <a:solidFill>
                  <a:srgbClr val="C00000"/>
                </a:solidFill>
                <a:latin typeface="+mn-lt"/>
              </a:rPr>
              <a:t>malých forem…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545924" y="1617722"/>
            <a:ext cx="1426463" cy="68656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2. Vědecký   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  článek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Různé typy vědeckých textů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234" y="239607"/>
            <a:ext cx="1813160" cy="1362617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4" name="Obdélník 13"/>
          <p:cNvSpPr/>
          <p:nvPr/>
        </p:nvSpPr>
        <p:spPr bwMode="auto">
          <a:xfrm>
            <a:off x="2060779" y="1686390"/>
            <a:ext cx="6488861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áklad: početné množství literatury, pramenů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969264" y="2342550"/>
            <a:ext cx="1003123" cy="318354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15- 50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2060779" y="2157298"/>
            <a:ext cx="6488861" cy="675600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záměr: rozvést jednu myšlenku, analyzovat jeden typ</a:t>
            </a:r>
          </a:p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         pramene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bdélník 17"/>
          <p:cNvSpPr/>
          <p:nvPr/>
        </p:nvSpPr>
        <p:spPr bwMode="auto">
          <a:xfrm>
            <a:off x="616088" y="3501268"/>
            <a:ext cx="3700126" cy="11118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úvod: Poutavý vstup to textu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Představit </a:t>
            </a:r>
            <a:r>
              <a:rPr lang="cs-CZ" sz="1600" b="1" dirty="0">
                <a:solidFill>
                  <a:srgbClr val="C00000"/>
                </a:solidFill>
                <a:latin typeface="+mn-lt"/>
              </a:rPr>
              <a:t>dílčí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otázku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představit prameny/literaturu  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1522973" y="2853248"/>
            <a:ext cx="1666925" cy="576072"/>
          </a:xfrm>
          <a:prstGeom prst="ellipse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Možnost 1:</a:t>
            </a:r>
          </a:p>
        </p:txBody>
      </p:sp>
      <p:sp>
        <p:nvSpPr>
          <p:cNvPr id="20" name="Obdélník 19"/>
          <p:cNvSpPr/>
          <p:nvPr/>
        </p:nvSpPr>
        <p:spPr bwMode="auto">
          <a:xfrm>
            <a:off x="624997" y="4665966"/>
            <a:ext cx="3691217" cy="8873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Střední část: rozvést myšlenku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s pomocí argumentů a důkazů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z pramenů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1" name="Obdélník 20"/>
          <p:cNvSpPr/>
          <p:nvPr/>
        </p:nvSpPr>
        <p:spPr bwMode="auto">
          <a:xfrm>
            <a:off x="616088" y="5606196"/>
            <a:ext cx="3700126" cy="4618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Facit: Shrnutí výsledků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624997" y="6120930"/>
            <a:ext cx="3691217" cy="618198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4. poukázat na další možnosti</a:t>
            </a:r>
          </a:p>
          <a:p>
            <a:r>
              <a:rPr lang="cs-CZ" sz="1600" b="1" dirty="0">
                <a:solidFill>
                  <a:srgbClr val="FFFFCC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   bádání (otevřené otázky) </a:t>
            </a:r>
            <a:endParaRPr lang="cs-CZ" sz="1600" b="1" dirty="0">
              <a:solidFill>
                <a:srgbClr val="FFFFCC"/>
              </a:solidFill>
              <a:latin typeface="+mn-lt"/>
            </a:endParaRPr>
          </a:p>
        </p:txBody>
      </p:sp>
      <p:sp>
        <p:nvSpPr>
          <p:cNvPr id="23" name="Ovál 22"/>
          <p:cNvSpPr/>
          <p:nvPr/>
        </p:nvSpPr>
        <p:spPr bwMode="auto">
          <a:xfrm>
            <a:off x="3708734" y="2733848"/>
            <a:ext cx="2207434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Možné struktury</a:t>
            </a:r>
          </a:p>
        </p:txBody>
      </p:sp>
      <p:sp>
        <p:nvSpPr>
          <p:cNvPr id="24" name="Ovál 23"/>
          <p:cNvSpPr/>
          <p:nvPr/>
        </p:nvSpPr>
        <p:spPr bwMode="auto">
          <a:xfrm>
            <a:off x="2833959" y="3141284"/>
            <a:ext cx="1230715" cy="4236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myšlenka</a:t>
            </a:r>
          </a:p>
        </p:txBody>
      </p:sp>
      <p:sp>
        <p:nvSpPr>
          <p:cNvPr id="25" name="Ovál 24"/>
          <p:cNvSpPr/>
          <p:nvPr/>
        </p:nvSpPr>
        <p:spPr bwMode="auto">
          <a:xfrm>
            <a:off x="6096331" y="2762760"/>
            <a:ext cx="1666925" cy="528990"/>
          </a:xfrm>
          <a:prstGeom prst="ellipse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Možnost 2:</a:t>
            </a:r>
          </a:p>
        </p:txBody>
      </p:sp>
      <p:sp>
        <p:nvSpPr>
          <p:cNvPr id="26" name="Ovál 25"/>
          <p:cNvSpPr/>
          <p:nvPr/>
        </p:nvSpPr>
        <p:spPr bwMode="auto">
          <a:xfrm>
            <a:off x="7407317" y="3008376"/>
            <a:ext cx="1230715" cy="42998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pramen</a:t>
            </a:r>
          </a:p>
        </p:txBody>
      </p:sp>
      <p:sp>
        <p:nvSpPr>
          <p:cNvPr id="27" name="Obdélník 26"/>
          <p:cNvSpPr/>
          <p:nvPr/>
        </p:nvSpPr>
        <p:spPr bwMode="auto">
          <a:xfrm>
            <a:off x="4937906" y="3470388"/>
            <a:ext cx="3700126" cy="11427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úvod: Představení pramene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-  </a:t>
            </a:r>
            <a:r>
              <a:rPr lang="cs-CZ" sz="1600" b="1" dirty="0" err="1" smtClean="0">
                <a:solidFill>
                  <a:srgbClr val="C00000"/>
                </a:solidFill>
                <a:latin typeface="+mn-lt"/>
              </a:rPr>
              <a:t>Kontextualizace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pramene/ů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zařadit ho do bádání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představit dílčí otázku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4937906" y="4665966"/>
            <a:ext cx="3691217" cy="664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Střední část: analýza pramene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na pozadí dílčí otázky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4919949" y="5375252"/>
            <a:ext cx="3700126" cy="4618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Facit: Shrnutí výsledků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4919949" y="5881440"/>
            <a:ext cx="3700126" cy="618198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4. poukázat na další možnosti</a:t>
            </a:r>
          </a:p>
          <a:p>
            <a:r>
              <a:rPr lang="cs-CZ" sz="1600" b="1" dirty="0">
                <a:solidFill>
                  <a:srgbClr val="FFFFCC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   bádání (otevřené otázky) </a:t>
            </a:r>
            <a:endParaRPr lang="cs-CZ" sz="1600" b="1" dirty="0">
              <a:solidFill>
                <a:srgbClr val="FFFFC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550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1109</Words>
  <Application>Microsoft Office PowerPoint</Application>
  <PresentationFormat>Předvádění na obrazovce (4:3)</PresentationFormat>
  <Paragraphs>194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Tahoma</vt:lpstr>
      <vt:lpstr>Wingdings</vt:lpstr>
      <vt:lpstr>Prezentace_MU_CZ</vt:lpstr>
      <vt:lpstr>Metodika  IX.    Vědecké psaní - pro pokročilé  V. několik malých forem a jedna velká</vt:lpstr>
      <vt:lpstr>Úkoly 2.11.</vt:lpstr>
      <vt:lpstr>Úkoly 2.11.</vt:lpstr>
      <vt:lpstr>Prezentace aplikace PowerPoint</vt:lpstr>
      <vt:lpstr>Úkoly 2.11.</vt:lpstr>
      <vt:lpstr>Úkol (25min)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Úkoly 9.11.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238</cp:revision>
  <cp:lastPrinted>2019-09-24T07:27:02Z</cp:lastPrinted>
  <dcterms:created xsi:type="dcterms:W3CDTF">2015-11-23T07:04:47Z</dcterms:created>
  <dcterms:modified xsi:type="dcterms:W3CDTF">2021-11-02T11:02:57Z</dcterms:modified>
</cp:coreProperties>
</file>