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7" r:id="rId3"/>
    <p:sldId id="327" r:id="rId4"/>
    <p:sldId id="340" r:id="rId5"/>
    <p:sldId id="342" r:id="rId6"/>
    <p:sldId id="343" r:id="rId7"/>
    <p:sldId id="338" r:id="rId8"/>
    <p:sldId id="339" r:id="rId9"/>
    <p:sldId id="344" r:id="rId10"/>
    <p:sldId id="345" r:id="rId11"/>
    <p:sldId id="336" r:id="rId12"/>
    <p:sldId id="341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F0066"/>
    <a:srgbClr val="FF3300"/>
    <a:srgbClr val="B10107"/>
    <a:srgbClr val="FFFFCC"/>
    <a:srgbClr val="BE020A"/>
    <a:srgbClr val="FFFF99"/>
    <a:srgbClr val="FF6600"/>
    <a:srgbClr val="9900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4638" autoAdjust="0"/>
  </p:normalViewPr>
  <p:slideViewPr>
    <p:cSldViewPr snapToGrid="0">
      <p:cViewPr varScale="1">
        <p:scale>
          <a:sx n="109" d="100"/>
          <a:sy n="109" d="100"/>
        </p:scale>
        <p:origin x="177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788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970660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027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4139" y="991379"/>
            <a:ext cx="7518400" cy="4671771"/>
          </a:xfrm>
        </p:spPr>
        <p:txBody>
          <a:bodyPr/>
          <a:lstStyle/>
          <a:p>
            <a:r>
              <a:rPr lang="cs-CZ" altLang="cs-CZ" sz="3600" dirty="0" smtClean="0">
                <a:solidFill>
                  <a:srgbClr val="C00000"/>
                </a:solidFill>
              </a:rPr>
              <a:t>Metodika 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3600" dirty="0" smtClean="0">
                <a:solidFill>
                  <a:srgbClr val="C00000"/>
                </a:solidFill>
              </a:rPr>
              <a:t>IX.</a:t>
            </a:r>
            <a:br>
              <a:rPr lang="cs-CZ" altLang="cs-CZ" sz="3600" dirty="0" smtClean="0">
                <a:solidFill>
                  <a:srgbClr val="C00000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chemeClr val="tx1"/>
                </a:solidFill>
              </a:rPr>
              <a:t/>
            </a:r>
            <a:br>
              <a:rPr lang="cs-CZ" altLang="cs-CZ" sz="2400" dirty="0" smtClean="0">
                <a:solidFill>
                  <a:schemeClr val="tx1"/>
                </a:solidFill>
              </a:rPr>
            </a:br>
            <a:r>
              <a:rPr lang="cs-CZ" altLang="cs-CZ" sz="2400" dirty="0">
                <a:solidFill>
                  <a:schemeClr val="tx1"/>
                </a:solidFill>
              </a:rPr>
              <a:t/>
            </a:r>
            <a:br>
              <a:rPr lang="cs-CZ" altLang="cs-CZ" sz="2400" dirty="0">
                <a:solidFill>
                  <a:schemeClr val="tx1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>Vědecké psaní</a:t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000" dirty="0" smtClean="0">
                <a:solidFill>
                  <a:srgbClr val="002060"/>
                </a:solidFill>
              </a:rPr>
              <a:t>- </a:t>
            </a:r>
            <a:r>
              <a:rPr lang="cs-CZ" altLang="cs-CZ" sz="1800" dirty="0" smtClean="0">
                <a:solidFill>
                  <a:srgbClr val="002060"/>
                </a:solidFill>
              </a:rPr>
              <a:t>pro pokročilé</a:t>
            </a: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2400" dirty="0" smtClean="0">
                <a:solidFill>
                  <a:srgbClr val="002060"/>
                </a:solidFill>
              </a:rPr>
              <a:t/>
            </a:r>
            <a:br>
              <a:rPr lang="cs-CZ" altLang="cs-CZ" sz="2400" dirty="0" smtClean="0">
                <a:solidFill>
                  <a:srgbClr val="002060"/>
                </a:solidFill>
              </a:rPr>
            </a:br>
            <a:r>
              <a:rPr lang="cs-CZ" altLang="cs-CZ" sz="1800" dirty="0" smtClean="0">
                <a:solidFill>
                  <a:srgbClr val="002060"/>
                </a:solidFill>
              </a:rPr>
              <a:t>VI. </a:t>
            </a:r>
            <a:r>
              <a:rPr lang="cs-CZ" altLang="cs-CZ" sz="1800" dirty="0" smtClean="0">
                <a:solidFill>
                  <a:srgbClr val="002060"/>
                </a:solidFill>
                <a:latin typeface="+mn-lt"/>
              </a:rPr>
              <a:t>poutavé psaní, úvod do disertace</a:t>
            </a:r>
            <a:endParaRPr lang="en-GB" altLang="cs-CZ" sz="2800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712" y="300012"/>
            <a:ext cx="5801623" cy="4354284"/>
          </a:xfrm>
          <a:prstGeom prst="rect">
            <a:avLst/>
          </a:prstGeom>
          <a:ln w="28575">
            <a:solidFill>
              <a:srgbClr val="FF33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 bwMode="auto">
          <a:xfrm>
            <a:off x="472382" y="2338628"/>
            <a:ext cx="826928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1. Osobní zájmena (kdy používat ichformu?)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472382" y="2777061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2. Opatrné používání vědecké terminologie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47" name="Obdélník 46"/>
          <p:cNvSpPr/>
          <p:nvPr/>
        </p:nvSpPr>
        <p:spPr bwMode="auto">
          <a:xfrm>
            <a:off x="2420444" y="689046"/>
            <a:ext cx="5041060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+mn-lt"/>
              </a:rPr>
              <a:t>Elegantní akademický styl</a:t>
            </a:r>
            <a:endParaRPr lang="cs-CZ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8" name="Ovál 47"/>
          <p:cNvSpPr/>
          <p:nvPr/>
        </p:nvSpPr>
        <p:spPr bwMode="auto">
          <a:xfrm>
            <a:off x="343780" y="1413712"/>
            <a:ext cx="4153327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Charakteristiky ‚dobrých textů‘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3464846" y="1863294"/>
            <a:ext cx="2952256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Klíčové rady, jak si vylepšit styl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3" name="Obdélník 32"/>
          <p:cNvSpPr/>
          <p:nvPr/>
        </p:nvSpPr>
        <p:spPr bwMode="auto">
          <a:xfrm>
            <a:off x="472382" y="3728873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4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. Obrazné pojmy (metaforika)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472382" y="3273015"/>
            <a:ext cx="826928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800000"/>
                </a:solidFill>
                <a:latin typeface="+mn-lt"/>
              </a:rPr>
              <a:t>3</a:t>
            </a:r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. Hlas autora (přítomnost autora v textu)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5" name="Obdélník 34"/>
          <p:cNvSpPr/>
          <p:nvPr/>
        </p:nvSpPr>
        <p:spPr bwMode="auto">
          <a:xfrm>
            <a:off x="472382" y="4201098"/>
            <a:ext cx="826928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5. Nestandartní struktura (článků, kapitol)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6" name="Obdélník 35"/>
          <p:cNvSpPr/>
          <p:nvPr/>
        </p:nvSpPr>
        <p:spPr bwMode="auto">
          <a:xfrm>
            <a:off x="472382" y="4647513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6. Podmanivé tituly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37" name="Ovál 36"/>
          <p:cNvSpPr/>
          <p:nvPr/>
        </p:nvSpPr>
        <p:spPr bwMode="auto">
          <a:xfrm>
            <a:off x="5734369" y="1376652"/>
            <a:ext cx="1924264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II. specificky</a:t>
            </a:r>
          </a:p>
        </p:txBody>
      </p:sp>
    </p:spTree>
    <p:extLst>
      <p:ext uri="{BB962C8B-B14F-4D97-AF65-F5344CB8AC3E}">
        <p14:creationId xmlns:p14="http://schemas.microsoft.com/office/powerpoint/2010/main" val="98333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9510" y="3208006"/>
            <a:ext cx="7518400" cy="559391"/>
          </a:xfrm>
        </p:spPr>
        <p:txBody>
          <a:bodyPr/>
          <a:lstStyle/>
          <a:p>
            <a:r>
              <a:rPr lang="cs-CZ" altLang="cs-CZ" sz="2400" dirty="0" smtClean="0">
                <a:solidFill>
                  <a:srgbClr val="C00000"/>
                </a:solidFill>
              </a:rPr>
              <a:t>Úkol (20min)</a:t>
            </a:r>
            <a:endParaRPr lang="en-GB" altLang="cs-CZ" sz="2400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469510" y="3767397"/>
            <a:ext cx="8314112" cy="1627563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Přečtěte si volné texty k </a:t>
            </a:r>
            <a:r>
              <a:rPr lang="cs-CZ" sz="1800" b="1" dirty="0" err="1" smtClean="0">
                <a:latin typeface="+mn-lt"/>
              </a:rPr>
              <a:t>magisterkám</a:t>
            </a:r>
            <a:r>
              <a:rPr lang="cs-CZ" sz="1800" b="1" dirty="0" smtClean="0">
                <a:latin typeface="+mn-lt"/>
              </a:rPr>
              <a:t>/disertacím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- jakým způsobem propojují vědeckou a literární formu?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- co s vám nejvíc líbilo?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 - Co se nepovedlo?</a:t>
            </a:r>
          </a:p>
          <a:p>
            <a:r>
              <a:rPr lang="cs-CZ" sz="1800" b="1" dirty="0" smtClean="0">
                <a:latin typeface="+mn-lt"/>
              </a:rPr>
              <a:t>2. Co je pro vás nejlepší text? (přijďte mi to sdělit)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710" y="187451"/>
            <a:ext cx="4507230" cy="3380423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76288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95770" y="3013528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16.11.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84870" y="3624715"/>
            <a:ext cx="8314112" cy="6638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AutoNum type="arabicPeriod"/>
            </a:pPr>
            <a:r>
              <a:rPr lang="cs-CZ" sz="1800" b="1" dirty="0" smtClean="0">
                <a:latin typeface="+mn-lt"/>
              </a:rPr>
              <a:t>Propojit uvolňovací text (povídku) s PR-textem v začátek úvodu, též na 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 ½ až 1 stránce (poslat do 14.11.)</a:t>
            </a:r>
          </a:p>
        </p:txBody>
      </p:sp>
      <p:sp>
        <p:nvSpPr>
          <p:cNvPr id="23" name="Obdélník 22"/>
          <p:cNvSpPr/>
          <p:nvPr/>
        </p:nvSpPr>
        <p:spPr bwMode="auto">
          <a:xfrm>
            <a:off x="595770" y="5445825"/>
            <a:ext cx="8303212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584870" y="5955714"/>
            <a:ext cx="8292312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4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35-62 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584870" y="4387296"/>
            <a:ext cx="8303212" cy="970165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„úvod do úvodu“: Četba tří anonymizovaných úryvků a porovnaní jejich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stylu: Co se nejvíce povedlo? </a:t>
            </a:r>
            <a:r>
              <a:rPr lang="cs-CZ" sz="1800" b="1" dirty="0" smtClean="0">
                <a:latin typeface="+mn-lt"/>
              </a:rPr>
              <a:t>Kdo jí napsal?</a:t>
            </a:r>
            <a:endParaRPr lang="cs-CZ" sz="1800" b="1" dirty="0" smtClean="0">
              <a:latin typeface="+mn-lt"/>
            </a:endParaRP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- Kterou práci by jste si nejraději přečetli? </a:t>
            </a:r>
            <a:endParaRPr lang="cs-CZ" sz="1800" b="1" dirty="0">
              <a:latin typeface="+mn-lt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914" y="192964"/>
            <a:ext cx="4315968" cy="3202938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60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8508" y="3634742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9.11.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507608" y="5759729"/>
            <a:ext cx="8391374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507608" y="5286664"/>
            <a:ext cx="8402274" cy="4464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3-31 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507608" y="4257488"/>
            <a:ext cx="8402274" cy="956677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1</a:t>
            </a:r>
            <a:r>
              <a:rPr lang="cs-CZ" sz="1800" b="1" dirty="0" smtClean="0">
                <a:latin typeface="+mn-lt"/>
              </a:rPr>
              <a:t>. Napište krátkou povídku/bajku/pohádku na postavu/abstraktní koncept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dílčí otázku z vaší </a:t>
            </a:r>
            <a:r>
              <a:rPr lang="cs-CZ" sz="1800" b="1" dirty="0" err="1" smtClean="0">
                <a:latin typeface="+mn-lt"/>
              </a:rPr>
              <a:t>magisterky</a:t>
            </a:r>
            <a:r>
              <a:rPr lang="cs-CZ" sz="1800" b="1" dirty="0" smtClean="0">
                <a:latin typeface="+mn-lt"/>
              </a:rPr>
              <a:t>/disertace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(1/2 až ¾ stránky, pošlete mi jí do 7.9.)</a:t>
            </a:r>
            <a:endParaRPr lang="cs-CZ" sz="1800" b="1" dirty="0">
              <a:latin typeface="+mn-lt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64"/>
          <a:stretch/>
        </p:blipFill>
        <p:spPr>
          <a:xfrm>
            <a:off x="4670114" y="382243"/>
            <a:ext cx="4239768" cy="3582273"/>
          </a:xfrm>
          <a:prstGeom prst="rect">
            <a:avLst/>
          </a:prstGeom>
          <a:ln w="28575">
            <a:solidFill>
              <a:srgbClr val="FF3300"/>
            </a:solidFill>
          </a:ln>
        </p:spPr>
      </p:pic>
      <p:sp>
        <p:nvSpPr>
          <p:cNvPr id="10" name="Obdélník 9"/>
          <p:cNvSpPr/>
          <p:nvPr/>
        </p:nvSpPr>
        <p:spPr bwMode="auto">
          <a:xfrm>
            <a:off x="507608" y="6207864"/>
            <a:ext cx="8391374" cy="42152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altLang="cs-CZ" sz="1800" b="1" dirty="0" smtClean="0">
                <a:solidFill>
                  <a:schemeClr val="bg2"/>
                </a:solidFill>
                <a:latin typeface="+mn-lt"/>
              </a:rPr>
              <a:t>4. Mind map: druhý pokus :o)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19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24" y="155473"/>
            <a:ext cx="1168336" cy="1670486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 bwMode="auto">
          <a:xfrm>
            <a:off x="2493596" y="387929"/>
            <a:ext cx="3321987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Pomůcky II.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8" name="Ovál 17"/>
          <p:cNvSpPr/>
          <p:nvPr/>
        </p:nvSpPr>
        <p:spPr bwMode="auto">
          <a:xfrm>
            <a:off x="2270927" y="920916"/>
            <a:ext cx="3943780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příprava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vědeckých textů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365762" y="1596403"/>
            <a:ext cx="3639310" cy="41033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‚Mind </a:t>
            </a:r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mapping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‘ neboli ‚</a:t>
            </a:r>
            <a:r>
              <a:rPr lang="cs-CZ" sz="1800" b="1" dirty="0" err="1" smtClean="0">
                <a:solidFill>
                  <a:srgbClr val="800000"/>
                </a:solidFill>
                <a:latin typeface="+mn-lt"/>
              </a:rPr>
              <a:t>clustry</a:t>
            </a:r>
            <a:r>
              <a:rPr lang="cs-CZ" sz="1800" b="1" dirty="0" smtClean="0">
                <a:solidFill>
                  <a:srgbClr val="800000"/>
                </a:solidFill>
                <a:latin typeface="+mn-lt"/>
              </a:rPr>
              <a:t>‘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24" name="Obdélník 23"/>
          <p:cNvSpPr/>
          <p:nvPr/>
        </p:nvSpPr>
        <p:spPr bwMode="auto">
          <a:xfrm>
            <a:off x="365762" y="2072610"/>
            <a:ext cx="8538398" cy="329107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3. Najít průnik mezi pojmy: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6" name="Ovál 25"/>
          <p:cNvSpPr/>
          <p:nvPr/>
        </p:nvSpPr>
        <p:spPr bwMode="auto">
          <a:xfrm>
            <a:off x="3595417" y="4116484"/>
            <a:ext cx="1585188" cy="80696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čtení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27" name="Ovál 26"/>
          <p:cNvSpPr/>
          <p:nvPr/>
        </p:nvSpPr>
        <p:spPr bwMode="auto">
          <a:xfrm>
            <a:off x="5162202" y="3774705"/>
            <a:ext cx="2479950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Čtení a nové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  <a:r>
              <a:rPr kumimoji="0" lang="cs-CZ" sz="1800" b="1" i="0" u="none" strike="noStrike" cap="none" normalizeH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médie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</a:t>
            </a:r>
          </a:p>
        </p:txBody>
      </p:sp>
      <p:sp>
        <p:nvSpPr>
          <p:cNvPr id="28" name="Ovál 27"/>
          <p:cNvSpPr/>
          <p:nvPr/>
        </p:nvSpPr>
        <p:spPr bwMode="auto">
          <a:xfrm>
            <a:off x="1640716" y="4716181"/>
            <a:ext cx="1705759" cy="6183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motivace</a:t>
            </a:r>
          </a:p>
        </p:txBody>
      </p:sp>
      <p:sp>
        <p:nvSpPr>
          <p:cNvPr id="39" name="Ovál 38"/>
          <p:cNvSpPr/>
          <p:nvPr/>
        </p:nvSpPr>
        <p:spPr bwMode="auto">
          <a:xfrm>
            <a:off x="7518046" y="448123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filmy</a:t>
            </a:r>
          </a:p>
        </p:txBody>
      </p:sp>
      <p:sp>
        <p:nvSpPr>
          <p:cNvPr id="40" name="Ovál 39"/>
          <p:cNvSpPr/>
          <p:nvPr/>
        </p:nvSpPr>
        <p:spPr bwMode="auto">
          <a:xfrm>
            <a:off x="7042767" y="2998386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scénáře</a:t>
            </a:r>
          </a:p>
        </p:txBody>
      </p:sp>
      <p:sp>
        <p:nvSpPr>
          <p:cNvPr id="41" name="Ovál 40"/>
          <p:cNvSpPr/>
          <p:nvPr/>
        </p:nvSpPr>
        <p:spPr bwMode="auto">
          <a:xfrm>
            <a:off x="5418629" y="284689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podcasty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42" name="Ovál 41"/>
          <p:cNvSpPr/>
          <p:nvPr/>
        </p:nvSpPr>
        <p:spPr bwMode="auto">
          <a:xfrm>
            <a:off x="3794491" y="3025101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komiksy</a:t>
            </a:r>
          </a:p>
        </p:txBody>
      </p:sp>
      <p:sp>
        <p:nvSpPr>
          <p:cNvPr id="43" name="Ovál 42"/>
          <p:cNvSpPr/>
          <p:nvPr/>
        </p:nvSpPr>
        <p:spPr bwMode="auto">
          <a:xfrm>
            <a:off x="2023800" y="3798885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identita</a:t>
            </a:r>
          </a:p>
        </p:txBody>
      </p:sp>
      <p:sp>
        <p:nvSpPr>
          <p:cNvPr id="44" name="Ovál 43"/>
          <p:cNvSpPr/>
          <p:nvPr/>
        </p:nvSpPr>
        <p:spPr bwMode="auto">
          <a:xfrm>
            <a:off x="5660" y="4493593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koníček</a:t>
            </a:r>
          </a:p>
        </p:txBody>
      </p:sp>
      <p:sp>
        <p:nvSpPr>
          <p:cNvPr id="45" name="Ovál 44"/>
          <p:cNvSpPr/>
          <p:nvPr/>
        </p:nvSpPr>
        <p:spPr bwMode="auto">
          <a:xfrm>
            <a:off x="2270327" y="5797868"/>
            <a:ext cx="1386114" cy="4451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vědomosti</a:t>
            </a:r>
          </a:p>
        </p:txBody>
      </p:sp>
      <p:cxnSp>
        <p:nvCxnSpPr>
          <p:cNvPr id="6" name="Přímá spojnice 5"/>
          <p:cNvCxnSpPr>
            <a:stCxn id="26" idx="7"/>
          </p:cNvCxnSpPr>
          <p:nvPr/>
        </p:nvCxnSpPr>
        <p:spPr bwMode="auto">
          <a:xfrm flipV="1">
            <a:off x="4948460" y="4116761"/>
            <a:ext cx="233523" cy="1179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stCxn id="26" idx="2"/>
            <a:endCxn id="28" idx="6"/>
          </p:cNvCxnSpPr>
          <p:nvPr/>
        </p:nvCxnSpPr>
        <p:spPr bwMode="auto">
          <a:xfrm flipH="1">
            <a:off x="3346475" y="4519966"/>
            <a:ext cx="248942" cy="5053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Přímá spojnice 54"/>
          <p:cNvCxnSpPr>
            <a:stCxn id="27" idx="0"/>
            <a:endCxn id="41" idx="4"/>
          </p:cNvCxnSpPr>
          <p:nvPr/>
        </p:nvCxnSpPr>
        <p:spPr bwMode="auto">
          <a:xfrm flipH="1" flipV="1">
            <a:off x="6111686" y="3292069"/>
            <a:ext cx="290491" cy="4826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Přímá spojnice 56"/>
          <p:cNvCxnSpPr>
            <a:stCxn id="27" idx="7"/>
          </p:cNvCxnSpPr>
          <p:nvPr/>
        </p:nvCxnSpPr>
        <p:spPr bwMode="auto">
          <a:xfrm flipV="1">
            <a:off x="7278972" y="3443562"/>
            <a:ext cx="239074" cy="4216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Přímá spojnice 58"/>
          <p:cNvCxnSpPr>
            <a:stCxn id="39" idx="0"/>
            <a:endCxn id="27" idx="6"/>
          </p:cNvCxnSpPr>
          <p:nvPr/>
        </p:nvCxnSpPr>
        <p:spPr bwMode="auto">
          <a:xfrm flipH="1" flipV="1">
            <a:off x="7642152" y="4083867"/>
            <a:ext cx="568951" cy="3973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Přímá spojnice 60"/>
          <p:cNvCxnSpPr>
            <a:stCxn id="42" idx="4"/>
            <a:endCxn id="27" idx="1"/>
          </p:cNvCxnSpPr>
          <p:nvPr/>
        </p:nvCxnSpPr>
        <p:spPr bwMode="auto">
          <a:xfrm>
            <a:off x="4487548" y="3470277"/>
            <a:ext cx="1037834" cy="394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Přímá spojnice 64"/>
          <p:cNvCxnSpPr>
            <a:stCxn id="44" idx="6"/>
            <a:endCxn id="28" idx="1"/>
          </p:cNvCxnSpPr>
          <p:nvPr/>
        </p:nvCxnSpPr>
        <p:spPr bwMode="auto">
          <a:xfrm>
            <a:off x="1391774" y="4716181"/>
            <a:ext cx="498745" cy="905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Přímá spojnice 66"/>
          <p:cNvCxnSpPr>
            <a:stCxn id="45" idx="0"/>
            <a:endCxn id="28" idx="4"/>
          </p:cNvCxnSpPr>
          <p:nvPr/>
        </p:nvCxnSpPr>
        <p:spPr bwMode="auto">
          <a:xfrm flipH="1" flipV="1">
            <a:off x="2493596" y="5334505"/>
            <a:ext cx="469788" cy="463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Přímá spojnice 67"/>
          <p:cNvCxnSpPr>
            <a:stCxn id="28" idx="0"/>
            <a:endCxn id="43" idx="4"/>
          </p:cNvCxnSpPr>
          <p:nvPr/>
        </p:nvCxnSpPr>
        <p:spPr bwMode="auto">
          <a:xfrm flipV="1">
            <a:off x="2493596" y="4244061"/>
            <a:ext cx="223261" cy="472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Ovál 73"/>
          <p:cNvSpPr/>
          <p:nvPr/>
        </p:nvSpPr>
        <p:spPr bwMode="auto">
          <a:xfrm>
            <a:off x="3694954" y="6144506"/>
            <a:ext cx="1386114" cy="447660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vzděláni</a:t>
            </a:r>
          </a:p>
        </p:txBody>
      </p:sp>
      <p:sp>
        <p:nvSpPr>
          <p:cNvPr id="78" name="Ovál 77"/>
          <p:cNvSpPr/>
          <p:nvPr/>
        </p:nvSpPr>
        <p:spPr bwMode="auto">
          <a:xfrm>
            <a:off x="109125" y="3861279"/>
            <a:ext cx="1386114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zábava</a:t>
            </a:r>
          </a:p>
        </p:txBody>
      </p:sp>
      <p:sp>
        <p:nvSpPr>
          <p:cNvPr id="80" name="Ovál 79"/>
          <p:cNvSpPr/>
          <p:nvPr/>
        </p:nvSpPr>
        <p:spPr bwMode="auto">
          <a:xfrm>
            <a:off x="33702" y="5224701"/>
            <a:ext cx="1386114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odpočinek</a:t>
            </a:r>
          </a:p>
        </p:txBody>
      </p:sp>
      <p:sp>
        <p:nvSpPr>
          <p:cNvPr id="83" name="Ovál 82"/>
          <p:cNvSpPr/>
          <p:nvPr/>
        </p:nvSpPr>
        <p:spPr bwMode="auto">
          <a:xfrm>
            <a:off x="3694953" y="5447288"/>
            <a:ext cx="2120629" cy="487167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Rozšiřování</a:t>
            </a:r>
            <a:r>
              <a:rPr kumimoji="0" lang="cs-CZ" sz="14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obzoru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cxnSp>
        <p:nvCxnSpPr>
          <p:cNvPr id="62" name="Přímá spojnice 61"/>
          <p:cNvCxnSpPr>
            <a:stCxn id="78" idx="4"/>
            <a:endCxn id="44" idx="0"/>
          </p:cNvCxnSpPr>
          <p:nvPr/>
        </p:nvCxnSpPr>
        <p:spPr bwMode="auto">
          <a:xfrm flipH="1">
            <a:off x="698717" y="4306455"/>
            <a:ext cx="103465" cy="1871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Přímá spojnice 65"/>
          <p:cNvCxnSpPr>
            <a:stCxn id="80" idx="0"/>
            <a:endCxn id="44" idx="4"/>
          </p:cNvCxnSpPr>
          <p:nvPr/>
        </p:nvCxnSpPr>
        <p:spPr bwMode="auto">
          <a:xfrm flipH="1" flipV="1">
            <a:off x="698717" y="4938769"/>
            <a:ext cx="28042" cy="2859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Přímá spojnice 71"/>
          <p:cNvCxnSpPr>
            <a:stCxn id="83" idx="2"/>
            <a:endCxn id="45" idx="7"/>
          </p:cNvCxnSpPr>
          <p:nvPr/>
        </p:nvCxnSpPr>
        <p:spPr bwMode="auto">
          <a:xfrm flipH="1">
            <a:off x="3453449" y="5690872"/>
            <a:ext cx="241504" cy="1721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Přímá spojnice 86"/>
          <p:cNvCxnSpPr>
            <a:stCxn id="74" idx="2"/>
            <a:endCxn id="45" idx="4"/>
          </p:cNvCxnSpPr>
          <p:nvPr/>
        </p:nvCxnSpPr>
        <p:spPr bwMode="auto">
          <a:xfrm flipH="1" flipV="1">
            <a:off x="2963384" y="6243044"/>
            <a:ext cx="731570" cy="1252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Ovál 87"/>
          <p:cNvSpPr/>
          <p:nvPr/>
        </p:nvSpPr>
        <p:spPr bwMode="auto">
          <a:xfrm>
            <a:off x="5813148" y="4646920"/>
            <a:ext cx="1386114" cy="447660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počítač</a:t>
            </a:r>
          </a:p>
        </p:txBody>
      </p:sp>
      <p:cxnSp>
        <p:nvCxnSpPr>
          <p:cNvPr id="90" name="Přímá spojnice 89"/>
          <p:cNvCxnSpPr>
            <a:stCxn id="88" idx="0"/>
            <a:endCxn id="27" idx="4"/>
          </p:cNvCxnSpPr>
          <p:nvPr/>
        </p:nvCxnSpPr>
        <p:spPr bwMode="auto">
          <a:xfrm flipH="1" flipV="1">
            <a:off x="6402177" y="4393029"/>
            <a:ext cx="104028" cy="2538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Ovál 91"/>
          <p:cNvSpPr/>
          <p:nvPr/>
        </p:nvSpPr>
        <p:spPr bwMode="auto">
          <a:xfrm>
            <a:off x="6824989" y="5295074"/>
            <a:ext cx="1603892" cy="66900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Obrázková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knížka</a:t>
            </a:r>
          </a:p>
        </p:txBody>
      </p:sp>
      <p:cxnSp>
        <p:nvCxnSpPr>
          <p:cNvPr id="93" name="Přímá spojnice 92"/>
          <p:cNvCxnSpPr>
            <a:stCxn id="92" idx="0"/>
          </p:cNvCxnSpPr>
          <p:nvPr/>
        </p:nvCxnSpPr>
        <p:spPr bwMode="auto">
          <a:xfrm flipH="1" flipV="1">
            <a:off x="7095234" y="4315492"/>
            <a:ext cx="531701" cy="9795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Obdélník 37"/>
          <p:cNvSpPr/>
          <p:nvPr/>
        </p:nvSpPr>
        <p:spPr bwMode="auto">
          <a:xfrm>
            <a:off x="620626" y="2527837"/>
            <a:ext cx="8269282" cy="965578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Co propojuje čtení jako koníček se čtením pro rozšiřovaní obzoru?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Co propojuje koncept identity s tématikou čtení pro odpočinek?</a:t>
            </a:r>
          </a:p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- Jak se dá propojit představa vytváření identity čtením se vzděláním?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6" name="Obdélník 45"/>
          <p:cNvSpPr/>
          <p:nvPr/>
        </p:nvSpPr>
        <p:spPr bwMode="auto">
          <a:xfrm>
            <a:off x="5516999" y="6114646"/>
            <a:ext cx="3364526" cy="477520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+mn-lt"/>
              </a:rPr>
              <a:t>4. Zformulovat otázky!</a:t>
            </a:r>
            <a:endParaRPr lang="cs-CZ" sz="1400" b="1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477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3635071" y="282624"/>
            <a:ext cx="3321987" cy="9196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…a jedna velká forma:</a:t>
            </a:r>
          </a:p>
          <a:p>
            <a:pPr algn="r"/>
            <a:r>
              <a:rPr lang="cs-CZ" b="1" dirty="0" smtClean="0">
                <a:solidFill>
                  <a:srgbClr val="C00000"/>
                </a:solidFill>
                <a:latin typeface="+mn-lt"/>
              </a:rPr>
              <a:t>…disertace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Obdélník 12"/>
          <p:cNvSpPr/>
          <p:nvPr/>
        </p:nvSpPr>
        <p:spPr bwMode="auto">
          <a:xfrm>
            <a:off x="506983" y="2039027"/>
            <a:ext cx="1335023" cy="318354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150 - ???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Obdélník 13"/>
          <p:cNvSpPr/>
          <p:nvPr/>
        </p:nvSpPr>
        <p:spPr bwMode="auto">
          <a:xfrm>
            <a:off x="506983" y="1529318"/>
            <a:ext cx="6488861" cy="418416"/>
          </a:xfrm>
          <a:prstGeom prst="rect">
            <a:avLst/>
          </a:prstGeom>
          <a:solidFill>
            <a:srgbClr val="FFFF66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z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áklad: početné množství literatury, pramenů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1921929" y="2034019"/>
            <a:ext cx="6488861" cy="966842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záměr: Pojednání o komplexním problému, který je </a:t>
            </a:r>
          </a:p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   propojen různými dílčími otázkami </a:t>
            </a:r>
          </a:p>
          <a:p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    a propojuje různé metodické perspektivy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126489" y="3492823"/>
            <a:ext cx="1512821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struktura</a:t>
            </a:r>
          </a:p>
        </p:txBody>
      </p:sp>
      <p:sp>
        <p:nvSpPr>
          <p:cNvPr id="18" name="Obdélník 17"/>
          <p:cNvSpPr/>
          <p:nvPr/>
        </p:nvSpPr>
        <p:spPr bwMode="auto">
          <a:xfrm>
            <a:off x="1704163" y="3501967"/>
            <a:ext cx="3462197" cy="19177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1. úvod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</a:t>
            </a:r>
            <a:r>
              <a:rPr lang="cs-CZ" sz="1600" b="1" dirty="0">
                <a:solidFill>
                  <a:srgbClr val="C00000"/>
                </a:solidFill>
                <a:latin typeface="+mj-lt"/>
              </a:rPr>
              <a:t>Poutavý vstup to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textu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 - Dílčí otázky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kritika literatury/rozbor bádaní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představit metodu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představit prameny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představit strukturu práce</a:t>
            </a:r>
          </a:p>
        </p:txBody>
      </p:sp>
      <p:sp>
        <p:nvSpPr>
          <p:cNvPr id="19" name="Obdélník 18"/>
          <p:cNvSpPr/>
          <p:nvPr/>
        </p:nvSpPr>
        <p:spPr bwMode="auto">
          <a:xfrm>
            <a:off x="5296065" y="3509526"/>
            <a:ext cx="2858212" cy="15607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2. hlavní část: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- kritika pramenů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- několik </a:t>
            </a:r>
            <a:r>
              <a:rPr lang="cs-CZ" sz="1600" b="1" dirty="0" err="1" smtClean="0">
                <a:solidFill>
                  <a:srgbClr val="C00000"/>
                </a:solidFill>
                <a:latin typeface="+mn-lt"/>
              </a:rPr>
              <a:t>perspektivicky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oddělených kapitol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(propojení skrze dílčí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otázky)</a:t>
            </a:r>
          </a:p>
          <a:p>
            <a:endParaRPr lang="cs-CZ" sz="1600" b="1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0" name="Obdélník 19"/>
          <p:cNvSpPr/>
          <p:nvPr/>
        </p:nvSpPr>
        <p:spPr bwMode="auto">
          <a:xfrm>
            <a:off x="2658707" y="5583515"/>
            <a:ext cx="3715512" cy="114694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3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závěr: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- shrnutí hlavních poznatků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formou teze a jejím 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rozvedením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</a:t>
            </a:r>
          </a:p>
          <a:p>
            <a:endParaRPr lang="cs-CZ" sz="1600" b="1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1" name="Obdélník 20"/>
          <p:cNvSpPr/>
          <p:nvPr/>
        </p:nvSpPr>
        <p:spPr bwMode="auto">
          <a:xfrm>
            <a:off x="1399451" y="5500773"/>
            <a:ext cx="1078154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10.- 30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2" name="Obdélník 21"/>
          <p:cNvSpPr/>
          <p:nvPr/>
        </p:nvSpPr>
        <p:spPr bwMode="auto">
          <a:xfrm>
            <a:off x="5296065" y="5101337"/>
            <a:ext cx="1078154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80 - ???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6445161" y="5646327"/>
            <a:ext cx="1078154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>
                <a:solidFill>
                  <a:srgbClr val="C00000"/>
                </a:solidFill>
                <a:latin typeface="+mn-lt"/>
              </a:rPr>
              <a:t>5</a:t>
            </a:r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 - 15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16403"/>
            <a:ext cx="1852422" cy="1947994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24" name="Obdélník 23"/>
          <p:cNvSpPr/>
          <p:nvPr/>
        </p:nvSpPr>
        <p:spPr bwMode="auto">
          <a:xfrm>
            <a:off x="1938528" y="3035104"/>
            <a:ext cx="6488861" cy="379084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+mn-lt"/>
              </a:rPr>
              <a:t>c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íl: vědecká knížka</a:t>
            </a:r>
            <a:endParaRPr lang="cs-CZ" sz="18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565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3635071" y="282624"/>
            <a:ext cx="3321987" cy="9196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…a jedna velká forma:</a:t>
            </a:r>
          </a:p>
          <a:p>
            <a:pPr algn="r"/>
            <a:r>
              <a:rPr lang="cs-CZ" b="1" dirty="0" smtClean="0">
                <a:solidFill>
                  <a:srgbClr val="C00000"/>
                </a:solidFill>
                <a:latin typeface="+mn-lt"/>
              </a:rPr>
              <a:t>…disertace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249848" y="1177844"/>
            <a:ext cx="4276432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b="1" dirty="0">
                <a:solidFill>
                  <a:srgbClr val="FFFF00"/>
                </a:solidFill>
                <a:latin typeface="+mj-lt"/>
              </a:rPr>
              <a:t>s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truktura úvodu do disertace</a:t>
            </a:r>
          </a:p>
        </p:txBody>
      </p:sp>
      <p:sp>
        <p:nvSpPr>
          <p:cNvPr id="21" name="Obdélník 20"/>
          <p:cNvSpPr/>
          <p:nvPr/>
        </p:nvSpPr>
        <p:spPr bwMode="auto">
          <a:xfrm>
            <a:off x="4189209" y="1168443"/>
            <a:ext cx="1078154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10.- 30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1007529" y="1771307"/>
            <a:ext cx="7066623" cy="999326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záměr: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- Dát čtenáři návod, jak vaší práci má číst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- Přehled bádání, pramenů, metody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- Ukázat čtenáři váš badatelský přínos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16403"/>
            <a:ext cx="1852422" cy="1947994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25" name="Obdélník 24"/>
          <p:cNvSpPr/>
          <p:nvPr/>
        </p:nvSpPr>
        <p:spPr bwMode="auto">
          <a:xfrm>
            <a:off x="506508" y="2857191"/>
            <a:ext cx="1881556" cy="318354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1. Vstup do textu 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6" name="Obdélník 25"/>
          <p:cNvSpPr/>
          <p:nvPr/>
        </p:nvSpPr>
        <p:spPr bwMode="auto">
          <a:xfrm>
            <a:off x="2458110" y="2857191"/>
            <a:ext cx="5616042" cy="862110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Upoutat čtenářovu pozornost (třeba: povídkou, osobní 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reflexí, příkladem z pramenů atd.) 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navést jeho mysl na dílčí otázky</a:t>
            </a:r>
            <a:endParaRPr lang="cs-CZ" sz="1600" b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7" name="Obdélník 26"/>
          <p:cNvSpPr/>
          <p:nvPr/>
        </p:nvSpPr>
        <p:spPr bwMode="auto">
          <a:xfrm>
            <a:off x="506508" y="3822994"/>
            <a:ext cx="1881556" cy="318354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2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Dílčí otázka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2458110" y="3822994"/>
            <a:ext cx="5616042" cy="897265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Na co chcete dát odpověď? (několik možností)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Co může čtenář ve vašem díle očekávat?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Co vytváří jedinečnost vaší dílčí otázky</a:t>
            </a:r>
          </a:p>
        </p:txBody>
      </p:sp>
      <p:sp>
        <p:nvSpPr>
          <p:cNvPr id="29" name="Obdélník 28"/>
          <p:cNvSpPr/>
          <p:nvPr/>
        </p:nvSpPr>
        <p:spPr bwMode="auto">
          <a:xfrm>
            <a:off x="506508" y="4823952"/>
            <a:ext cx="1881556" cy="577487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3. Rozbor bádání/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kritika literatury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" name="Obdélník 29"/>
          <p:cNvSpPr/>
          <p:nvPr/>
        </p:nvSpPr>
        <p:spPr bwMode="auto">
          <a:xfrm>
            <a:off x="2458110" y="4823952"/>
            <a:ext cx="5616042" cy="1220232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‚</a:t>
            </a:r>
            <a:r>
              <a:rPr lang="cs-CZ" sz="1600" b="1" dirty="0" err="1">
                <a:solidFill>
                  <a:srgbClr val="C00000"/>
                </a:solidFill>
                <a:latin typeface="+mn-lt"/>
              </a:rPr>
              <a:t>d</a:t>
            </a:r>
            <a:r>
              <a:rPr lang="cs-CZ" sz="1600" b="1" dirty="0" err="1" smtClean="0">
                <a:solidFill>
                  <a:srgbClr val="C00000"/>
                </a:solidFill>
                <a:latin typeface="+mn-lt"/>
              </a:rPr>
              <a:t>ědkologie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‘…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Na co se bádání zatím zaměřovalo?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Kritika dosavadního bádání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Jak se bádání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dotýká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vašich dílčích otázek?</a:t>
            </a:r>
          </a:p>
        </p:txBody>
      </p:sp>
    </p:spTree>
    <p:extLst>
      <p:ext uri="{BB962C8B-B14F-4D97-AF65-F5344CB8AC3E}">
        <p14:creationId xmlns:p14="http://schemas.microsoft.com/office/powerpoint/2010/main" val="239927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auto">
          <a:xfrm>
            <a:off x="3635071" y="282624"/>
            <a:ext cx="3321987" cy="9196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…a jedna velká forma:</a:t>
            </a:r>
          </a:p>
          <a:p>
            <a:pPr algn="r"/>
            <a:r>
              <a:rPr lang="cs-CZ" b="1" dirty="0" smtClean="0">
                <a:solidFill>
                  <a:srgbClr val="C00000"/>
                </a:solidFill>
                <a:latin typeface="+mn-lt"/>
              </a:rPr>
              <a:t>…disertace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249848" y="1177844"/>
            <a:ext cx="4276432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b="1" dirty="0">
                <a:solidFill>
                  <a:srgbClr val="FFFF00"/>
                </a:solidFill>
                <a:latin typeface="+mj-lt"/>
              </a:rPr>
              <a:t>s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truktura úvodu do disertace</a:t>
            </a:r>
          </a:p>
        </p:txBody>
      </p:sp>
      <p:sp>
        <p:nvSpPr>
          <p:cNvPr id="21" name="Obdélník 20"/>
          <p:cNvSpPr/>
          <p:nvPr/>
        </p:nvSpPr>
        <p:spPr bwMode="auto">
          <a:xfrm>
            <a:off x="4189209" y="1168443"/>
            <a:ext cx="1078154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10.- 30 str.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7" name="Obdélník 16"/>
          <p:cNvSpPr/>
          <p:nvPr/>
        </p:nvSpPr>
        <p:spPr bwMode="auto">
          <a:xfrm>
            <a:off x="1007529" y="1771307"/>
            <a:ext cx="7066623" cy="999326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záměr: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- Dát čtenáři návod, jak vaší práci má číst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- Přehled bádání, pramenů, metody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- Ukázat čtenáři váš badatelský přínos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16403"/>
            <a:ext cx="1852422" cy="1947994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25" name="Obdélník 24"/>
          <p:cNvSpPr/>
          <p:nvPr/>
        </p:nvSpPr>
        <p:spPr bwMode="auto">
          <a:xfrm>
            <a:off x="506508" y="2857191"/>
            <a:ext cx="1881556" cy="596046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4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Představit 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 metodu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6" name="Obdélník 25"/>
          <p:cNvSpPr/>
          <p:nvPr/>
        </p:nvSpPr>
        <p:spPr bwMode="auto">
          <a:xfrm>
            <a:off x="2458110" y="2874326"/>
            <a:ext cx="5616042" cy="862110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Jakým způsobem budete odpovídat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na vaší dílčí 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  otázku/y? (metodou X, kvalitativně, kvantitativně,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 podle myslitele XY atd.)</a:t>
            </a:r>
          </a:p>
        </p:txBody>
      </p:sp>
      <p:sp>
        <p:nvSpPr>
          <p:cNvPr id="27" name="Obdélník 26"/>
          <p:cNvSpPr/>
          <p:nvPr/>
        </p:nvSpPr>
        <p:spPr bwMode="auto">
          <a:xfrm>
            <a:off x="506508" y="3822993"/>
            <a:ext cx="1881556" cy="602543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5. Představit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prameny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Obdélník 27"/>
          <p:cNvSpPr/>
          <p:nvPr/>
        </p:nvSpPr>
        <p:spPr bwMode="auto">
          <a:xfrm>
            <a:off x="2458110" y="3822994"/>
            <a:ext cx="5616042" cy="897265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Co vytváří bázi vašich dat?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Jak jste si tu bázi ohraničili? 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Kde jsou přirozené limity vašich pramenů? </a:t>
            </a:r>
            <a:endParaRPr lang="cs-CZ" sz="1600" b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9" name="Obdélník 28"/>
          <p:cNvSpPr/>
          <p:nvPr/>
        </p:nvSpPr>
        <p:spPr bwMode="auto">
          <a:xfrm>
            <a:off x="506508" y="4823952"/>
            <a:ext cx="1881556" cy="863616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6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. Představit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strukturu vaší</a:t>
            </a:r>
          </a:p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   práce</a:t>
            </a:r>
            <a:endParaRPr lang="cs-CZ" sz="1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" name="Obdélník 29"/>
          <p:cNvSpPr/>
          <p:nvPr/>
        </p:nvSpPr>
        <p:spPr bwMode="auto">
          <a:xfrm>
            <a:off x="2458110" y="4823952"/>
            <a:ext cx="5616042" cy="863616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+mn-lt"/>
              </a:rPr>
              <a:t>- Představit strukturu kapitol</a:t>
            </a:r>
          </a:p>
          <a:p>
            <a:r>
              <a:rPr lang="cs-CZ" sz="1600" b="1" dirty="0" smtClean="0">
                <a:solidFill>
                  <a:srgbClr val="C00000"/>
                </a:solidFill>
                <a:latin typeface="+mj-lt"/>
              </a:rPr>
              <a:t>- O čem budete kde mluvit?</a:t>
            </a:r>
          </a:p>
        </p:txBody>
      </p:sp>
      <p:sp>
        <p:nvSpPr>
          <p:cNvPr id="13" name="Ovál 12"/>
          <p:cNvSpPr/>
          <p:nvPr/>
        </p:nvSpPr>
        <p:spPr bwMode="auto">
          <a:xfrm>
            <a:off x="4999817" y="5503225"/>
            <a:ext cx="3914482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Úvod</a:t>
            </a:r>
            <a:r>
              <a:rPr kumimoji="0" lang="cs-CZ" sz="18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= vizitka vaší práce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680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8508" y="3634742"/>
            <a:ext cx="7518400" cy="559391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00000"/>
                </a:solidFill>
              </a:rPr>
              <a:t>Úkoly 9.11.</a:t>
            </a:r>
            <a:endParaRPr lang="en-GB" altLang="cs-CZ" dirty="0">
              <a:solidFill>
                <a:srgbClr val="C00000"/>
              </a:solidFill>
            </a:endParaRPr>
          </a:p>
        </p:txBody>
      </p:sp>
      <p:sp>
        <p:nvSpPr>
          <p:cNvPr id="23" name="Obdélník 22"/>
          <p:cNvSpPr/>
          <p:nvPr/>
        </p:nvSpPr>
        <p:spPr bwMode="auto">
          <a:xfrm>
            <a:off x="507608" y="5759729"/>
            <a:ext cx="8391374" cy="42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solidFill>
                  <a:schemeClr val="bg2"/>
                </a:solidFill>
                <a:latin typeface="+mn-lt"/>
              </a:rPr>
              <a:t>3</a:t>
            </a:r>
            <a:r>
              <a:rPr lang="cs-CZ" sz="1800" b="1" dirty="0" smtClean="0">
                <a:solidFill>
                  <a:schemeClr val="bg2"/>
                </a:solidFill>
                <a:latin typeface="+mn-lt"/>
              </a:rPr>
              <a:t>. </a:t>
            </a:r>
            <a:r>
              <a:rPr lang="cs-CZ" altLang="cs-CZ" sz="1800" b="1" kern="0" dirty="0">
                <a:solidFill>
                  <a:schemeClr val="bg2"/>
                </a:solidFill>
                <a:latin typeface="+mn-lt"/>
              </a:rPr>
              <a:t>30 </a:t>
            </a:r>
            <a:r>
              <a:rPr lang="cs-CZ" altLang="cs-CZ" sz="1800" b="1" kern="0" dirty="0" smtClean="0">
                <a:solidFill>
                  <a:schemeClr val="bg2"/>
                </a:solidFill>
                <a:latin typeface="+mn-lt"/>
              </a:rPr>
              <a:t>Min. denního psaní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507608" y="5264559"/>
            <a:ext cx="8402274" cy="44645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2</a:t>
            </a:r>
            <a:r>
              <a:rPr lang="cs-CZ" sz="1800" b="1" dirty="0" smtClean="0">
                <a:latin typeface="+mn-lt"/>
              </a:rPr>
              <a:t>. četba, Helen </a:t>
            </a:r>
            <a:r>
              <a:rPr lang="cs-CZ" sz="1800" b="1" dirty="0" err="1" smtClean="0">
                <a:latin typeface="+mn-lt"/>
              </a:rPr>
              <a:t>Sword</a:t>
            </a:r>
            <a:r>
              <a:rPr lang="cs-CZ" sz="1800" b="1" dirty="0" smtClean="0">
                <a:latin typeface="+mn-lt"/>
              </a:rPr>
              <a:t>, </a:t>
            </a:r>
            <a:r>
              <a:rPr lang="cs-CZ" sz="1800" b="1" dirty="0" err="1" smtClean="0">
                <a:latin typeface="+mn-lt"/>
              </a:rPr>
              <a:t>Stylish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academic</a:t>
            </a:r>
            <a:r>
              <a:rPr lang="cs-CZ" sz="1800" b="1" dirty="0" smtClean="0">
                <a:latin typeface="+mn-lt"/>
              </a:rPr>
              <a:t> </a:t>
            </a:r>
            <a:r>
              <a:rPr lang="cs-CZ" sz="1800" b="1" dirty="0" err="1" smtClean="0">
                <a:latin typeface="+mn-lt"/>
              </a:rPr>
              <a:t>writing</a:t>
            </a:r>
            <a:r>
              <a:rPr lang="cs-CZ" sz="1800" b="1" dirty="0" smtClean="0">
                <a:latin typeface="+mn-lt"/>
              </a:rPr>
              <a:t>, S. 3-31 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507608" y="4257488"/>
            <a:ext cx="8402274" cy="956677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800" b="1" dirty="0">
                <a:latin typeface="+mn-lt"/>
              </a:rPr>
              <a:t>1</a:t>
            </a:r>
            <a:r>
              <a:rPr lang="cs-CZ" sz="1800" b="1" dirty="0" smtClean="0">
                <a:latin typeface="+mn-lt"/>
              </a:rPr>
              <a:t>. Napište krátkou povídku/bajku/pohádku na postavu/abstraktní koncept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dílčí otázku z vaší </a:t>
            </a:r>
            <a:r>
              <a:rPr lang="cs-CZ" sz="1800" b="1" dirty="0" err="1" smtClean="0">
                <a:latin typeface="+mn-lt"/>
              </a:rPr>
              <a:t>magisterky</a:t>
            </a:r>
            <a:r>
              <a:rPr lang="cs-CZ" sz="1800" b="1" dirty="0" smtClean="0">
                <a:latin typeface="+mn-lt"/>
              </a:rPr>
              <a:t>/disertace</a:t>
            </a:r>
          </a:p>
          <a:p>
            <a:r>
              <a:rPr lang="cs-CZ" sz="1800" b="1" dirty="0">
                <a:latin typeface="+mn-lt"/>
              </a:rPr>
              <a:t> </a:t>
            </a:r>
            <a:r>
              <a:rPr lang="cs-CZ" sz="1800" b="1" dirty="0" smtClean="0">
                <a:latin typeface="+mn-lt"/>
              </a:rPr>
              <a:t>   (1/2 až ¾ stránky, pošlete mi jí do 7.9.)</a:t>
            </a:r>
            <a:endParaRPr lang="cs-CZ" sz="1800" b="1" dirty="0">
              <a:latin typeface="+mn-lt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64"/>
          <a:stretch/>
        </p:blipFill>
        <p:spPr>
          <a:xfrm>
            <a:off x="4670114" y="382243"/>
            <a:ext cx="4239768" cy="3582273"/>
          </a:xfrm>
          <a:prstGeom prst="rect">
            <a:avLst/>
          </a:prstGeom>
          <a:ln w="28575">
            <a:solidFill>
              <a:srgbClr val="FF3300"/>
            </a:solidFill>
          </a:ln>
        </p:spPr>
      </p:pic>
      <p:sp>
        <p:nvSpPr>
          <p:cNvPr id="10" name="Obdélník 9"/>
          <p:cNvSpPr/>
          <p:nvPr/>
        </p:nvSpPr>
        <p:spPr bwMode="auto">
          <a:xfrm>
            <a:off x="507608" y="6207864"/>
            <a:ext cx="8391374" cy="4215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altLang="cs-CZ" sz="1800" b="1" dirty="0" smtClean="0">
                <a:solidFill>
                  <a:schemeClr val="bg2"/>
                </a:solidFill>
                <a:latin typeface="+mn-lt"/>
              </a:rPr>
              <a:t>4. Mind map: druhý pokus :o)</a:t>
            </a:r>
            <a:endParaRPr lang="cs-CZ" sz="1800" b="1" dirty="0" smtClean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332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 bwMode="auto">
          <a:xfrm>
            <a:off x="466346" y="2209696"/>
            <a:ext cx="8275318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- Chytlavé tituly, mezititulky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472382" y="2645767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- Anekdoty psané v ichformě (humanizace autora)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47" name="Obdélník 46"/>
          <p:cNvSpPr/>
          <p:nvPr/>
        </p:nvSpPr>
        <p:spPr bwMode="auto">
          <a:xfrm>
            <a:off x="2420444" y="689046"/>
            <a:ext cx="5041060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+mn-lt"/>
              </a:rPr>
              <a:t>Elegantní akademický styl</a:t>
            </a:r>
            <a:endParaRPr lang="cs-CZ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8" name="Ovál 47"/>
          <p:cNvSpPr/>
          <p:nvPr/>
        </p:nvSpPr>
        <p:spPr bwMode="auto">
          <a:xfrm>
            <a:off x="343780" y="1413712"/>
            <a:ext cx="4153327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Charakteristiky ‚dobrých textů‘</a:t>
            </a:r>
          </a:p>
        </p:txBody>
      </p:sp>
      <p:sp>
        <p:nvSpPr>
          <p:cNvPr id="49" name="Obdélník 48"/>
          <p:cNvSpPr/>
          <p:nvPr/>
        </p:nvSpPr>
        <p:spPr bwMode="auto">
          <a:xfrm>
            <a:off x="466346" y="4007597"/>
            <a:ext cx="8275318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- Hodně příkladů (pomoc při vysvětlení abstraktních konceptů)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50" name="Obdélník 49"/>
          <p:cNvSpPr/>
          <p:nvPr/>
        </p:nvSpPr>
        <p:spPr bwMode="auto">
          <a:xfrm>
            <a:off x="466346" y="3113075"/>
            <a:ext cx="8275318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- Chytlavé první odstavce (zajímavá povídka, vyzývavá otázka, rozbor problému atd.)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52" name="Obdélník 51"/>
          <p:cNvSpPr/>
          <p:nvPr/>
        </p:nvSpPr>
        <p:spPr bwMode="auto">
          <a:xfrm>
            <a:off x="472382" y="3540288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- Aktivní, 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energická 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slovesa, terminologická šetrnost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3" name="Obdélník 52"/>
          <p:cNvSpPr/>
          <p:nvPr/>
        </p:nvSpPr>
        <p:spPr bwMode="auto">
          <a:xfrm>
            <a:off x="472382" y="4423290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- 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Ilustrace 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a obrázky (ne pouze tabulky 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atd</a:t>
            </a:r>
            <a:r>
              <a:rPr lang="cs-CZ" sz="1600" b="1" dirty="0">
                <a:solidFill>
                  <a:srgbClr val="800000"/>
                </a:solidFill>
                <a:latin typeface="+mj-lt"/>
              </a:rPr>
              <a:t>.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)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54" name="Obdélník 53"/>
          <p:cNvSpPr/>
          <p:nvPr/>
        </p:nvSpPr>
        <p:spPr bwMode="auto">
          <a:xfrm>
            <a:off x="466346" y="4899457"/>
            <a:ext cx="8275318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- Začlenění interdisciplinárních otázek</a:t>
            </a:r>
            <a:endParaRPr lang="cs-CZ" sz="18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58" name="Obdélník 57"/>
          <p:cNvSpPr/>
          <p:nvPr/>
        </p:nvSpPr>
        <p:spPr bwMode="auto">
          <a:xfrm>
            <a:off x="466346" y="5337500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- Humor :o)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017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 bwMode="auto">
          <a:xfrm>
            <a:off x="472382" y="2338628"/>
            <a:ext cx="826928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1. Jasnost, koherence textu, stručnost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8" name="Obdélník 37"/>
          <p:cNvSpPr/>
          <p:nvPr/>
        </p:nvSpPr>
        <p:spPr bwMode="auto">
          <a:xfrm>
            <a:off x="472382" y="4404693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2. Krátké a nebo středně dlouhé věty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762" y="98816"/>
            <a:ext cx="1146238" cy="1738519"/>
          </a:xfrm>
          <a:prstGeom prst="rect">
            <a:avLst/>
          </a:prstGeom>
        </p:spPr>
      </p:pic>
      <p:sp>
        <p:nvSpPr>
          <p:cNvPr id="47" name="Obdélník 46"/>
          <p:cNvSpPr/>
          <p:nvPr/>
        </p:nvSpPr>
        <p:spPr bwMode="auto">
          <a:xfrm>
            <a:off x="2420444" y="689046"/>
            <a:ext cx="5041060" cy="4480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+mn-lt"/>
              </a:rPr>
              <a:t>Elegantní akademický styl</a:t>
            </a:r>
            <a:endParaRPr lang="cs-CZ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8" name="Ovál 47"/>
          <p:cNvSpPr/>
          <p:nvPr/>
        </p:nvSpPr>
        <p:spPr bwMode="auto">
          <a:xfrm>
            <a:off x="343780" y="1413712"/>
            <a:ext cx="4153327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Charakteristiky ‚dobrých textů‘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3464846" y="1863294"/>
            <a:ext cx="2952256" cy="3183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Klíčové rady, jak si vylepšit styl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Ovál 13"/>
          <p:cNvSpPr/>
          <p:nvPr/>
        </p:nvSpPr>
        <p:spPr bwMode="auto">
          <a:xfrm>
            <a:off x="2078732" y="2958111"/>
            <a:ext cx="1386114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znalosti</a:t>
            </a:r>
          </a:p>
        </p:txBody>
      </p:sp>
      <p:sp>
        <p:nvSpPr>
          <p:cNvPr id="15" name="Ovál 14"/>
          <p:cNvSpPr/>
          <p:nvPr/>
        </p:nvSpPr>
        <p:spPr bwMode="auto">
          <a:xfrm>
            <a:off x="3804050" y="2846911"/>
            <a:ext cx="1386114" cy="445176"/>
          </a:xfrm>
          <a:prstGeom prst="ellipse">
            <a:avLst/>
          </a:prstGeom>
          <a:solidFill>
            <a:srgbClr val="0033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text</a:t>
            </a:r>
          </a:p>
        </p:txBody>
      </p:sp>
      <p:sp>
        <p:nvSpPr>
          <p:cNvPr id="16" name="Ovál 15"/>
          <p:cNvSpPr/>
          <p:nvPr/>
        </p:nvSpPr>
        <p:spPr bwMode="auto">
          <a:xfrm>
            <a:off x="5529368" y="2904764"/>
            <a:ext cx="1386114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čtenář</a:t>
            </a:r>
          </a:p>
        </p:txBody>
      </p:sp>
      <p:sp>
        <p:nvSpPr>
          <p:cNvPr id="17" name="Ovál 16"/>
          <p:cNvSpPr/>
          <p:nvPr/>
        </p:nvSpPr>
        <p:spPr bwMode="auto">
          <a:xfrm>
            <a:off x="3766353" y="3503679"/>
            <a:ext cx="1681339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argumentace</a:t>
            </a:r>
          </a:p>
        </p:txBody>
      </p:sp>
      <p:sp>
        <p:nvSpPr>
          <p:cNvPr id="18" name="Ovál 17"/>
          <p:cNvSpPr/>
          <p:nvPr/>
        </p:nvSpPr>
        <p:spPr bwMode="auto">
          <a:xfrm>
            <a:off x="1655064" y="3797987"/>
            <a:ext cx="2105007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Jazyková</a:t>
            </a:r>
            <a:r>
              <a:rPr kumimoji="0" lang="cs-CZ" sz="1400" b="1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 struktura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+mj-lt"/>
            </a:endParaRPr>
          </a:p>
        </p:txBody>
      </p:sp>
      <p:sp>
        <p:nvSpPr>
          <p:cNvPr id="19" name="Ovál 18"/>
          <p:cNvSpPr/>
          <p:nvPr/>
        </p:nvSpPr>
        <p:spPr bwMode="auto">
          <a:xfrm>
            <a:off x="5529368" y="3805778"/>
            <a:ext cx="2105007" cy="445176"/>
          </a:xfrm>
          <a:prstGeom prst="ellipse">
            <a:avLst/>
          </a:prstGeom>
          <a:solidFill>
            <a:srgbClr val="FF0066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výstižnost</a:t>
            </a:r>
          </a:p>
        </p:txBody>
      </p:sp>
      <p:cxnSp>
        <p:nvCxnSpPr>
          <p:cNvPr id="4" name="Přímá spojnice 3"/>
          <p:cNvCxnSpPr>
            <a:stCxn id="15" idx="6"/>
            <a:endCxn id="16" idx="2"/>
          </p:cNvCxnSpPr>
          <p:nvPr/>
        </p:nvCxnSpPr>
        <p:spPr bwMode="auto">
          <a:xfrm>
            <a:off x="5190164" y="3069499"/>
            <a:ext cx="339204" cy="578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/>
          <p:cNvCxnSpPr>
            <a:endCxn id="15" idx="4"/>
          </p:cNvCxnSpPr>
          <p:nvPr/>
        </p:nvCxnSpPr>
        <p:spPr bwMode="auto">
          <a:xfrm flipH="1" flipV="1">
            <a:off x="4497107" y="3292087"/>
            <a:ext cx="66318" cy="2189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Přímá spojnice 25"/>
          <p:cNvCxnSpPr>
            <a:endCxn id="15" idx="2"/>
          </p:cNvCxnSpPr>
          <p:nvPr/>
        </p:nvCxnSpPr>
        <p:spPr bwMode="auto">
          <a:xfrm flipV="1">
            <a:off x="3464846" y="3069499"/>
            <a:ext cx="339204" cy="1075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Přímá spojnice 27"/>
          <p:cNvCxnSpPr>
            <a:endCxn id="19" idx="1"/>
          </p:cNvCxnSpPr>
          <p:nvPr/>
        </p:nvCxnSpPr>
        <p:spPr bwMode="auto">
          <a:xfrm>
            <a:off x="5447692" y="3760205"/>
            <a:ext cx="389947" cy="1107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Přímá spojnice 29"/>
          <p:cNvCxnSpPr>
            <a:endCxn id="17" idx="2"/>
          </p:cNvCxnSpPr>
          <p:nvPr/>
        </p:nvCxnSpPr>
        <p:spPr bwMode="auto">
          <a:xfrm flipV="1">
            <a:off x="3270562" y="3726267"/>
            <a:ext cx="495791" cy="893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bdélník 31"/>
          <p:cNvSpPr/>
          <p:nvPr/>
        </p:nvSpPr>
        <p:spPr bwMode="auto">
          <a:xfrm>
            <a:off x="243512" y="2878787"/>
            <a:ext cx="1605918" cy="8215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Komunikace</a:t>
            </a:r>
          </a:p>
          <a:p>
            <a:r>
              <a:rPr lang="cs-CZ" sz="1400" b="1" dirty="0">
                <a:solidFill>
                  <a:srgbClr val="C00000"/>
                </a:solidFill>
                <a:latin typeface="+mn-lt"/>
              </a:rPr>
              <a:t>m</a:t>
            </a:r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ezi čtenářem 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+mn-lt"/>
              </a:rPr>
              <a:t>a autorem</a:t>
            </a:r>
            <a:endParaRPr lang="cs-CZ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3" name="Obdélník 32"/>
          <p:cNvSpPr/>
          <p:nvPr/>
        </p:nvSpPr>
        <p:spPr bwMode="auto">
          <a:xfrm>
            <a:off x="472382" y="5338217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800000"/>
                </a:solidFill>
                <a:latin typeface="+mj-lt"/>
              </a:rPr>
              <a:t>4</a:t>
            </a:r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. Přesnost terminologie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34" name="Obdélník 33"/>
          <p:cNvSpPr/>
          <p:nvPr/>
        </p:nvSpPr>
        <p:spPr bwMode="auto">
          <a:xfrm>
            <a:off x="472382" y="4900647"/>
            <a:ext cx="826928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>
                <a:solidFill>
                  <a:srgbClr val="800000"/>
                </a:solidFill>
                <a:latin typeface="+mn-lt"/>
              </a:rPr>
              <a:t>3</a:t>
            </a:r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. Jednoduchost jazyku (čeština bez ornamentů)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5" name="Obdélník 34"/>
          <p:cNvSpPr/>
          <p:nvPr/>
        </p:nvSpPr>
        <p:spPr bwMode="auto">
          <a:xfrm>
            <a:off x="472382" y="5828730"/>
            <a:ext cx="8269282" cy="383179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n-lt"/>
              </a:rPr>
              <a:t>5. Aktivní slovesa</a:t>
            </a:r>
            <a:endParaRPr lang="cs-CZ" sz="16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6" name="Obdélník 35"/>
          <p:cNvSpPr/>
          <p:nvPr/>
        </p:nvSpPr>
        <p:spPr bwMode="auto">
          <a:xfrm>
            <a:off x="472382" y="6275145"/>
            <a:ext cx="8269282" cy="423275"/>
          </a:xfrm>
          <a:prstGeom prst="rect">
            <a:avLst/>
          </a:prstGeom>
          <a:solidFill>
            <a:srgbClr val="FF66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cs-CZ" sz="1600" b="1" dirty="0" smtClean="0">
                <a:solidFill>
                  <a:srgbClr val="800000"/>
                </a:solidFill>
                <a:latin typeface="+mj-lt"/>
              </a:rPr>
              <a:t>6. Vyprávět příběh</a:t>
            </a:r>
            <a:endParaRPr lang="cs-CZ" sz="16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37" name="Ovál 36"/>
          <p:cNvSpPr/>
          <p:nvPr/>
        </p:nvSpPr>
        <p:spPr bwMode="auto">
          <a:xfrm>
            <a:off x="5734369" y="1376652"/>
            <a:ext cx="1924264" cy="57607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</a:rPr>
              <a:t>I. obecně</a:t>
            </a:r>
          </a:p>
        </p:txBody>
      </p:sp>
    </p:spTree>
    <p:extLst>
      <p:ext uri="{BB962C8B-B14F-4D97-AF65-F5344CB8AC3E}">
        <p14:creationId xmlns:p14="http://schemas.microsoft.com/office/powerpoint/2010/main" val="366854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0</TotalTime>
  <Words>962</Words>
  <Application>Microsoft Office PowerPoint</Application>
  <PresentationFormat>Předvádění na obrazovce (4:3)</PresentationFormat>
  <Paragraphs>173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Metodika  IX.     Vědecké psaní - pro pokročilé  VI. poutavé psaní, úvod do disertace</vt:lpstr>
      <vt:lpstr>Úkoly 9.11.</vt:lpstr>
      <vt:lpstr>Prezentace aplikace PowerPoint</vt:lpstr>
      <vt:lpstr>Prezentace aplikace PowerPoint</vt:lpstr>
      <vt:lpstr>Prezentace aplikace PowerPoint</vt:lpstr>
      <vt:lpstr>Prezentace aplikace PowerPoint</vt:lpstr>
      <vt:lpstr>Úkoly 9.11.</vt:lpstr>
      <vt:lpstr>Prezentace aplikace PowerPoint</vt:lpstr>
      <vt:lpstr>Prezentace aplikace PowerPoint</vt:lpstr>
      <vt:lpstr>Prezentace aplikace PowerPoint</vt:lpstr>
      <vt:lpstr>Úkol (20min)</vt:lpstr>
      <vt:lpstr>Úkoly 16.11.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PK</dc:creator>
  <cp:lastModifiedBy>Klára Hübnerová</cp:lastModifiedBy>
  <cp:revision>253</cp:revision>
  <cp:lastPrinted>2019-09-24T07:27:02Z</cp:lastPrinted>
  <dcterms:created xsi:type="dcterms:W3CDTF">2015-11-23T07:04:47Z</dcterms:created>
  <dcterms:modified xsi:type="dcterms:W3CDTF">2021-11-09T08:52:34Z</dcterms:modified>
</cp:coreProperties>
</file>