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353" r:id="rId3"/>
    <p:sldId id="363" r:id="rId4"/>
    <p:sldId id="350" r:id="rId5"/>
    <p:sldId id="366" r:id="rId6"/>
    <p:sldId id="365" r:id="rId7"/>
    <p:sldId id="357" r:id="rId8"/>
    <p:sldId id="367" r:id="rId9"/>
    <p:sldId id="336" r:id="rId10"/>
    <p:sldId id="364" r:id="rId1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3300"/>
    <a:srgbClr val="FFFF99"/>
    <a:srgbClr val="FFFFCC"/>
    <a:srgbClr val="990099"/>
    <a:srgbClr val="003366"/>
    <a:srgbClr val="B10107"/>
    <a:srgbClr val="FF0066"/>
    <a:srgbClr val="BE020A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4638" autoAdjust="0"/>
  </p:normalViewPr>
  <p:slideViewPr>
    <p:cSldViewPr snapToGrid="0">
      <p:cViewPr varScale="1">
        <p:scale>
          <a:sx n="109" d="100"/>
          <a:sy n="109" d="100"/>
        </p:scale>
        <p:origin x="177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79380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549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1537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03588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72713" y="1119429"/>
            <a:ext cx="7518400" cy="4671771"/>
          </a:xfrm>
        </p:spPr>
        <p:txBody>
          <a:bodyPr/>
          <a:lstStyle/>
          <a:p>
            <a:r>
              <a:rPr lang="cs-CZ" altLang="cs-CZ" sz="3600" dirty="0" smtClean="0">
                <a:solidFill>
                  <a:srgbClr val="C00000"/>
                </a:solidFill>
              </a:rPr>
              <a:t>Metodika </a:t>
            </a:r>
            <a:br>
              <a:rPr lang="cs-CZ" altLang="cs-CZ" sz="3600" dirty="0" smtClean="0">
                <a:solidFill>
                  <a:srgbClr val="C00000"/>
                </a:solidFill>
              </a:rPr>
            </a:br>
            <a:r>
              <a:rPr lang="cs-CZ" altLang="cs-CZ" sz="3600" dirty="0" smtClean="0">
                <a:solidFill>
                  <a:srgbClr val="C00000"/>
                </a:solidFill>
              </a:rPr>
              <a:t>IX.</a:t>
            </a:r>
            <a:br>
              <a:rPr lang="cs-CZ" altLang="cs-CZ" sz="3600" dirty="0" smtClean="0">
                <a:solidFill>
                  <a:srgbClr val="C00000"/>
                </a:solidFill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2400" dirty="0">
                <a:solidFill>
                  <a:schemeClr val="tx1"/>
                </a:solidFill>
              </a:rPr>
              <a:t/>
            </a:r>
            <a:br>
              <a:rPr lang="cs-CZ" altLang="cs-CZ" sz="2400" dirty="0">
                <a:solidFill>
                  <a:schemeClr val="tx1"/>
                </a:solidFill>
              </a:rPr>
            </a:br>
            <a:r>
              <a:rPr lang="cs-CZ" altLang="cs-CZ" sz="2400" dirty="0" smtClean="0">
                <a:solidFill>
                  <a:srgbClr val="002060"/>
                </a:solidFill>
              </a:rPr>
              <a:t>Vědecké psaní</a:t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2000" dirty="0" smtClean="0">
                <a:solidFill>
                  <a:srgbClr val="002060"/>
                </a:solidFill>
              </a:rPr>
              <a:t>- </a:t>
            </a:r>
            <a:r>
              <a:rPr lang="cs-CZ" altLang="cs-CZ" sz="1800" dirty="0" smtClean="0">
                <a:solidFill>
                  <a:srgbClr val="002060"/>
                </a:solidFill>
              </a:rPr>
              <a:t>pro pokročilé</a:t>
            </a:r>
            <a:r>
              <a:rPr lang="cs-CZ" altLang="cs-CZ" sz="2400" dirty="0" smtClean="0">
                <a:solidFill>
                  <a:srgbClr val="002060"/>
                </a:solidFill>
              </a:rPr>
              <a:t/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2400" dirty="0" smtClean="0">
                <a:solidFill>
                  <a:srgbClr val="002060"/>
                </a:solidFill>
              </a:rPr>
              <a:t/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1800" dirty="0" smtClean="0">
                <a:solidFill>
                  <a:srgbClr val="002060"/>
                </a:solidFill>
              </a:rPr>
              <a:t>IX. </a:t>
            </a:r>
            <a:r>
              <a:rPr lang="cs-CZ" altLang="cs-CZ" sz="1800" dirty="0" smtClean="0">
                <a:solidFill>
                  <a:srgbClr val="002060"/>
                </a:solidFill>
                <a:latin typeface="+mn-lt"/>
              </a:rPr>
              <a:t>Velký obraz</a:t>
            </a:r>
            <a:endParaRPr lang="en-GB" altLang="cs-CZ" sz="28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9896" y="223723"/>
            <a:ext cx="4766457" cy="6184665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4562" y="3043785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7.12./14.12.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95770" y="4186452"/>
            <a:ext cx="8314112" cy="9787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Napište vědecký příběh o vašich datech/pramenech (1/2 až 1 str.)</a:t>
            </a:r>
          </a:p>
          <a:p>
            <a:r>
              <a:rPr lang="cs-CZ" sz="1800" b="1" dirty="0" smtClean="0">
                <a:latin typeface="+mn-lt"/>
              </a:rPr>
              <a:t>   - Propojte všechny části vašeho ‚úvodu‘ a udělejte s textu koherentní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příběh (4-10 str.)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604562" y="6222381"/>
            <a:ext cx="8303212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4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. </a:t>
            </a:r>
            <a:r>
              <a:rPr lang="cs-CZ" altLang="cs-CZ" sz="1800" b="1" kern="0" dirty="0">
                <a:solidFill>
                  <a:schemeClr val="bg2"/>
                </a:solidFill>
                <a:latin typeface="+mn-lt"/>
              </a:rPr>
              <a:t>30 </a:t>
            </a:r>
            <a:r>
              <a:rPr lang="cs-CZ" altLang="cs-CZ" sz="1800" b="1" kern="0" dirty="0" smtClean="0">
                <a:solidFill>
                  <a:schemeClr val="bg2"/>
                </a:solidFill>
                <a:latin typeface="+mn-lt"/>
              </a:rPr>
              <a:t>Min. denního psaní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604562" y="3787763"/>
            <a:ext cx="8303212" cy="34382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1. Vytvořte ‚badatelský tandem‘</a:t>
            </a:r>
            <a:endParaRPr lang="cs-CZ" sz="1800" b="1" dirty="0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595770" y="5220105"/>
            <a:ext cx="8303212" cy="95209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3. Vyměňte si s partnerem úvody, proveďte konstruktivní kritiku jeho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</a:t>
            </a:r>
            <a:r>
              <a:rPr lang="cs-CZ" sz="1800" b="1" dirty="0" smtClean="0">
                <a:latin typeface="+mj-lt"/>
              </a:rPr>
              <a:t>příběhu (</a:t>
            </a:r>
            <a:r>
              <a:rPr lang="cs-CZ" sz="1800" b="1" dirty="0">
                <a:latin typeface="+mj-lt"/>
              </a:rPr>
              <a:t>Jasnost, koherence textu, </a:t>
            </a:r>
            <a:r>
              <a:rPr lang="cs-CZ" sz="1800" b="1" dirty="0" smtClean="0">
                <a:latin typeface="+mj-lt"/>
              </a:rPr>
              <a:t>stručnost)</a:t>
            </a:r>
          </a:p>
          <a:p>
            <a:r>
              <a:rPr lang="cs-CZ" sz="1800" b="1" dirty="0" smtClean="0">
                <a:latin typeface="+mj-lt"/>
              </a:rPr>
              <a:t>    - 14.12. (online) představte stručně vaše výsledky… </a:t>
            </a:r>
            <a:endParaRPr lang="cs-CZ" sz="1800" b="1" dirty="0">
              <a:latin typeface="+mj-lt"/>
            </a:endParaRPr>
          </a:p>
          <a:p>
            <a:endParaRPr lang="cs-CZ" sz="1800" b="1" dirty="0" smtClean="0">
              <a:latin typeface="+mn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578" y="111920"/>
            <a:ext cx="2845196" cy="3626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90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5770" y="2908592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30.11.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84870" y="3707510"/>
            <a:ext cx="8314112" cy="7814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Napište ‚příběh o metodě‘</a:t>
            </a:r>
            <a:r>
              <a:rPr lang="cs-CZ" sz="1800" b="1" dirty="0">
                <a:latin typeface="+mn-lt"/>
              </a:rPr>
              <a:t>;</a:t>
            </a:r>
            <a:r>
              <a:rPr lang="cs-CZ" sz="1800" b="1" dirty="0" smtClean="0">
                <a:latin typeface="+mn-lt"/>
              </a:rPr>
              <a:t> Které přístupy jste si vypůjčili? </a:t>
            </a:r>
          </a:p>
          <a:p>
            <a:r>
              <a:rPr lang="cs-CZ" sz="1800" b="1" dirty="0" smtClean="0">
                <a:latin typeface="+mn-lt"/>
              </a:rPr>
              <a:t>     Co jste si sami vymysleli a proč? - ½ až 1 stránka (poslat do 29.11.)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595770" y="5748518"/>
            <a:ext cx="8303212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3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. </a:t>
            </a:r>
            <a:r>
              <a:rPr lang="cs-CZ" altLang="cs-CZ" sz="1800" b="1" kern="0" dirty="0">
                <a:solidFill>
                  <a:schemeClr val="bg2"/>
                </a:solidFill>
                <a:latin typeface="+mn-lt"/>
              </a:rPr>
              <a:t>30 </a:t>
            </a:r>
            <a:r>
              <a:rPr lang="cs-CZ" altLang="cs-CZ" sz="1800" b="1" kern="0" dirty="0" smtClean="0">
                <a:solidFill>
                  <a:schemeClr val="bg2"/>
                </a:solidFill>
                <a:latin typeface="+mn-lt"/>
              </a:rPr>
              <a:t>Min. denního psaní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595770" y="4537175"/>
            <a:ext cx="8303212" cy="1168681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2. Zapracovat ‚kritiku‘ úvodu do úvodu a dědkologie; propojte obě části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dílčí otázkou/otázkami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dejte přečíst někomu, kdo vaše téma nezná, poproste o kritiku :o)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 pochopil, o co vám šlo?</a:t>
            </a:r>
            <a:endParaRPr lang="cs-CZ" sz="1800" b="1" dirty="0"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" t="4972" r="2936" b="2760"/>
          <a:stretch/>
        </p:blipFill>
        <p:spPr>
          <a:xfrm>
            <a:off x="6034146" y="104921"/>
            <a:ext cx="2864836" cy="3521255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10" name="Obdélník 9"/>
          <p:cNvSpPr/>
          <p:nvPr/>
        </p:nvSpPr>
        <p:spPr bwMode="auto">
          <a:xfrm>
            <a:off x="595770" y="6224907"/>
            <a:ext cx="8303212" cy="4464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122-134; 147-172</a:t>
            </a:r>
          </a:p>
        </p:txBody>
      </p:sp>
    </p:spTree>
    <p:extLst>
      <p:ext uri="{BB962C8B-B14F-4D97-AF65-F5344CB8AC3E}">
        <p14:creationId xmlns:p14="http://schemas.microsoft.com/office/powerpoint/2010/main" val="135974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5770" y="2908592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30.11.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84870" y="3707510"/>
            <a:ext cx="8314112" cy="7814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Napište ‚příběh o metodě‘</a:t>
            </a:r>
            <a:r>
              <a:rPr lang="cs-CZ" sz="1800" b="1" dirty="0">
                <a:latin typeface="+mn-lt"/>
              </a:rPr>
              <a:t>;</a:t>
            </a:r>
            <a:r>
              <a:rPr lang="cs-CZ" sz="1800" b="1" dirty="0" smtClean="0">
                <a:latin typeface="+mn-lt"/>
              </a:rPr>
              <a:t> Které přístupy jste si vypůjčili? </a:t>
            </a:r>
          </a:p>
          <a:p>
            <a:r>
              <a:rPr lang="cs-CZ" sz="1800" b="1" dirty="0" smtClean="0">
                <a:latin typeface="+mn-lt"/>
              </a:rPr>
              <a:t>     Co jste si sami vymysleli a proč? - ½ až 1 stránka (poslat do 29.11.)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595770" y="5748518"/>
            <a:ext cx="8303212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3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. </a:t>
            </a:r>
            <a:r>
              <a:rPr lang="cs-CZ" altLang="cs-CZ" sz="1800" b="1" kern="0" dirty="0">
                <a:solidFill>
                  <a:schemeClr val="bg2"/>
                </a:solidFill>
                <a:latin typeface="+mn-lt"/>
              </a:rPr>
              <a:t>30 </a:t>
            </a:r>
            <a:r>
              <a:rPr lang="cs-CZ" altLang="cs-CZ" sz="1800" b="1" kern="0" dirty="0" smtClean="0">
                <a:solidFill>
                  <a:schemeClr val="bg2"/>
                </a:solidFill>
                <a:latin typeface="+mn-lt"/>
              </a:rPr>
              <a:t>Min. denního psaní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595770" y="4537175"/>
            <a:ext cx="8303212" cy="116868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2. Zapracovat ‚kritiku‘ úvodu do úvodu a dědkologie; propojte obě části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dílčí otázkou/otázkami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dejte přečíst někomu, kdo vaše téma nezná, poproste o kritiku :o)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 pochopil, o co vám šlo?</a:t>
            </a:r>
            <a:endParaRPr lang="cs-CZ" sz="1800" b="1" dirty="0"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" t="4972" r="2936" b="2760"/>
          <a:stretch/>
        </p:blipFill>
        <p:spPr>
          <a:xfrm>
            <a:off x="6034146" y="104921"/>
            <a:ext cx="2864836" cy="3521255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10" name="Obdélník 9"/>
          <p:cNvSpPr/>
          <p:nvPr/>
        </p:nvSpPr>
        <p:spPr bwMode="auto">
          <a:xfrm>
            <a:off x="595770" y="6224907"/>
            <a:ext cx="8303212" cy="4464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122-134; 147-172</a:t>
            </a:r>
          </a:p>
        </p:txBody>
      </p:sp>
    </p:spTree>
    <p:extLst>
      <p:ext uri="{BB962C8B-B14F-4D97-AF65-F5344CB8AC3E}">
        <p14:creationId xmlns:p14="http://schemas.microsoft.com/office/powerpoint/2010/main" val="249632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4850" y="238935"/>
            <a:ext cx="7518400" cy="559391"/>
          </a:xfrm>
        </p:spPr>
        <p:txBody>
          <a:bodyPr/>
          <a:lstStyle/>
          <a:p>
            <a:r>
              <a:rPr lang="cs-CZ" altLang="cs-CZ" sz="2000" dirty="0" smtClean="0">
                <a:solidFill>
                  <a:srgbClr val="C00000"/>
                </a:solidFill>
              </a:rPr>
              <a:t>Jak vyprávět poutavě </a:t>
            </a:r>
            <a:r>
              <a:rPr lang="cs-CZ" altLang="cs-CZ" sz="2000" dirty="0" err="1" smtClean="0">
                <a:solidFill>
                  <a:srgbClr val="C00000"/>
                </a:solidFill>
              </a:rPr>
              <a:t>dědkologií</a:t>
            </a:r>
            <a:r>
              <a:rPr lang="cs-CZ" altLang="cs-CZ" sz="2000" dirty="0" smtClean="0">
                <a:solidFill>
                  <a:srgbClr val="C00000"/>
                </a:solidFill>
              </a:rPr>
              <a:t>?</a:t>
            </a:r>
            <a:endParaRPr lang="en-GB" altLang="cs-CZ" sz="2000" dirty="0">
              <a:solidFill>
                <a:srgbClr val="C00000"/>
              </a:solidFill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615053" y="2927206"/>
            <a:ext cx="4624459" cy="832713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1. Vyprávět  příběh dílčí otázky s </a:t>
            </a:r>
          </a:p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    pomocí ‚dědků‘</a:t>
            </a:r>
          </a:p>
          <a:p>
            <a:r>
              <a:rPr lang="cs-CZ" sz="16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   zakomponovat sem slepá místa…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2521896" y="1679632"/>
            <a:ext cx="2493977" cy="57444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3 východiska: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2836974" y="3853450"/>
            <a:ext cx="5053611" cy="834954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00"/>
                </a:solidFill>
                <a:latin typeface="+mn-lt"/>
              </a:rPr>
              <a:t>2. Vyprávět příběh ‚dědků‘ a jejích vztahu k dílčí </a:t>
            </a:r>
          </a:p>
          <a:p>
            <a:r>
              <a:rPr lang="cs-CZ" sz="16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FFFF00"/>
                </a:solidFill>
                <a:latin typeface="+mn-lt"/>
              </a:rPr>
              <a:t>   otázce  (chronologicky nebo volně)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2224850" y="4781935"/>
            <a:ext cx="5428678" cy="1154256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3. Pokusit se o kombinaci obou přístupů, tedy ukázat</a:t>
            </a:r>
          </a:p>
          <a:p>
            <a:r>
              <a:rPr lang="cs-CZ" sz="16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   relevanci dílčí otázky s pomocí propojení biografie</a:t>
            </a:r>
          </a:p>
          <a:p>
            <a:r>
              <a:rPr lang="cs-CZ" sz="16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   ‚dědka‘, relevancí otázky a její transformace v </a:t>
            </a:r>
          </a:p>
          <a:p>
            <a:r>
              <a:rPr lang="cs-CZ" sz="16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   čase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375" y="68827"/>
            <a:ext cx="2398352" cy="3042909"/>
          </a:xfrm>
          <a:prstGeom prst="rect">
            <a:avLst/>
          </a:prstGeom>
        </p:spPr>
      </p:pic>
      <p:sp>
        <p:nvSpPr>
          <p:cNvPr id="14" name="Ovál 13"/>
          <p:cNvSpPr/>
          <p:nvPr/>
        </p:nvSpPr>
        <p:spPr bwMode="auto">
          <a:xfrm>
            <a:off x="3279000" y="2205453"/>
            <a:ext cx="2948064" cy="559632"/>
          </a:xfrm>
          <a:prstGeom prst="ellipse">
            <a:avLst/>
          </a:prstGeom>
          <a:solidFill>
            <a:srgbClr val="FF00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Literární žánr detektivky</a:t>
            </a:r>
          </a:p>
        </p:txBody>
      </p:sp>
    </p:spTree>
    <p:extLst>
      <p:ext uri="{BB962C8B-B14F-4D97-AF65-F5344CB8AC3E}">
        <p14:creationId xmlns:p14="http://schemas.microsoft.com/office/powerpoint/2010/main" val="298361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5770" y="2908592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30.11.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84870" y="3707510"/>
            <a:ext cx="8314112" cy="7814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Napište ‚příběh o metodě‘</a:t>
            </a:r>
            <a:r>
              <a:rPr lang="cs-CZ" sz="1800" b="1" dirty="0">
                <a:latin typeface="+mn-lt"/>
              </a:rPr>
              <a:t>;</a:t>
            </a:r>
            <a:r>
              <a:rPr lang="cs-CZ" sz="1800" b="1" dirty="0" smtClean="0">
                <a:latin typeface="+mn-lt"/>
              </a:rPr>
              <a:t> Které přístupy jste si vypůjčili? </a:t>
            </a:r>
          </a:p>
          <a:p>
            <a:r>
              <a:rPr lang="cs-CZ" sz="1800" b="1" dirty="0" smtClean="0">
                <a:latin typeface="+mn-lt"/>
              </a:rPr>
              <a:t>     Co jste si sami vymysleli a proč? - ½ až 1 stránka (poslat do 29.11.)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595770" y="5748518"/>
            <a:ext cx="8303212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3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. </a:t>
            </a:r>
            <a:r>
              <a:rPr lang="cs-CZ" altLang="cs-CZ" sz="1800" b="1" kern="0" dirty="0">
                <a:solidFill>
                  <a:schemeClr val="bg2"/>
                </a:solidFill>
                <a:latin typeface="+mn-lt"/>
              </a:rPr>
              <a:t>30 </a:t>
            </a:r>
            <a:r>
              <a:rPr lang="cs-CZ" altLang="cs-CZ" sz="1800" b="1" kern="0" dirty="0" smtClean="0">
                <a:solidFill>
                  <a:schemeClr val="bg2"/>
                </a:solidFill>
                <a:latin typeface="+mn-lt"/>
              </a:rPr>
              <a:t>Min. denního psaní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595770" y="4537175"/>
            <a:ext cx="8303212" cy="1168681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latin typeface="+mn-lt"/>
              </a:rPr>
              <a:t>2. Zapracovat ‚kritiku‘ úvodu do úvodu a dědkologie; propojte obě části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dílčí otázkou/otázkami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dejte přečíst někomu, kdo vaše téma nezná, poproste o kritiku :o)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 pochopil, o co vám šlo?</a:t>
            </a:r>
            <a:endParaRPr lang="cs-CZ" sz="1800" b="1" dirty="0"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" t="4972" r="2936" b="2760"/>
          <a:stretch/>
        </p:blipFill>
        <p:spPr>
          <a:xfrm>
            <a:off x="6034146" y="104921"/>
            <a:ext cx="2864836" cy="3521255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10" name="Obdélník 9"/>
          <p:cNvSpPr/>
          <p:nvPr/>
        </p:nvSpPr>
        <p:spPr bwMode="auto">
          <a:xfrm>
            <a:off x="595770" y="6224907"/>
            <a:ext cx="8303212" cy="44645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122-134; 147-172</a:t>
            </a:r>
          </a:p>
        </p:txBody>
      </p:sp>
    </p:spTree>
    <p:extLst>
      <p:ext uri="{BB962C8B-B14F-4D97-AF65-F5344CB8AC3E}">
        <p14:creationId xmlns:p14="http://schemas.microsoft.com/office/powerpoint/2010/main" val="150236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71341" y="622283"/>
            <a:ext cx="7518400" cy="559391"/>
          </a:xfrm>
        </p:spPr>
        <p:txBody>
          <a:bodyPr/>
          <a:lstStyle/>
          <a:p>
            <a:r>
              <a:rPr lang="cs-CZ" altLang="cs-CZ" sz="2000" dirty="0" smtClean="0">
                <a:solidFill>
                  <a:srgbClr val="C00000"/>
                </a:solidFill>
              </a:rPr>
              <a:t>Struktury vědeckého vyprávění</a:t>
            </a:r>
            <a:endParaRPr lang="en-GB" altLang="cs-CZ" sz="2000" dirty="0">
              <a:solidFill>
                <a:srgbClr val="C00000"/>
              </a:solidFill>
            </a:endParaRPr>
          </a:p>
        </p:txBody>
      </p:sp>
      <p:sp>
        <p:nvSpPr>
          <p:cNvPr id="51" name="Ovál 50"/>
          <p:cNvSpPr/>
          <p:nvPr/>
        </p:nvSpPr>
        <p:spPr bwMode="auto">
          <a:xfrm>
            <a:off x="6177574" y="280310"/>
            <a:ext cx="1980894" cy="440461"/>
          </a:xfrm>
          <a:prstGeom prst="ellipse">
            <a:avLst/>
          </a:prstGeom>
          <a:solidFill>
            <a:srgbClr val="0033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Structural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 </a:t>
            </a: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designs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cxnSp>
        <p:nvCxnSpPr>
          <p:cNvPr id="14" name="Přímá spojnice se šipkou 13"/>
          <p:cNvCxnSpPr/>
          <p:nvPr/>
        </p:nvCxnSpPr>
        <p:spPr bwMode="auto">
          <a:xfrm>
            <a:off x="1426464" y="3356452"/>
            <a:ext cx="7223760" cy="1828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80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Obdélník 14"/>
          <p:cNvSpPr/>
          <p:nvPr/>
        </p:nvSpPr>
        <p:spPr bwMode="auto">
          <a:xfrm>
            <a:off x="591426" y="3175244"/>
            <a:ext cx="835038" cy="324632"/>
          </a:xfrm>
          <a:prstGeom prst="rect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text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99"/>
              </a:solidFill>
              <a:effectLst/>
              <a:latin typeface="+mn-lt"/>
            </a:endParaRPr>
          </a:p>
        </p:txBody>
      </p:sp>
      <p:sp>
        <p:nvSpPr>
          <p:cNvPr id="17" name="Obdélník 16"/>
          <p:cNvSpPr/>
          <p:nvPr/>
        </p:nvSpPr>
        <p:spPr bwMode="auto">
          <a:xfrm>
            <a:off x="591426" y="2535351"/>
            <a:ext cx="478422" cy="572343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3200" b="1" dirty="0" smtClean="0">
                <a:solidFill>
                  <a:srgbClr val="FFFF00"/>
                </a:solidFill>
                <a:latin typeface="+mn-lt"/>
              </a:rPr>
              <a:t>A</a:t>
            </a:r>
            <a:endParaRPr lang="cs-CZ" sz="32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18" name="Obdélník 17"/>
          <p:cNvSpPr/>
          <p:nvPr/>
        </p:nvSpPr>
        <p:spPr bwMode="auto">
          <a:xfrm>
            <a:off x="7950459" y="2602901"/>
            <a:ext cx="478422" cy="572343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3200" b="1" dirty="0">
                <a:solidFill>
                  <a:srgbClr val="FFFF00"/>
                </a:solidFill>
                <a:latin typeface="+mn-lt"/>
              </a:rPr>
              <a:t>B</a:t>
            </a:r>
          </a:p>
        </p:txBody>
      </p:sp>
      <p:sp>
        <p:nvSpPr>
          <p:cNvPr id="20" name="Obdélník 19"/>
          <p:cNvSpPr/>
          <p:nvPr/>
        </p:nvSpPr>
        <p:spPr bwMode="auto">
          <a:xfrm>
            <a:off x="2171341" y="1705713"/>
            <a:ext cx="4117906" cy="3830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err="1" smtClean="0">
                <a:solidFill>
                  <a:srgbClr val="FFFF00"/>
                </a:solidFill>
                <a:latin typeface="+mj-lt"/>
              </a:rPr>
              <a:t>Introduction</a:t>
            </a:r>
            <a:r>
              <a:rPr lang="cs-CZ" sz="1600" b="1" dirty="0" smtClean="0">
                <a:solidFill>
                  <a:srgbClr val="FFFF00"/>
                </a:solidFill>
                <a:latin typeface="+mj-lt"/>
              </a:rPr>
              <a:t> = úvod</a:t>
            </a:r>
            <a:endParaRPr lang="cs-CZ" sz="1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8" name="Ovál 27"/>
          <p:cNvSpPr/>
          <p:nvPr/>
        </p:nvSpPr>
        <p:spPr bwMode="auto">
          <a:xfrm>
            <a:off x="1426464" y="1224717"/>
            <a:ext cx="1351635" cy="545688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b="1" dirty="0" smtClean="0">
                <a:solidFill>
                  <a:srgbClr val="FFFF00"/>
                </a:solidFill>
                <a:latin typeface="+mn-lt"/>
              </a:rPr>
              <a:t>IMRAD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B10107"/>
              </a:solidFill>
              <a:effectLst/>
              <a:latin typeface="+mn-lt"/>
            </a:endParaRPr>
          </a:p>
        </p:txBody>
      </p:sp>
      <p:sp>
        <p:nvSpPr>
          <p:cNvPr id="30" name="Obdélník 29"/>
          <p:cNvSpPr/>
          <p:nvPr/>
        </p:nvSpPr>
        <p:spPr bwMode="auto">
          <a:xfrm>
            <a:off x="2171341" y="2086216"/>
            <a:ext cx="4117906" cy="383050"/>
          </a:xfrm>
          <a:prstGeom prst="rect">
            <a:avLst/>
          </a:prstGeom>
          <a:solidFill>
            <a:srgbClr val="00B05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err="1" smtClean="0">
                <a:solidFill>
                  <a:srgbClr val="FFFF00"/>
                </a:solidFill>
                <a:latin typeface="+mj-lt"/>
              </a:rPr>
              <a:t>Method</a:t>
            </a:r>
            <a:r>
              <a:rPr lang="cs-CZ" sz="1600" b="1" dirty="0" smtClean="0">
                <a:solidFill>
                  <a:srgbClr val="FFFF00"/>
                </a:solidFill>
                <a:latin typeface="+mj-lt"/>
              </a:rPr>
              <a:t> = metodika</a:t>
            </a:r>
            <a:endParaRPr lang="cs-CZ" sz="1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2" name="Obdélník 31"/>
          <p:cNvSpPr/>
          <p:nvPr/>
        </p:nvSpPr>
        <p:spPr bwMode="auto">
          <a:xfrm>
            <a:off x="2171341" y="2458949"/>
            <a:ext cx="4117906" cy="38305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err="1" smtClean="0">
                <a:solidFill>
                  <a:srgbClr val="C00000"/>
                </a:solidFill>
                <a:latin typeface="+mj-lt"/>
              </a:rPr>
              <a:t>Results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 = výsledky</a:t>
            </a: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3" name="Obdélník 32"/>
          <p:cNvSpPr/>
          <p:nvPr/>
        </p:nvSpPr>
        <p:spPr bwMode="auto">
          <a:xfrm>
            <a:off x="2171341" y="2839452"/>
            <a:ext cx="4117906" cy="38305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err="1" smtClean="0">
                <a:solidFill>
                  <a:srgbClr val="C00000"/>
                </a:solidFill>
                <a:latin typeface="+mj-lt"/>
              </a:rPr>
              <a:t>Analysis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 = vyhodnocení</a:t>
            </a: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4" name="Obdélník 33"/>
          <p:cNvSpPr/>
          <p:nvPr/>
        </p:nvSpPr>
        <p:spPr bwMode="auto">
          <a:xfrm>
            <a:off x="2171341" y="3222502"/>
            <a:ext cx="4117906" cy="383050"/>
          </a:xfrm>
          <a:prstGeom prst="rect">
            <a:avLst/>
          </a:prstGeom>
          <a:solidFill>
            <a:srgbClr val="FF33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err="1" smtClean="0">
                <a:solidFill>
                  <a:srgbClr val="990000"/>
                </a:solidFill>
                <a:latin typeface="+mj-lt"/>
              </a:rPr>
              <a:t>Discussion</a:t>
            </a:r>
            <a:r>
              <a:rPr lang="cs-CZ" sz="1600" b="1" dirty="0" smtClean="0">
                <a:solidFill>
                  <a:srgbClr val="990000"/>
                </a:solidFill>
                <a:latin typeface="+mj-lt"/>
              </a:rPr>
              <a:t> = diskuze výsledků</a:t>
            </a:r>
            <a:endParaRPr lang="cs-CZ" sz="1200" b="1" dirty="0">
              <a:solidFill>
                <a:srgbClr val="990000"/>
              </a:solidFill>
              <a:latin typeface="+mj-lt"/>
            </a:endParaRPr>
          </a:p>
        </p:txBody>
      </p:sp>
      <p:sp>
        <p:nvSpPr>
          <p:cNvPr id="36" name="Ovál 35"/>
          <p:cNvSpPr/>
          <p:nvPr/>
        </p:nvSpPr>
        <p:spPr bwMode="auto">
          <a:xfrm>
            <a:off x="1992753" y="4152315"/>
            <a:ext cx="1932318" cy="43223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Co jsou mé otázky?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B10107"/>
              </a:solidFill>
              <a:effectLst/>
              <a:latin typeface="+mn-lt"/>
            </a:endParaRPr>
          </a:p>
        </p:txBody>
      </p:sp>
      <p:sp>
        <p:nvSpPr>
          <p:cNvPr id="37" name="Ovál 36"/>
          <p:cNvSpPr/>
          <p:nvPr/>
        </p:nvSpPr>
        <p:spPr bwMode="auto">
          <a:xfrm>
            <a:off x="3418407" y="4428046"/>
            <a:ext cx="1932318" cy="1037637"/>
          </a:xfrm>
          <a:prstGeom prst="ellipse">
            <a:avLst/>
          </a:prstGeom>
          <a:solidFill>
            <a:schemeClr val="tx2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Kdo se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FFFF00"/>
                </a:solidFill>
                <a:latin typeface="+mn-lt"/>
              </a:rPr>
              <a:t>m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ojí otázkou již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FFFF00"/>
                </a:solidFill>
                <a:latin typeface="+mn-lt"/>
              </a:rPr>
              <a:t>z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abýval?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B10107"/>
              </a:solidFill>
              <a:effectLst/>
              <a:latin typeface="+mn-lt"/>
            </a:endParaRPr>
          </a:p>
        </p:txBody>
      </p:sp>
      <p:sp>
        <p:nvSpPr>
          <p:cNvPr id="38" name="Ovál 37"/>
          <p:cNvSpPr/>
          <p:nvPr/>
        </p:nvSpPr>
        <p:spPr bwMode="auto">
          <a:xfrm>
            <a:off x="5211415" y="5059947"/>
            <a:ext cx="1932318" cy="50522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Moje metoda/y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B10107"/>
              </a:solidFill>
              <a:effectLst/>
              <a:latin typeface="+mn-lt"/>
            </a:endParaRPr>
          </a:p>
        </p:txBody>
      </p:sp>
      <p:sp>
        <p:nvSpPr>
          <p:cNvPr id="39" name="Ovál 38"/>
          <p:cNvSpPr/>
          <p:nvPr/>
        </p:nvSpPr>
        <p:spPr bwMode="auto">
          <a:xfrm>
            <a:off x="6504832" y="4508676"/>
            <a:ext cx="1932318" cy="505229"/>
          </a:xfrm>
          <a:prstGeom prst="ellipse">
            <a:avLst/>
          </a:prstGeom>
          <a:solidFill>
            <a:schemeClr val="tx2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Mé prameny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B10107"/>
              </a:solidFill>
              <a:effectLst/>
              <a:latin typeface="+mn-lt"/>
            </a:endParaRPr>
          </a:p>
        </p:txBody>
      </p:sp>
      <p:sp>
        <p:nvSpPr>
          <p:cNvPr id="40" name="Ovál 39"/>
          <p:cNvSpPr/>
          <p:nvPr/>
        </p:nvSpPr>
        <p:spPr bwMode="auto">
          <a:xfrm>
            <a:off x="7069682" y="3926011"/>
            <a:ext cx="1932318" cy="505229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Muj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 postup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B10107"/>
              </a:solidFill>
              <a:effectLst/>
              <a:latin typeface="+mn-lt"/>
            </a:endParaRPr>
          </a:p>
        </p:txBody>
      </p:sp>
      <p:sp>
        <p:nvSpPr>
          <p:cNvPr id="5" name="Zahnutá šipka doprava 4"/>
          <p:cNvSpPr/>
          <p:nvPr/>
        </p:nvSpPr>
        <p:spPr bwMode="auto">
          <a:xfrm rot="16465021">
            <a:off x="4316892" y="1145457"/>
            <a:ext cx="1205347" cy="7880932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5" name="Ovál 34"/>
          <p:cNvSpPr/>
          <p:nvPr/>
        </p:nvSpPr>
        <p:spPr bwMode="auto">
          <a:xfrm>
            <a:off x="567099" y="3814607"/>
            <a:ext cx="1932318" cy="43223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O čem píšu?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B10107"/>
              </a:solidFill>
              <a:effectLst/>
              <a:latin typeface="+mn-lt"/>
            </a:endParaRPr>
          </a:p>
        </p:txBody>
      </p:sp>
      <p:sp>
        <p:nvSpPr>
          <p:cNvPr id="41" name="Obdélník 40"/>
          <p:cNvSpPr/>
          <p:nvPr/>
        </p:nvSpPr>
        <p:spPr bwMode="auto">
          <a:xfrm>
            <a:off x="6357930" y="5892289"/>
            <a:ext cx="2312851" cy="38305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Koherence vyprávění!</a:t>
            </a: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370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8" grpId="0" animBg="1"/>
      <p:bldP spid="30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5" grpId="0" animBg="1"/>
      <p:bldP spid="35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 bwMode="auto">
          <a:xfrm>
            <a:off x="426662" y="4271817"/>
            <a:ext cx="1684222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Úvod do úvodu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 bwMode="auto">
          <a:xfrm>
            <a:off x="2164240" y="740379"/>
            <a:ext cx="1763641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‚úvod do disertace‘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5" name="Obdélník 24"/>
          <p:cNvSpPr/>
          <p:nvPr/>
        </p:nvSpPr>
        <p:spPr bwMode="auto">
          <a:xfrm>
            <a:off x="2110884" y="4271816"/>
            <a:ext cx="1407573" cy="383179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Dílčí otázka/y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7" name="Obdélník 26"/>
          <p:cNvSpPr/>
          <p:nvPr/>
        </p:nvSpPr>
        <p:spPr bwMode="auto">
          <a:xfrm>
            <a:off x="3518457" y="4271815"/>
            <a:ext cx="1218135" cy="383179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dědkologie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29" name="Obdélník 28"/>
          <p:cNvSpPr/>
          <p:nvPr/>
        </p:nvSpPr>
        <p:spPr bwMode="auto">
          <a:xfrm>
            <a:off x="4736593" y="4271814"/>
            <a:ext cx="941832" cy="383179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metoda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1" name="Obdélník 30"/>
          <p:cNvSpPr/>
          <p:nvPr/>
        </p:nvSpPr>
        <p:spPr bwMode="auto">
          <a:xfrm>
            <a:off x="5678425" y="4271813"/>
            <a:ext cx="1218136" cy="383179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prameny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6" name="Šipka doprava 5"/>
          <p:cNvSpPr/>
          <p:nvPr/>
        </p:nvSpPr>
        <p:spPr bwMode="auto">
          <a:xfrm>
            <a:off x="6896560" y="4080324"/>
            <a:ext cx="1928394" cy="768096"/>
          </a:xfrm>
          <a:prstGeom prst="rightArrow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Struktura práce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10884" y="229306"/>
            <a:ext cx="7518400" cy="559391"/>
          </a:xfrm>
        </p:spPr>
        <p:txBody>
          <a:bodyPr/>
          <a:lstStyle/>
          <a:p>
            <a:r>
              <a:rPr lang="cs-CZ" altLang="cs-CZ" sz="2000" dirty="0">
                <a:solidFill>
                  <a:srgbClr val="C00000"/>
                </a:solidFill>
              </a:rPr>
              <a:t>Jak </a:t>
            </a:r>
            <a:r>
              <a:rPr lang="cs-CZ" altLang="cs-CZ" sz="2000" dirty="0" smtClean="0">
                <a:solidFill>
                  <a:srgbClr val="C00000"/>
                </a:solidFill>
              </a:rPr>
              <a:t>propojit jednotlivé elementy?</a:t>
            </a:r>
            <a:endParaRPr lang="en-GB" altLang="cs-CZ" sz="2000" dirty="0">
              <a:solidFill>
                <a:srgbClr val="C00000"/>
              </a:solidFill>
            </a:endParaRPr>
          </a:p>
        </p:txBody>
      </p:sp>
      <p:sp>
        <p:nvSpPr>
          <p:cNvPr id="36" name="Ovál 35"/>
          <p:cNvSpPr/>
          <p:nvPr/>
        </p:nvSpPr>
        <p:spPr bwMode="auto">
          <a:xfrm>
            <a:off x="5993919" y="722014"/>
            <a:ext cx="2026614" cy="431291"/>
          </a:xfrm>
          <a:prstGeom prst="ellipse">
            <a:avLst/>
          </a:prstGeom>
          <a:solidFill>
            <a:srgbClr val="0033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Structural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designs</a:t>
            </a:r>
            <a:endParaRPr lang="cs-CZ" sz="1400" b="1" dirty="0" smtClean="0">
              <a:solidFill>
                <a:srgbClr val="FFFF00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7" name="Obdélník 36"/>
          <p:cNvSpPr/>
          <p:nvPr/>
        </p:nvSpPr>
        <p:spPr bwMode="auto">
          <a:xfrm>
            <a:off x="434124" y="2071696"/>
            <a:ext cx="1586700" cy="503651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Jak upoutám</a:t>
            </a:r>
          </a:p>
          <a:p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Pozornost čtenáře?</a:t>
            </a:r>
            <a:endParaRPr lang="cs-CZ" sz="12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43" name="Obdélník 42"/>
          <p:cNvSpPr/>
          <p:nvPr/>
        </p:nvSpPr>
        <p:spPr bwMode="auto">
          <a:xfrm>
            <a:off x="434124" y="3413900"/>
            <a:ext cx="1586700" cy="490587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Perspektiva: Pro </a:t>
            </a:r>
          </a:p>
          <a:p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koho to píšu?</a:t>
            </a:r>
            <a:endParaRPr lang="cs-CZ" sz="12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44" name="Obdélník 43"/>
          <p:cNvSpPr/>
          <p:nvPr/>
        </p:nvSpPr>
        <p:spPr bwMode="auto">
          <a:xfrm>
            <a:off x="434124" y="2679121"/>
            <a:ext cx="1586700" cy="63100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Začnu od začátku? </a:t>
            </a:r>
          </a:p>
          <a:p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Uprostřed?</a:t>
            </a:r>
          </a:p>
          <a:p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Od konce?</a:t>
            </a:r>
            <a:endParaRPr lang="cs-CZ" sz="12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46" name="Ovál 45"/>
          <p:cNvSpPr/>
          <p:nvPr/>
        </p:nvSpPr>
        <p:spPr bwMode="auto">
          <a:xfrm>
            <a:off x="434124" y="4822557"/>
            <a:ext cx="1351635" cy="431291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B10107"/>
                </a:solidFill>
                <a:latin typeface="+mn-lt"/>
              </a:rPr>
              <a:t>a</a:t>
            </a:r>
            <a:r>
              <a:rPr lang="cs-CZ" sz="1400" b="1" dirty="0" smtClean="0">
                <a:solidFill>
                  <a:srgbClr val="B10107"/>
                </a:solidFill>
                <a:latin typeface="+mn-lt"/>
              </a:rPr>
              <a:t>nekdoty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49" name="Ovál 48"/>
          <p:cNvSpPr/>
          <p:nvPr/>
        </p:nvSpPr>
        <p:spPr bwMode="auto">
          <a:xfrm>
            <a:off x="434124" y="5286109"/>
            <a:ext cx="1351635" cy="431291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B10107"/>
                </a:solidFill>
                <a:latin typeface="+mn-lt"/>
              </a:rPr>
              <a:t>příklady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53" name="Ovál 52"/>
          <p:cNvSpPr/>
          <p:nvPr/>
        </p:nvSpPr>
        <p:spPr bwMode="auto">
          <a:xfrm>
            <a:off x="426662" y="5764733"/>
            <a:ext cx="1351635" cy="431291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B10107"/>
                </a:solidFill>
                <a:latin typeface="+mn-lt"/>
              </a:rPr>
              <a:t>i</a:t>
            </a:r>
            <a:r>
              <a:rPr lang="cs-CZ" sz="1400" b="1" dirty="0" smtClean="0">
                <a:solidFill>
                  <a:srgbClr val="B10107"/>
                </a:solidFill>
                <a:latin typeface="+mn-lt"/>
              </a:rPr>
              <a:t>lustrace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55" name="Obdélník 54"/>
          <p:cNvSpPr/>
          <p:nvPr/>
        </p:nvSpPr>
        <p:spPr bwMode="auto">
          <a:xfrm>
            <a:off x="1933847" y="2439379"/>
            <a:ext cx="1596017" cy="490587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Co je na mé otázce</a:t>
            </a:r>
          </a:p>
          <a:p>
            <a:r>
              <a:rPr lang="cs-CZ" sz="1200" b="1" dirty="0">
                <a:solidFill>
                  <a:srgbClr val="800000"/>
                </a:solidFill>
                <a:latin typeface="+mj-lt"/>
              </a:rPr>
              <a:t>n</a:t>
            </a:r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ového?</a:t>
            </a:r>
            <a:endParaRPr lang="cs-CZ" sz="12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6" name="Obdélník 55"/>
          <p:cNvSpPr/>
          <p:nvPr/>
        </p:nvSpPr>
        <p:spPr bwMode="auto">
          <a:xfrm>
            <a:off x="1811692" y="3000470"/>
            <a:ext cx="1596017" cy="656087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Je z ní poznat mé </a:t>
            </a:r>
          </a:p>
          <a:p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nadšení pro </a:t>
            </a:r>
          </a:p>
          <a:p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věc?</a:t>
            </a:r>
            <a:endParaRPr lang="cs-CZ" sz="12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8" name="Ovál 57"/>
          <p:cNvSpPr/>
          <p:nvPr/>
        </p:nvSpPr>
        <p:spPr bwMode="auto">
          <a:xfrm>
            <a:off x="1960657" y="4730400"/>
            <a:ext cx="1351635" cy="66125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smtClean="0">
                <a:solidFill>
                  <a:srgbClr val="990000"/>
                </a:solidFill>
                <a:latin typeface="+mn-lt"/>
              </a:rPr>
              <a:t>Hierarchie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smtClean="0">
                <a:solidFill>
                  <a:srgbClr val="990000"/>
                </a:solidFill>
                <a:latin typeface="+mn-lt"/>
              </a:rPr>
              <a:t>Otázek?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B10107"/>
              </a:solidFill>
              <a:effectLst/>
              <a:latin typeface="+mn-lt"/>
            </a:endParaRPr>
          </a:p>
        </p:txBody>
      </p:sp>
      <p:sp>
        <p:nvSpPr>
          <p:cNvPr id="59" name="Ovál 58"/>
          <p:cNvSpPr/>
          <p:nvPr/>
        </p:nvSpPr>
        <p:spPr bwMode="auto">
          <a:xfrm>
            <a:off x="1960656" y="5528904"/>
            <a:ext cx="1351635" cy="66712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smtClean="0">
                <a:solidFill>
                  <a:srgbClr val="990000"/>
                </a:solidFill>
                <a:latin typeface="+mn-lt"/>
              </a:rPr>
              <a:t>Řetězec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smtClean="0">
                <a:solidFill>
                  <a:srgbClr val="990000"/>
                </a:solidFill>
                <a:latin typeface="+mn-lt"/>
              </a:rPr>
              <a:t>otázek?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60" name="Obdélník 59"/>
          <p:cNvSpPr/>
          <p:nvPr/>
        </p:nvSpPr>
        <p:spPr bwMode="auto">
          <a:xfrm>
            <a:off x="3386237" y="2027977"/>
            <a:ext cx="1364134" cy="490587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FFFF99"/>
                </a:solidFill>
                <a:latin typeface="+mj-lt"/>
              </a:rPr>
              <a:t>Co o mé otázce</a:t>
            </a:r>
          </a:p>
          <a:p>
            <a:r>
              <a:rPr lang="cs-CZ" sz="1200" b="1" dirty="0">
                <a:solidFill>
                  <a:srgbClr val="FFFF99"/>
                </a:solidFill>
                <a:latin typeface="+mj-lt"/>
              </a:rPr>
              <a:t>p</a:t>
            </a:r>
            <a:r>
              <a:rPr lang="cs-CZ" sz="1200" b="1" dirty="0" smtClean="0">
                <a:solidFill>
                  <a:srgbClr val="FFFF99"/>
                </a:solidFill>
                <a:latin typeface="+mj-lt"/>
              </a:rPr>
              <a:t>íšou dědci?</a:t>
            </a:r>
          </a:p>
        </p:txBody>
      </p:sp>
      <p:sp>
        <p:nvSpPr>
          <p:cNvPr id="61" name="Obdélník 60"/>
          <p:cNvSpPr/>
          <p:nvPr/>
        </p:nvSpPr>
        <p:spPr bwMode="auto">
          <a:xfrm>
            <a:off x="426662" y="1701080"/>
            <a:ext cx="1586700" cy="30044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O čem píšu?</a:t>
            </a:r>
            <a:endParaRPr lang="cs-CZ" sz="12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62" name="Obdélník 61"/>
          <p:cNvSpPr/>
          <p:nvPr/>
        </p:nvSpPr>
        <p:spPr bwMode="auto">
          <a:xfrm>
            <a:off x="3399890" y="2549763"/>
            <a:ext cx="1364134" cy="622063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FFFF99"/>
                </a:solidFill>
                <a:latin typeface="+mj-lt"/>
              </a:rPr>
              <a:t>Co vynechávají</a:t>
            </a:r>
          </a:p>
          <a:p>
            <a:r>
              <a:rPr lang="cs-CZ" sz="1200" b="1" dirty="0">
                <a:solidFill>
                  <a:srgbClr val="FFFF99"/>
                </a:solidFill>
                <a:latin typeface="+mj-lt"/>
              </a:rPr>
              <a:t>a</a:t>
            </a:r>
            <a:r>
              <a:rPr lang="cs-CZ" sz="1200" b="1" dirty="0" smtClean="0">
                <a:solidFill>
                  <a:srgbClr val="FFFF99"/>
                </a:solidFill>
                <a:latin typeface="+mj-lt"/>
              </a:rPr>
              <a:t> proč?</a:t>
            </a:r>
          </a:p>
        </p:txBody>
      </p:sp>
      <p:sp>
        <p:nvSpPr>
          <p:cNvPr id="63" name="Obdélník 62"/>
          <p:cNvSpPr/>
          <p:nvPr/>
        </p:nvSpPr>
        <p:spPr bwMode="auto">
          <a:xfrm>
            <a:off x="3478572" y="3212031"/>
            <a:ext cx="1297904" cy="965066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FFFF99"/>
                </a:solidFill>
                <a:latin typeface="+mj-lt"/>
              </a:rPr>
              <a:t>Jaké myšlení,</a:t>
            </a:r>
          </a:p>
          <a:p>
            <a:r>
              <a:rPr lang="cs-CZ" sz="1200" b="1" dirty="0" smtClean="0">
                <a:solidFill>
                  <a:srgbClr val="FFFF99"/>
                </a:solidFill>
                <a:latin typeface="+mj-lt"/>
              </a:rPr>
              <a:t>představy, </a:t>
            </a:r>
          </a:p>
          <a:p>
            <a:r>
              <a:rPr lang="cs-CZ" sz="1200" b="1" dirty="0" smtClean="0">
                <a:solidFill>
                  <a:srgbClr val="FFFF99"/>
                </a:solidFill>
                <a:latin typeface="+mj-lt"/>
              </a:rPr>
              <a:t>zkušenosti</a:t>
            </a:r>
          </a:p>
          <a:p>
            <a:r>
              <a:rPr lang="cs-CZ" sz="1200" b="1" dirty="0" smtClean="0">
                <a:solidFill>
                  <a:srgbClr val="FFFF99"/>
                </a:solidFill>
                <a:latin typeface="+mj-lt"/>
              </a:rPr>
              <a:t>Na ně působili?</a:t>
            </a:r>
          </a:p>
          <a:p>
            <a:endParaRPr lang="cs-CZ" sz="1200" b="1" dirty="0" smtClean="0">
              <a:solidFill>
                <a:srgbClr val="FFFFCC"/>
              </a:solidFill>
              <a:latin typeface="+mj-lt"/>
            </a:endParaRPr>
          </a:p>
          <a:p>
            <a:endParaRPr lang="cs-CZ" sz="1200" b="1" dirty="0" smtClean="0">
              <a:solidFill>
                <a:srgbClr val="FFFFCC"/>
              </a:solidFill>
              <a:latin typeface="+mj-lt"/>
            </a:endParaRPr>
          </a:p>
        </p:txBody>
      </p:sp>
      <p:sp>
        <p:nvSpPr>
          <p:cNvPr id="64" name="Ovál 63"/>
          <p:cNvSpPr/>
          <p:nvPr/>
        </p:nvSpPr>
        <p:spPr bwMode="auto">
          <a:xfrm>
            <a:off x="3172969" y="4705260"/>
            <a:ext cx="1623166" cy="1012140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Vykládat</a:t>
            </a:r>
            <a:endParaRPr lang="cs-CZ" sz="1200" b="1" dirty="0">
              <a:solidFill>
                <a:srgbClr val="FFFF99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>
                <a:solidFill>
                  <a:srgbClr val="FFFF99"/>
                </a:solidFill>
                <a:latin typeface="+mn-lt"/>
              </a:rPr>
              <a:t>p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říběh otázky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>
                <a:solidFill>
                  <a:srgbClr val="FFFF99"/>
                </a:solidFill>
                <a:latin typeface="+mn-lt"/>
              </a:rPr>
              <a:t>s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 pomocí dědků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B10107"/>
              </a:solidFill>
              <a:effectLst/>
              <a:latin typeface="+mn-lt"/>
            </a:endParaRPr>
          </a:p>
        </p:txBody>
      </p:sp>
      <p:sp>
        <p:nvSpPr>
          <p:cNvPr id="65" name="Ovál 64"/>
          <p:cNvSpPr/>
          <p:nvPr/>
        </p:nvSpPr>
        <p:spPr bwMode="auto">
          <a:xfrm>
            <a:off x="3235158" y="5579169"/>
            <a:ext cx="1709927" cy="958300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Vykládat</a:t>
            </a:r>
            <a:endParaRPr lang="cs-CZ" sz="1200" b="1" dirty="0">
              <a:solidFill>
                <a:srgbClr val="FFFF99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>
                <a:solidFill>
                  <a:srgbClr val="FFFF99"/>
                </a:solidFill>
                <a:latin typeface="+mn-lt"/>
              </a:rPr>
              <a:t>p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říběh dědků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>
                <a:solidFill>
                  <a:srgbClr val="FFFF99"/>
                </a:solidFill>
                <a:latin typeface="+mn-lt"/>
              </a:rPr>
              <a:t>s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 pomocí otázky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B10107"/>
              </a:solidFill>
              <a:effectLst/>
              <a:latin typeface="+mn-lt"/>
            </a:endParaRPr>
          </a:p>
        </p:txBody>
      </p:sp>
      <p:sp>
        <p:nvSpPr>
          <p:cNvPr id="66" name="Obdélník 65"/>
          <p:cNvSpPr/>
          <p:nvPr/>
        </p:nvSpPr>
        <p:spPr bwMode="auto">
          <a:xfrm>
            <a:off x="4701318" y="1631211"/>
            <a:ext cx="1147700" cy="719120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Proč se</a:t>
            </a:r>
          </a:p>
          <a:p>
            <a:r>
              <a:rPr lang="cs-CZ" sz="1200" b="1" dirty="0">
                <a:solidFill>
                  <a:srgbClr val="FFFF99"/>
                </a:solidFill>
                <a:latin typeface="+mn-lt"/>
              </a:rPr>
              <a:t>m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etoda hodí</a:t>
            </a:r>
          </a:p>
          <a:p>
            <a:r>
              <a:rPr lang="cs-CZ" sz="1200" b="1" dirty="0">
                <a:solidFill>
                  <a:srgbClr val="FFFF99"/>
                </a:solidFill>
                <a:latin typeface="+mn-lt"/>
              </a:rPr>
              <a:t>k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 mé otázce?</a:t>
            </a:r>
            <a:endParaRPr lang="cs-CZ" sz="12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67" name="Obdélník 66"/>
          <p:cNvSpPr/>
          <p:nvPr/>
        </p:nvSpPr>
        <p:spPr bwMode="auto">
          <a:xfrm>
            <a:off x="4711851" y="2921805"/>
            <a:ext cx="1147700" cy="883250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Jak jí musím</a:t>
            </a:r>
          </a:p>
          <a:p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přizpůsobit,</a:t>
            </a:r>
          </a:p>
          <a:p>
            <a:r>
              <a:rPr lang="cs-CZ" sz="1200" b="1" dirty="0">
                <a:solidFill>
                  <a:srgbClr val="FFFF99"/>
                </a:solidFill>
                <a:latin typeface="+mn-lt"/>
              </a:rPr>
              <a:t>a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by se hodila</a:t>
            </a:r>
          </a:p>
          <a:p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K mé otázce?</a:t>
            </a:r>
            <a:endParaRPr lang="cs-CZ" sz="12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68" name="Obdélník 67"/>
          <p:cNvSpPr/>
          <p:nvPr/>
        </p:nvSpPr>
        <p:spPr bwMode="auto">
          <a:xfrm>
            <a:off x="4722384" y="2386920"/>
            <a:ext cx="1126634" cy="474957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Kdo si ji</a:t>
            </a:r>
          </a:p>
          <a:p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vymyslel?</a:t>
            </a:r>
            <a:endParaRPr lang="cs-CZ" sz="12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69" name="Ovál 68"/>
          <p:cNvSpPr/>
          <p:nvPr/>
        </p:nvSpPr>
        <p:spPr bwMode="auto">
          <a:xfrm>
            <a:off x="446216" y="6243357"/>
            <a:ext cx="1351635" cy="431291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B10107"/>
                </a:solidFill>
                <a:latin typeface="+mn-lt"/>
              </a:rPr>
              <a:t>metafory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70" name="Ovál 69"/>
          <p:cNvSpPr/>
          <p:nvPr/>
        </p:nvSpPr>
        <p:spPr bwMode="auto">
          <a:xfrm>
            <a:off x="4660676" y="4747778"/>
            <a:ext cx="1188342" cy="435377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latin typeface="+mn-lt"/>
              </a:rPr>
              <a:t>příklady</a:t>
            </a:r>
          </a:p>
        </p:txBody>
      </p:sp>
      <p:sp>
        <p:nvSpPr>
          <p:cNvPr id="71" name="Ovál 70"/>
          <p:cNvSpPr/>
          <p:nvPr/>
        </p:nvSpPr>
        <p:spPr bwMode="auto">
          <a:xfrm>
            <a:off x="4699501" y="5220699"/>
            <a:ext cx="1188342" cy="435377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latin typeface="+mn-lt"/>
              </a:rPr>
              <a:t>anekdoty</a:t>
            </a:r>
          </a:p>
        </p:txBody>
      </p:sp>
      <p:sp>
        <p:nvSpPr>
          <p:cNvPr id="72" name="Ovál 71"/>
          <p:cNvSpPr/>
          <p:nvPr/>
        </p:nvSpPr>
        <p:spPr bwMode="auto">
          <a:xfrm>
            <a:off x="4711851" y="5710315"/>
            <a:ext cx="1188342" cy="435377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ilustrace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99"/>
              </a:solidFill>
              <a:effectLst/>
              <a:latin typeface="+mn-lt"/>
            </a:endParaRPr>
          </a:p>
        </p:txBody>
      </p:sp>
      <p:sp>
        <p:nvSpPr>
          <p:cNvPr id="73" name="Obdélník 72"/>
          <p:cNvSpPr/>
          <p:nvPr/>
        </p:nvSpPr>
        <p:spPr bwMode="auto">
          <a:xfrm>
            <a:off x="5767147" y="1981627"/>
            <a:ext cx="1240079" cy="879991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Které prameny </a:t>
            </a:r>
          </a:p>
          <a:p>
            <a:r>
              <a:rPr lang="cs-CZ" sz="1200" b="1" dirty="0">
                <a:solidFill>
                  <a:srgbClr val="FFFF99"/>
                </a:solidFill>
                <a:latin typeface="+mn-lt"/>
              </a:rPr>
              <a:t>m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i pomůžou</a:t>
            </a:r>
          </a:p>
          <a:p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odpovědět na</a:t>
            </a:r>
          </a:p>
          <a:p>
            <a:r>
              <a:rPr lang="cs-CZ" sz="1200" b="1" dirty="0">
                <a:solidFill>
                  <a:srgbClr val="FFFF99"/>
                </a:solidFill>
                <a:latin typeface="+mn-lt"/>
              </a:rPr>
              <a:t>m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ojí otázku?</a:t>
            </a:r>
            <a:endParaRPr lang="cs-CZ" sz="12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74" name="Obdélník 73"/>
          <p:cNvSpPr/>
          <p:nvPr/>
        </p:nvSpPr>
        <p:spPr bwMode="auto">
          <a:xfrm>
            <a:off x="5776291" y="2921183"/>
            <a:ext cx="1240079" cy="451884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Kde se</a:t>
            </a:r>
          </a:p>
          <a:p>
            <a:r>
              <a:rPr lang="cs-CZ" sz="1200" b="1" dirty="0">
                <a:solidFill>
                  <a:srgbClr val="FFFF99"/>
                </a:solidFill>
                <a:latin typeface="+mn-lt"/>
              </a:rPr>
              <a:t>n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acházejí?</a:t>
            </a:r>
            <a:endParaRPr lang="cs-CZ" sz="12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75" name="Obdélník 74"/>
          <p:cNvSpPr/>
          <p:nvPr/>
        </p:nvSpPr>
        <p:spPr bwMode="auto">
          <a:xfrm>
            <a:off x="5817921" y="3504274"/>
            <a:ext cx="1240079" cy="451884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Kde jsou jejích</a:t>
            </a:r>
          </a:p>
          <a:p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hranice?</a:t>
            </a:r>
            <a:endParaRPr lang="cs-CZ" sz="12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76" name="Ovál 75"/>
          <p:cNvSpPr/>
          <p:nvPr/>
        </p:nvSpPr>
        <p:spPr bwMode="auto">
          <a:xfrm>
            <a:off x="5775587" y="4747276"/>
            <a:ext cx="1188342" cy="435377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latin typeface="+mn-lt"/>
              </a:rPr>
              <a:t>příklady</a:t>
            </a:r>
          </a:p>
        </p:txBody>
      </p:sp>
      <p:sp>
        <p:nvSpPr>
          <p:cNvPr id="77" name="Ovál 76"/>
          <p:cNvSpPr/>
          <p:nvPr/>
        </p:nvSpPr>
        <p:spPr bwMode="auto">
          <a:xfrm>
            <a:off x="5802159" y="5236892"/>
            <a:ext cx="1188342" cy="435377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latin typeface="+mn-lt"/>
              </a:rPr>
              <a:t>anekdoty</a:t>
            </a:r>
          </a:p>
        </p:txBody>
      </p:sp>
      <p:sp>
        <p:nvSpPr>
          <p:cNvPr id="78" name="Ovál 77"/>
          <p:cNvSpPr/>
          <p:nvPr/>
        </p:nvSpPr>
        <p:spPr bwMode="auto">
          <a:xfrm>
            <a:off x="5788221" y="5710315"/>
            <a:ext cx="1188342" cy="435377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ilustrace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99"/>
              </a:solidFill>
              <a:effectLst/>
              <a:latin typeface="+mn-lt"/>
            </a:endParaRPr>
          </a:p>
        </p:txBody>
      </p:sp>
      <p:sp>
        <p:nvSpPr>
          <p:cNvPr id="79" name="Obdélník 78"/>
          <p:cNvSpPr/>
          <p:nvPr/>
        </p:nvSpPr>
        <p:spPr bwMode="auto">
          <a:xfrm>
            <a:off x="7092830" y="2788108"/>
            <a:ext cx="1240079" cy="1169917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O čem budu </a:t>
            </a:r>
          </a:p>
          <a:p>
            <a:r>
              <a:rPr lang="cs-CZ" sz="1200" b="1" dirty="0">
                <a:solidFill>
                  <a:srgbClr val="FFFF99"/>
                </a:solidFill>
                <a:latin typeface="+mn-lt"/>
              </a:rPr>
              <a:t>m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luvit nejdřív?</a:t>
            </a:r>
          </a:p>
          <a:p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Co přijde pak?</a:t>
            </a:r>
          </a:p>
          <a:p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(struktura</a:t>
            </a:r>
          </a:p>
          <a:p>
            <a:r>
              <a:rPr lang="cs-CZ" sz="1200" b="1" dirty="0">
                <a:solidFill>
                  <a:srgbClr val="FFFF99"/>
                </a:solidFill>
                <a:latin typeface="+mn-lt"/>
              </a:rPr>
              <a:t>k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apitol)</a:t>
            </a:r>
            <a:endParaRPr lang="cs-CZ" sz="12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80" name="Ovál 79"/>
          <p:cNvSpPr/>
          <p:nvPr/>
        </p:nvSpPr>
        <p:spPr bwMode="auto">
          <a:xfrm>
            <a:off x="7067153" y="4705260"/>
            <a:ext cx="1188342" cy="435377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latin typeface="+mn-lt"/>
              </a:rPr>
              <a:t>příklady</a:t>
            </a:r>
          </a:p>
        </p:txBody>
      </p:sp>
    </p:spTree>
    <p:extLst>
      <p:ext uri="{BB962C8B-B14F-4D97-AF65-F5344CB8AC3E}">
        <p14:creationId xmlns:p14="http://schemas.microsoft.com/office/powerpoint/2010/main" val="89481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3" grpId="0" animBg="1"/>
      <p:bldP spid="44" grpId="0" animBg="1"/>
      <p:bldP spid="46" grpId="0" animBg="1"/>
      <p:bldP spid="49" grpId="0" animBg="1"/>
      <p:bldP spid="53" grpId="0" animBg="1"/>
      <p:bldP spid="55" grpId="0" animBg="1"/>
      <p:bldP spid="56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26" name="Obdélník 25"/>
          <p:cNvSpPr/>
          <p:nvPr/>
        </p:nvSpPr>
        <p:spPr bwMode="auto">
          <a:xfrm>
            <a:off x="307790" y="1730241"/>
            <a:ext cx="2279962" cy="1058679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O čem chci vlastně</a:t>
            </a:r>
          </a:p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psát?</a:t>
            </a:r>
          </a:p>
          <a:p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(napsat si krátký</a:t>
            </a:r>
          </a:p>
          <a:p>
            <a:r>
              <a:rPr lang="cs-CZ" sz="1200" b="1" dirty="0" smtClean="0">
                <a:solidFill>
                  <a:srgbClr val="800000"/>
                </a:solidFill>
                <a:latin typeface="+mj-lt"/>
              </a:rPr>
              <a:t>abstrakt)</a:t>
            </a:r>
          </a:p>
        </p:txBody>
      </p:sp>
      <p:sp>
        <p:nvSpPr>
          <p:cNvPr id="28" name="Obdélník 27"/>
          <p:cNvSpPr/>
          <p:nvPr/>
        </p:nvSpPr>
        <p:spPr bwMode="auto">
          <a:xfrm>
            <a:off x="307790" y="3682917"/>
            <a:ext cx="2279962" cy="633051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Jak vytvořit poutavou</a:t>
            </a:r>
          </a:p>
          <a:p>
            <a:r>
              <a:rPr lang="cs-CZ" sz="1600" b="1" dirty="0">
                <a:solidFill>
                  <a:srgbClr val="800000"/>
                </a:solidFill>
                <a:latin typeface="+mj-lt"/>
              </a:rPr>
              <a:t>s</a:t>
            </a:r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trukturu textu?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34" name="Obdélník 33"/>
          <p:cNvSpPr/>
          <p:nvPr/>
        </p:nvSpPr>
        <p:spPr bwMode="auto">
          <a:xfrm>
            <a:off x="2682210" y="1730240"/>
            <a:ext cx="5173552" cy="1616464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Co je hlavní otázkou mého článku, mé diplomky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 mé doktorské práce?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Kdo je publikum vaší práce?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Které otázky se pokouším vyřešit?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Které nové poznatky nabízí váš přístup? 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Vaše hlavní teze?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Čím jí můžete doložit?</a:t>
            </a:r>
          </a:p>
        </p:txBody>
      </p:sp>
      <p:sp>
        <p:nvSpPr>
          <p:cNvPr id="37" name="Obdélník 36"/>
          <p:cNvSpPr/>
          <p:nvPr/>
        </p:nvSpPr>
        <p:spPr bwMode="auto">
          <a:xfrm>
            <a:off x="5730360" y="3072984"/>
            <a:ext cx="2901151" cy="547439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Diskutujte abstrakt s kamarády! 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Co se povedlo? Co ne?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47" name="Obdélník 46"/>
          <p:cNvSpPr/>
          <p:nvPr/>
        </p:nvSpPr>
        <p:spPr bwMode="auto">
          <a:xfrm>
            <a:off x="2682210" y="3682917"/>
            <a:ext cx="5173552" cy="541611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- Každodenní </a:t>
            </a:r>
            <a:r>
              <a:rPr lang="cs-CZ" sz="1400" b="1" dirty="0">
                <a:solidFill>
                  <a:srgbClr val="FFFF00"/>
                </a:solidFill>
                <a:latin typeface="+mn-lt"/>
              </a:rPr>
              <a:t>v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olné psaní, poté návrat k nejlepším </a:t>
            </a:r>
          </a:p>
          <a:p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  nápadům, vytvořit si hierarchii, hierarchií prohloubit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 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51" name="Ovál 50"/>
          <p:cNvSpPr/>
          <p:nvPr/>
        </p:nvSpPr>
        <p:spPr bwMode="auto">
          <a:xfrm>
            <a:off x="642415" y="1078947"/>
            <a:ext cx="1610712" cy="57444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Co se dá zkusit</a:t>
            </a:r>
          </a:p>
        </p:txBody>
      </p:sp>
      <p:sp>
        <p:nvSpPr>
          <p:cNvPr id="53" name="Obdélník 52"/>
          <p:cNvSpPr/>
          <p:nvPr/>
        </p:nvSpPr>
        <p:spPr bwMode="auto">
          <a:xfrm>
            <a:off x="2682210" y="4315968"/>
            <a:ext cx="5173552" cy="1746504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Udělat si seznam všech věcí, které mě na mé otázce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 fascinují a proč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Vyjmenovat legrační, absurdní, černé stránky otázky?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Vyberte si objekt, který nesouvisí s vaší otázkou, pokuste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  se najít analogie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Namalujte obrázek vašeho bádání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Udělejte si mind map k vaší hlavní tezi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19" name="Ovál 18"/>
          <p:cNvSpPr/>
          <p:nvPr/>
        </p:nvSpPr>
        <p:spPr bwMode="auto">
          <a:xfrm>
            <a:off x="6409945" y="180067"/>
            <a:ext cx="1541982" cy="559391"/>
          </a:xfrm>
          <a:prstGeom prst="ellipse">
            <a:avLst/>
          </a:prstGeom>
          <a:solidFill>
            <a:srgbClr val="0033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err="1">
                <a:solidFill>
                  <a:srgbClr val="FFFF00"/>
                </a:solidFill>
                <a:latin typeface="+mn-lt"/>
              </a:rPr>
              <a:t>t</a:t>
            </a: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he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 big </a:t>
            </a: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picture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33456" y="226919"/>
            <a:ext cx="4037435" cy="559391"/>
          </a:xfrm>
        </p:spPr>
        <p:txBody>
          <a:bodyPr/>
          <a:lstStyle/>
          <a:p>
            <a:r>
              <a:rPr lang="cs-CZ" altLang="cs-CZ" sz="2000" dirty="0" smtClean="0">
                <a:solidFill>
                  <a:srgbClr val="C00000"/>
                </a:solidFill>
              </a:rPr>
              <a:t>Struktury vědeckého vyprávění</a:t>
            </a:r>
            <a:endParaRPr lang="en-GB" altLang="cs-CZ" sz="2000" dirty="0">
              <a:solidFill>
                <a:srgbClr val="C00000"/>
              </a:solidFill>
            </a:endParaRPr>
          </a:p>
        </p:txBody>
      </p:sp>
      <p:sp>
        <p:nvSpPr>
          <p:cNvPr id="16" name="Ovál 15"/>
          <p:cNvSpPr/>
          <p:nvPr/>
        </p:nvSpPr>
        <p:spPr bwMode="auto">
          <a:xfrm>
            <a:off x="5907024" y="603544"/>
            <a:ext cx="1873376" cy="475403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err="1">
                <a:solidFill>
                  <a:srgbClr val="FFFF00"/>
                </a:solidFill>
                <a:latin typeface="+mn-lt"/>
              </a:rPr>
              <a:t>t</a:t>
            </a: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he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creative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1400" b="1" dirty="0" err="1" smtClean="0">
                <a:solidFill>
                  <a:srgbClr val="FFFF00"/>
                </a:solidFill>
                <a:latin typeface="+mn-lt"/>
              </a:rPr>
              <a:t>touch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17" name="Obdélník 16"/>
          <p:cNvSpPr/>
          <p:nvPr/>
        </p:nvSpPr>
        <p:spPr bwMode="auto">
          <a:xfrm>
            <a:off x="2164240" y="740379"/>
            <a:ext cx="2864960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Jak vytvořit provázek vyprávění? 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009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34" grpId="0" animBg="1"/>
      <p:bldP spid="37" grpId="0" animBg="1"/>
      <p:bldP spid="47" grpId="0" animBg="1"/>
      <p:bldP spid="53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5376" y="3187419"/>
            <a:ext cx="7518400" cy="559391"/>
          </a:xfrm>
        </p:spPr>
        <p:txBody>
          <a:bodyPr/>
          <a:lstStyle/>
          <a:p>
            <a:r>
              <a:rPr lang="cs-CZ" altLang="cs-CZ" sz="2400" dirty="0" smtClean="0">
                <a:solidFill>
                  <a:srgbClr val="FF0000"/>
                </a:solidFill>
              </a:rPr>
              <a:t>Úkol (20min)</a:t>
            </a:r>
            <a:br>
              <a:rPr lang="cs-CZ" altLang="cs-CZ" sz="2400" dirty="0" smtClean="0">
                <a:solidFill>
                  <a:srgbClr val="FF0000"/>
                </a:solidFill>
              </a:rPr>
            </a:br>
            <a:r>
              <a:rPr lang="cs-CZ" altLang="cs-CZ" sz="2400" dirty="0" smtClean="0">
                <a:solidFill>
                  <a:srgbClr val="FF0000"/>
                </a:solidFill>
              </a:rPr>
              <a:t>metoda</a:t>
            </a:r>
            <a:r>
              <a:rPr lang="cs-CZ" altLang="cs-CZ" sz="2400" dirty="0" smtClean="0">
                <a:solidFill>
                  <a:srgbClr val="C00000"/>
                </a:solidFill>
              </a:rPr>
              <a:t/>
            </a:r>
            <a:br>
              <a:rPr lang="cs-CZ" altLang="cs-CZ" sz="2400" dirty="0" smtClean="0">
                <a:solidFill>
                  <a:srgbClr val="C00000"/>
                </a:solidFill>
              </a:rPr>
            </a:br>
            <a:r>
              <a:rPr lang="cs-CZ" altLang="cs-CZ" sz="1600" dirty="0" smtClean="0">
                <a:solidFill>
                  <a:srgbClr val="C00000"/>
                </a:solidFill>
              </a:rPr>
              <a:t>aneb: proč to tak dělá?</a:t>
            </a:r>
            <a:endParaRPr lang="en-GB" altLang="cs-CZ" sz="1600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495846" y="4186200"/>
            <a:ext cx="8193621" cy="184532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Přečtěte si příběhy o metodě:</a:t>
            </a:r>
          </a:p>
          <a:p>
            <a:r>
              <a:rPr lang="cs-CZ" sz="1800" b="1" dirty="0" smtClean="0">
                <a:latin typeface="+mn-lt"/>
              </a:rPr>
              <a:t>      - </a:t>
            </a:r>
            <a:r>
              <a:rPr lang="cs-CZ" sz="1800" b="1" dirty="0">
                <a:latin typeface="+mn-lt"/>
              </a:rPr>
              <a:t>R</a:t>
            </a:r>
            <a:r>
              <a:rPr lang="cs-CZ" sz="1800" b="1" dirty="0" smtClean="0">
                <a:latin typeface="+mn-lt"/>
              </a:rPr>
              <a:t>ozumíte tomu, jak kolegyně/kolega chce postupovat?</a:t>
            </a:r>
          </a:p>
          <a:p>
            <a:r>
              <a:rPr lang="cs-CZ" sz="1800" b="1" dirty="0" smtClean="0">
                <a:latin typeface="+mn-lt"/>
              </a:rPr>
              <a:t>      - Přizpůsobil si metodu vlastním požadavkům?</a:t>
            </a:r>
          </a:p>
          <a:p>
            <a:r>
              <a:rPr lang="cs-CZ" sz="1800" b="1" dirty="0" smtClean="0">
                <a:latin typeface="+mn-lt"/>
              </a:rPr>
              <a:t>      - Povedlo se ji/jemu vyprávět příběh?</a:t>
            </a:r>
            <a:endParaRPr lang="cs-CZ" sz="1800" b="1" dirty="0">
              <a:latin typeface="+mn-lt"/>
            </a:endParaRPr>
          </a:p>
          <a:p>
            <a:endParaRPr lang="cs-CZ" sz="1200" b="1" dirty="0" smtClean="0">
              <a:latin typeface="+mn-lt"/>
            </a:endParaRPr>
          </a:p>
          <a:p>
            <a:r>
              <a:rPr lang="cs-CZ" sz="1800" b="1" dirty="0" smtClean="0">
                <a:latin typeface="+mn-lt"/>
              </a:rPr>
              <a:t>2. Který příběh o metodě je nejlepší?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654" y="472220"/>
            <a:ext cx="3721813" cy="3570417"/>
          </a:xfrm>
          <a:prstGeom prst="rect">
            <a:avLst/>
          </a:prstGeom>
          <a:ln w="28575">
            <a:solidFill>
              <a:srgbClr val="990000"/>
            </a:solidFill>
          </a:ln>
        </p:spPr>
      </p:pic>
    </p:spTree>
    <p:extLst>
      <p:ext uri="{BB962C8B-B14F-4D97-AF65-F5344CB8AC3E}">
        <p14:creationId xmlns:p14="http://schemas.microsoft.com/office/powerpoint/2010/main" val="176288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0</TotalTime>
  <Words>941</Words>
  <Application>Microsoft Office PowerPoint</Application>
  <PresentationFormat>Předvádění na obrazovce (4:3)</PresentationFormat>
  <Paragraphs>184</Paragraphs>
  <Slides>10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Metodika  IX.    Vědecké psaní - pro pokročilé  IX. Velký obraz</vt:lpstr>
      <vt:lpstr>Úkoly 30.11.</vt:lpstr>
      <vt:lpstr>Úkoly 30.11.</vt:lpstr>
      <vt:lpstr>Jak vyprávět poutavě dědkologií?</vt:lpstr>
      <vt:lpstr>Úkoly 30.11.</vt:lpstr>
      <vt:lpstr>Struktury vědeckého vyprávění</vt:lpstr>
      <vt:lpstr>Jak propojit jednotlivé elementy?</vt:lpstr>
      <vt:lpstr>Struktury vědeckého vyprávění</vt:lpstr>
      <vt:lpstr>Úkol (20min) metoda aneb: proč to tak dělá?</vt:lpstr>
      <vt:lpstr>Úkoly 7.12./14.12.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PK</dc:creator>
  <cp:lastModifiedBy>Klára Hübnerová</cp:lastModifiedBy>
  <cp:revision>319</cp:revision>
  <cp:lastPrinted>2019-09-24T07:27:02Z</cp:lastPrinted>
  <dcterms:created xsi:type="dcterms:W3CDTF">2015-11-23T07:04:47Z</dcterms:created>
  <dcterms:modified xsi:type="dcterms:W3CDTF">2021-11-30T12:36:50Z</dcterms:modified>
</cp:coreProperties>
</file>