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7" r:id="rId3"/>
    <p:sldId id="300" r:id="rId4"/>
    <p:sldId id="306" r:id="rId5"/>
    <p:sldId id="301" r:id="rId6"/>
    <p:sldId id="276" r:id="rId7"/>
    <p:sldId id="302" r:id="rId8"/>
    <p:sldId id="307" r:id="rId9"/>
    <p:sldId id="308" r:id="rId10"/>
    <p:sldId id="303" r:id="rId11"/>
    <p:sldId id="310" r:id="rId12"/>
    <p:sldId id="309" r:id="rId13"/>
    <p:sldId id="311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0000"/>
    <a:srgbClr val="FF6600"/>
    <a:srgbClr val="FFCC66"/>
    <a:srgbClr val="FFFF66"/>
    <a:srgbClr val="FF9966"/>
    <a:srgbClr val="FF0066"/>
    <a:srgbClr val="FF00FF"/>
    <a:srgbClr val="99C75A"/>
    <a:srgbClr val="A2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38" autoAdjust="0"/>
  </p:normalViewPr>
  <p:slideViewPr>
    <p:cSldViewPr snapToGrid="0">
      <p:cViewPr varScale="1">
        <p:scale>
          <a:sx n="109" d="100"/>
          <a:sy n="109" d="100"/>
        </p:scale>
        <p:origin x="177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3283" y="1509573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IX.</a:t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Vědecké psaní</a:t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000" dirty="0" smtClean="0">
                <a:solidFill>
                  <a:srgbClr val="002060"/>
                </a:solidFill>
              </a:rPr>
              <a:t>- </a:t>
            </a:r>
            <a:r>
              <a:rPr lang="cs-CZ" altLang="cs-CZ" sz="1800" dirty="0" smtClean="0">
                <a:solidFill>
                  <a:srgbClr val="002060"/>
                </a:solidFill>
              </a:rPr>
              <a:t>pro pokročilé</a:t>
            </a: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1800" dirty="0" smtClean="0">
                <a:solidFill>
                  <a:srgbClr val="002060"/>
                </a:solidFill>
              </a:rPr>
              <a:t>II. </a:t>
            </a: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Zábrany a </a:t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výmluvy…</a:t>
            </a:r>
            <a:r>
              <a:rPr lang="cs-CZ" altLang="cs-CZ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 smtClean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177773"/>
            <a:ext cx="5225537" cy="62482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639" y="1507155"/>
            <a:ext cx="2293713" cy="413086"/>
          </a:xfrm>
        </p:spPr>
        <p:txBody>
          <a:bodyPr/>
          <a:lstStyle/>
          <a:p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14807" y="321446"/>
            <a:ext cx="4047080" cy="9206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Pomůcky:</a:t>
            </a:r>
            <a:endParaRPr lang="cs-CZ" sz="22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94" y="164083"/>
            <a:ext cx="4032139" cy="286902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auto">
          <a:xfrm>
            <a:off x="326468" y="1484471"/>
            <a:ext cx="2326939" cy="4357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Vědecký deníček:</a:t>
            </a:r>
            <a:endParaRPr lang="cs-CZ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326468" y="1920241"/>
            <a:ext cx="4391255" cy="716818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Notes k zapisování dojmů a nápadů v </a:t>
            </a: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nepravidelných časových odstupech  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26468" y="3158738"/>
            <a:ext cx="4001692" cy="2289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- Hlavní vědecké otázky</a:t>
            </a:r>
          </a:p>
          <a:p>
            <a:r>
              <a:rPr lang="cs-CZ" sz="1400" b="1" dirty="0" smtClean="0">
                <a:latin typeface="+mn-lt"/>
              </a:rPr>
              <a:t>- Dojmy a nápady k literatuře a pramenům </a:t>
            </a:r>
          </a:p>
          <a:p>
            <a:r>
              <a:rPr lang="cs-CZ" sz="1400" b="1" dirty="0" smtClean="0">
                <a:latin typeface="+mn-lt"/>
              </a:rPr>
              <a:t>- Autoři</a:t>
            </a:r>
          </a:p>
          <a:p>
            <a:r>
              <a:rPr lang="cs-CZ" sz="1400" b="1" dirty="0" smtClean="0">
                <a:latin typeface="+mn-lt"/>
              </a:rPr>
              <a:t>- Poznámky v novinách</a:t>
            </a:r>
          </a:p>
          <a:p>
            <a:r>
              <a:rPr lang="cs-CZ" sz="1400" b="1" dirty="0" smtClean="0">
                <a:latin typeface="+mn-lt"/>
              </a:rPr>
              <a:t>- Recenze </a:t>
            </a:r>
          </a:p>
          <a:p>
            <a:r>
              <a:rPr lang="cs-CZ" sz="1400" b="1" dirty="0" smtClean="0">
                <a:latin typeface="+mn-lt"/>
              </a:rPr>
              <a:t>- Nápady z přednášek</a:t>
            </a:r>
          </a:p>
          <a:p>
            <a:r>
              <a:rPr lang="cs-CZ" sz="1400" b="1" dirty="0" smtClean="0">
                <a:latin typeface="+mn-lt"/>
              </a:rPr>
              <a:t>- Odkazy v poznámkách pod čarou </a:t>
            </a:r>
          </a:p>
          <a:p>
            <a:r>
              <a:rPr lang="cs-CZ" sz="1400" b="1" dirty="0" smtClean="0">
                <a:latin typeface="+mn-lt"/>
              </a:rPr>
              <a:t>- Citace, obrázky, filmové scénky, schémata</a:t>
            </a:r>
          </a:p>
          <a:p>
            <a:r>
              <a:rPr lang="cs-CZ" sz="1400" b="1" dirty="0" smtClean="0">
                <a:latin typeface="+mn-lt"/>
              </a:rPr>
              <a:t>- Interdisciplinární souvislosti </a:t>
            </a:r>
          </a:p>
          <a:p>
            <a:r>
              <a:rPr lang="cs-CZ" sz="1400" b="1" dirty="0" smtClean="0">
                <a:latin typeface="+mn-lt"/>
              </a:rPr>
              <a:t>- Data a obsahy zajímavých konferencí </a:t>
            </a:r>
            <a:endParaRPr lang="cs-CZ" sz="1400" b="1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4575306" y="3409624"/>
            <a:ext cx="4370727" cy="57717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- Rozčlenění deníčku do jednotlivých kapitol a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 kategorií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 </a:t>
            </a:r>
          </a:p>
          <a:p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326468" y="2566114"/>
            <a:ext cx="3552112" cy="5926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volný přístup k materií</a:t>
            </a:r>
          </a:p>
        </p:txBody>
      </p:sp>
      <p:sp>
        <p:nvSpPr>
          <p:cNvPr id="13" name="Ovál 12"/>
          <p:cNvSpPr/>
          <p:nvPr/>
        </p:nvSpPr>
        <p:spPr bwMode="auto">
          <a:xfrm>
            <a:off x="4603038" y="2566114"/>
            <a:ext cx="3032201" cy="88007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organizovaný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přístup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„</a:t>
            </a:r>
            <a:r>
              <a:rPr lang="cs-CZ" sz="1600" b="1" dirty="0" err="1" smtClean="0">
                <a:solidFill>
                  <a:srgbClr val="FFFF00"/>
                </a:solidFill>
                <a:latin typeface="+mj-lt"/>
              </a:rPr>
              <a:t>bullet</a:t>
            </a:r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  <a:latin typeface="+mj-lt"/>
              </a:rPr>
              <a:t>journal</a:t>
            </a:r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“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326468" y="5513318"/>
            <a:ext cx="4001692" cy="83414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- Volné textové pasáže, které dokumentují</a:t>
            </a:r>
          </a:p>
          <a:p>
            <a:r>
              <a:rPr lang="cs-CZ" sz="1400" b="1" dirty="0" smtClean="0">
                <a:latin typeface="+mn-lt"/>
              </a:rPr>
              <a:t> vlastní zamyšlení nad jednotlivými prvky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deníčku</a:t>
            </a:r>
          </a:p>
        </p:txBody>
      </p:sp>
      <p:sp>
        <p:nvSpPr>
          <p:cNvPr id="15" name="Obdélník 14"/>
          <p:cNvSpPr/>
          <p:nvPr/>
        </p:nvSpPr>
        <p:spPr bwMode="auto">
          <a:xfrm>
            <a:off x="4575306" y="4037566"/>
            <a:ext cx="4370727" cy="568885"/>
          </a:xfrm>
          <a:prstGeom prst="rect">
            <a:avLst/>
          </a:prstGeom>
          <a:solidFill>
            <a:srgbClr val="FFCC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Vědecká část: nápady, myšlenky, vědecké</a:t>
            </a:r>
          </a:p>
          <a:p>
            <a:r>
              <a:rPr lang="cs-CZ" sz="1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otázky, literatura, recenze, volné textové části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 </a:t>
            </a:r>
          </a:p>
          <a:p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4575306" y="4652752"/>
            <a:ext cx="4370727" cy="771351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Organizační část; konference, zkouškové </a:t>
            </a:r>
          </a:p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termíny, termíny odevzdání článků, datum </a:t>
            </a:r>
          </a:p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d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osažení středních cílů práce (úvod, kapitoly atd.)</a:t>
            </a:r>
          </a:p>
          <a:p>
            <a:endParaRPr lang="cs-CZ" sz="1400" b="1" dirty="0" smtClean="0">
              <a:solidFill>
                <a:srgbClr val="C00000"/>
              </a:solidFill>
              <a:latin typeface="+mn-lt"/>
            </a:endParaRPr>
          </a:p>
          <a:p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4575306" y="5465867"/>
            <a:ext cx="4370727" cy="771351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Evaluační část; co se mi povedlo? Co e a proč?</a:t>
            </a:r>
          </a:p>
          <a:p>
            <a:r>
              <a:rPr lang="cs-CZ" sz="1400" b="1" dirty="0" smtClean="0">
                <a:latin typeface="+mn-lt"/>
              </a:rPr>
              <a:t>Reflexe nad dalším postupem.. </a:t>
            </a:r>
          </a:p>
          <a:p>
            <a:endParaRPr lang="cs-CZ" sz="1400" b="1" dirty="0" smtClean="0">
              <a:solidFill>
                <a:srgbClr val="800000"/>
              </a:solidFill>
              <a:latin typeface="+mn-lt"/>
            </a:endParaRPr>
          </a:p>
          <a:p>
            <a:endParaRPr lang="cs-CZ" sz="1400" b="1" dirty="0" smtClean="0">
              <a:solidFill>
                <a:srgbClr val="C00000"/>
              </a:solidFill>
              <a:latin typeface="+mn-lt"/>
            </a:endParaRPr>
          </a:p>
          <a:p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4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770" y="3013528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12.10</a:t>
            </a:r>
            <a:r>
              <a:rPr lang="cs-CZ" altLang="cs-CZ" dirty="0" smtClean="0">
                <a:solidFill>
                  <a:srgbClr val="C00000"/>
                </a:solidFill>
              </a:rPr>
              <a:t>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624715"/>
            <a:ext cx="8314112" cy="1214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Představte styl vlastní vědecké práce (prezentace, </a:t>
            </a:r>
            <a:r>
              <a:rPr lang="cs-CZ" sz="1800" b="1" dirty="0" err="1" smtClean="0">
                <a:latin typeface="+mn-lt"/>
              </a:rPr>
              <a:t>max</a:t>
            </a:r>
            <a:r>
              <a:rPr lang="cs-CZ" sz="1800" b="1" dirty="0" smtClean="0">
                <a:latin typeface="+mn-lt"/>
              </a:rPr>
              <a:t> 5. min.)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- Postup: Jak začínáte, jak pokračujete, co děláte na konec? </a:t>
            </a:r>
          </a:p>
          <a:p>
            <a:r>
              <a:rPr lang="cs-CZ" sz="1800" b="1" dirty="0" smtClean="0">
                <a:latin typeface="+mn-lt"/>
              </a:rPr>
              <a:t>   - pomůcky při organizaci práce?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- kdy začínáte psát?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95770" y="4890562"/>
            <a:ext cx="8303212" cy="421525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30 </a:t>
            </a:r>
            <a:r>
              <a:rPr lang="cs-CZ" altLang="cs-CZ" sz="18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Min psaní denně – založte vědecký deník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84870" y="5369649"/>
            <a:ext cx="8292312" cy="640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četba, Kap.: </a:t>
            </a:r>
            <a:r>
              <a:rPr lang="cs-CZ" sz="1800" b="1" dirty="0" err="1" smtClean="0">
                <a:latin typeface="+mn-lt"/>
              </a:rPr>
              <a:t>The</a:t>
            </a:r>
            <a:r>
              <a:rPr lang="cs-CZ" sz="1800" b="1" dirty="0" smtClean="0">
                <a:latin typeface="+mn-lt"/>
              </a:rPr>
              <a:t> care and </a:t>
            </a:r>
            <a:r>
              <a:rPr lang="cs-CZ" sz="1800" b="1" dirty="0" err="1" smtClean="0">
                <a:latin typeface="+mn-lt"/>
              </a:rPr>
              <a:t>feeding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of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schedules</a:t>
            </a:r>
            <a:r>
              <a:rPr lang="cs-CZ" sz="1800" b="1" dirty="0" smtClean="0">
                <a:latin typeface="+mn-lt"/>
              </a:rPr>
              <a:t> (Paul J. Silva)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15478"/>
            <a:ext cx="3374482" cy="33744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203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12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639" y="1507154"/>
            <a:ext cx="7518400" cy="2763095"/>
          </a:xfrm>
        </p:spPr>
        <p:txBody>
          <a:bodyPr/>
          <a:lstStyle/>
          <a:p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636048" y="2709577"/>
            <a:ext cx="6953472" cy="2974943"/>
          </a:xfrm>
          <a:prstGeom prst="rect">
            <a:avLst/>
          </a:prstGeom>
          <a:solidFill>
            <a:srgbClr val="FFFF66"/>
          </a:solidFill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32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Kroužek pro</a:t>
            </a:r>
          </a:p>
          <a:p>
            <a:r>
              <a:rPr lang="cs-CZ" altLang="cs-CZ" sz="3200" b="1" kern="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Agrafiky</a:t>
            </a:r>
            <a:endParaRPr lang="cs-CZ" altLang="cs-CZ" sz="3200" b="1" kern="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altLang="cs-CZ" sz="32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cs-CZ" altLang="cs-CZ" sz="3200" b="1" kern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altLang="cs-CZ" sz="18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pátek</a:t>
            </a: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knihovna PVH, </a:t>
            </a:r>
            <a:r>
              <a:rPr lang="cs-CZ" altLang="cs-CZ" sz="18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9:00-12:00</a:t>
            </a:r>
          </a:p>
          <a:p>
            <a:endParaRPr lang="cs-CZ" sz="1800" b="1" kern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Pravidelné setkání ke koncertovanému psaní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…bez internetu, bez telefonu, bez jídla </a:t>
            </a:r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213360"/>
            <a:ext cx="4876800" cy="3657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05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13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639" y="1507154"/>
            <a:ext cx="7518400" cy="2763095"/>
          </a:xfrm>
        </p:spPr>
        <p:txBody>
          <a:bodyPr/>
          <a:lstStyle/>
          <a:p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2038" y="524609"/>
            <a:ext cx="6325556" cy="55944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241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796" y="547053"/>
            <a:ext cx="4072126" cy="31133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770" y="338073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5.10.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95770" y="3967281"/>
            <a:ext cx="8166052" cy="1510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1</a:t>
            </a:r>
            <a:r>
              <a:rPr lang="cs-CZ" sz="1800" b="1" dirty="0" smtClean="0">
                <a:latin typeface="+mn-lt"/>
              </a:rPr>
              <a:t>. Přečíst si tři úryvky z knížek: Helen 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 (</a:t>
            </a:r>
            <a:r>
              <a:rPr lang="cs-CZ" sz="1800" b="1" i="1" dirty="0" err="1" smtClean="0">
                <a:latin typeface="+mn-lt"/>
              </a:rPr>
              <a:t>building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the</a:t>
            </a:r>
            <a:r>
              <a:rPr lang="cs-CZ" sz="1800" b="1" i="1" dirty="0" smtClean="0">
                <a:latin typeface="+mn-lt"/>
              </a:rPr>
              <a:t> base</a:t>
            </a:r>
            <a:r>
              <a:rPr lang="cs-CZ" sz="1800" b="1" dirty="0" smtClean="0">
                <a:latin typeface="+mn-lt"/>
              </a:rPr>
              <a:t>), Robert</a:t>
            </a:r>
          </a:p>
          <a:p>
            <a:r>
              <a:rPr lang="cs-CZ" sz="1800" b="1" dirty="0" smtClean="0">
                <a:latin typeface="+mn-lt"/>
              </a:rPr>
              <a:t>     </a:t>
            </a:r>
            <a:r>
              <a:rPr lang="cs-CZ" sz="1800" b="1" dirty="0" err="1" smtClean="0">
                <a:latin typeface="+mn-lt"/>
              </a:rPr>
              <a:t>Boyce</a:t>
            </a:r>
            <a:r>
              <a:rPr lang="cs-CZ" sz="1800" b="1" dirty="0" smtClean="0">
                <a:latin typeface="+mn-lt"/>
              </a:rPr>
              <a:t> (</a:t>
            </a:r>
            <a:r>
              <a:rPr lang="cs-CZ" sz="1800" b="1" i="1" dirty="0" err="1" smtClean="0">
                <a:latin typeface="+mn-lt"/>
              </a:rPr>
              <a:t>Why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Professors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don‘t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write</a:t>
            </a:r>
            <a:r>
              <a:rPr lang="cs-CZ" sz="1800" b="1" dirty="0" smtClean="0">
                <a:latin typeface="+mn-lt"/>
              </a:rPr>
              <a:t>) a Paul J. Silva (</a:t>
            </a:r>
            <a:r>
              <a:rPr lang="cs-CZ" sz="1800" b="1" i="1" dirty="0" err="1" smtClean="0">
                <a:latin typeface="+mn-lt"/>
              </a:rPr>
              <a:t>Specious</a:t>
            </a:r>
            <a:r>
              <a:rPr lang="cs-CZ" sz="1800" b="1" i="1" dirty="0" smtClean="0">
                <a:latin typeface="+mn-lt"/>
              </a:rPr>
              <a:t>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 </a:t>
            </a:r>
            <a:r>
              <a:rPr lang="cs-CZ" sz="1800" b="1" i="1" dirty="0" err="1" smtClean="0">
                <a:latin typeface="+mn-lt"/>
              </a:rPr>
              <a:t>barriers</a:t>
            </a:r>
            <a:r>
              <a:rPr lang="cs-CZ" sz="1800" b="1" i="1" dirty="0" smtClean="0">
                <a:latin typeface="+mn-lt"/>
              </a:rPr>
              <a:t> to </a:t>
            </a:r>
            <a:r>
              <a:rPr lang="cs-CZ" sz="1800" b="1" i="1" dirty="0" err="1" smtClean="0">
                <a:latin typeface="+mn-lt"/>
              </a:rPr>
              <a:t>writing</a:t>
            </a:r>
            <a:r>
              <a:rPr lang="cs-CZ" sz="1800" b="1" i="1" dirty="0" smtClean="0">
                <a:latin typeface="+mn-lt"/>
              </a:rPr>
              <a:t> a lot</a:t>
            </a:r>
            <a:r>
              <a:rPr lang="cs-CZ" sz="1800" b="1" dirty="0" smtClean="0">
                <a:latin typeface="+mn-lt"/>
              </a:rPr>
              <a:t>) </a:t>
            </a:r>
            <a:endParaRPr lang="cs-CZ" sz="1800" b="1" dirty="0">
              <a:latin typeface="+mn-lt"/>
            </a:endParaRP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- s čím souhlasíte, co je vám cizí?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 - co děláte jinak?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5504769"/>
            <a:ext cx="8166052" cy="421525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Zamyslete se nad vaším nejhorším zážitkem s vědeckým psaním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84870" y="5953453"/>
            <a:ext cx="8166052" cy="640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Proveďte malou rešerši na téma: vědecké psaní na českých vysokých</a:t>
            </a:r>
          </a:p>
          <a:p>
            <a:r>
              <a:rPr lang="cs-CZ" sz="1800" b="1" dirty="0" smtClean="0">
                <a:latin typeface="+mn-lt"/>
              </a:rPr>
              <a:t>   školách/v rámci akademického kurikula (prezentace ca. 5 min)</a:t>
            </a:r>
          </a:p>
        </p:txBody>
      </p:sp>
    </p:spTree>
    <p:extLst>
      <p:ext uri="{BB962C8B-B14F-4D97-AF65-F5344CB8AC3E}">
        <p14:creationId xmlns:p14="http://schemas.microsoft.com/office/powerpoint/2010/main" val="13713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796" y="547053"/>
            <a:ext cx="4072126" cy="31133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770" y="338073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5.10.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95770" y="3967281"/>
            <a:ext cx="8166052" cy="1510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1</a:t>
            </a:r>
            <a:r>
              <a:rPr lang="cs-CZ" sz="1800" b="1" dirty="0" smtClean="0">
                <a:latin typeface="+mn-lt"/>
              </a:rPr>
              <a:t>. Přečíst si tři úryvky z knížek: Helen 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 (</a:t>
            </a:r>
            <a:r>
              <a:rPr lang="cs-CZ" sz="1800" b="1" i="1" dirty="0" err="1" smtClean="0">
                <a:latin typeface="+mn-lt"/>
              </a:rPr>
              <a:t>building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the</a:t>
            </a:r>
            <a:r>
              <a:rPr lang="cs-CZ" sz="1800" b="1" i="1" dirty="0" smtClean="0">
                <a:latin typeface="+mn-lt"/>
              </a:rPr>
              <a:t> base</a:t>
            </a:r>
            <a:r>
              <a:rPr lang="cs-CZ" sz="1800" b="1" dirty="0" smtClean="0">
                <a:latin typeface="+mn-lt"/>
              </a:rPr>
              <a:t>), Robert</a:t>
            </a:r>
          </a:p>
          <a:p>
            <a:r>
              <a:rPr lang="cs-CZ" sz="1800" b="1" dirty="0" smtClean="0">
                <a:latin typeface="+mn-lt"/>
              </a:rPr>
              <a:t>     </a:t>
            </a:r>
            <a:r>
              <a:rPr lang="cs-CZ" sz="1800" b="1" dirty="0" err="1" smtClean="0">
                <a:latin typeface="+mn-lt"/>
              </a:rPr>
              <a:t>Boyce</a:t>
            </a:r>
            <a:r>
              <a:rPr lang="cs-CZ" sz="1800" b="1" dirty="0" smtClean="0">
                <a:latin typeface="+mn-lt"/>
              </a:rPr>
              <a:t> (</a:t>
            </a:r>
            <a:r>
              <a:rPr lang="cs-CZ" sz="1800" b="1" i="1" dirty="0" err="1" smtClean="0">
                <a:latin typeface="+mn-lt"/>
              </a:rPr>
              <a:t>Why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Professors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don‘t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write</a:t>
            </a:r>
            <a:r>
              <a:rPr lang="cs-CZ" sz="1800" b="1" dirty="0" smtClean="0">
                <a:latin typeface="+mn-lt"/>
              </a:rPr>
              <a:t>) a Paul J. Silva (</a:t>
            </a:r>
            <a:r>
              <a:rPr lang="cs-CZ" sz="1800" b="1" i="1" dirty="0" err="1" smtClean="0">
                <a:latin typeface="+mn-lt"/>
              </a:rPr>
              <a:t>Specious</a:t>
            </a:r>
            <a:r>
              <a:rPr lang="cs-CZ" sz="1800" b="1" i="1" dirty="0" smtClean="0">
                <a:latin typeface="+mn-lt"/>
              </a:rPr>
              <a:t>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 </a:t>
            </a:r>
            <a:r>
              <a:rPr lang="cs-CZ" sz="1800" b="1" i="1" dirty="0" err="1" smtClean="0">
                <a:latin typeface="+mn-lt"/>
              </a:rPr>
              <a:t>barriers</a:t>
            </a:r>
            <a:r>
              <a:rPr lang="cs-CZ" sz="1800" b="1" i="1" dirty="0" smtClean="0">
                <a:latin typeface="+mn-lt"/>
              </a:rPr>
              <a:t> to </a:t>
            </a:r>
            <a:r>
              <a:rPr lang="cs-CZ" sz="1800" b="1" i="1" dirty="0" err="1" smtClean="0">
                <a:latin typeface="+mn-lt"/>
              </a:rPr>
              <a:t>writing</a:t>
            </a:r>
            <a:r>
              <a:rPr lang="cs-CZ" sz="1800" b="1" i="1" dirty="0" smtClean="0">
                <a:latin typeface="+mn-lt"/>
              </a:rPr>
              <a:t> a lot</a:t>
            </a:r>
            <a:r>
              <a:rPr lang="cs-CZ" sz="1800" b="1" dirty="0" smtClean="0">
                <a:latin typeface="+mn-lt"/>
              </a:rPr>
              <a:t>) </a:t>
            </a:r>
            <a:endParaRPr lang="cs-CZ" sz="1800" b="1" dirty="0">
              <a:latin typeface="+mn-lt"/>
            </a:endParaRP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- s čím souhlasíte, co je vám cizí?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 - co děláte jinak?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5504769"/>
            <a:ext cx="8166052" cy="421525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Zamyslete se nad vaším nejhorším zážitkem s vědeckým psaním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84870" y="5953453"/>
            <a:ext cx="8166052" cy="64077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Proveďte malou rešerši na téma: vědecké psaní na českých vysokých</a:t>
            </a:r>
          </a:p>
          <a:p>
            <a:r>
              <a:rPr lang="cs-CZ" sz="1800" b="1" dirty="0" smtClean="0">
                <a:latin typeface="+mn-lt"/>
              </a:rPr>
              <a:t>   školách/v rámci akademického kurikula (prezentace ca. 5 min)</a:t>
            </a:r>
          </a:p>
        </p:txBody>
      </p:sp>
    </p:spTree>
    <p:extLst>
      <p:ext uri="{BB962C8B-B14F-4D97-AF65-F5344CB8AC3E}">
        <p14:creationId xmlns:p14="http://schemas.microsoft.com/office/powerpoint/2010/main" val="4290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auto">
          <a:xfrm>
            <a:off x="584870" y="5953453"/>
            <a:ext cx="8166052" cy="64077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Proveďte malou rešerši na téma: vědecké psaní na českých vysokých</a:t>
            </a:r>
          </a:p>
          <a:p>
            <a:r>
              <a:rPr lang="cs-CZ" sz="1800" b="1" dirty="0" smtClean="0">
                <a:latin typeface="+mn-lt"/>
              </a:rPr>
              <a:t>   školách/v rámci akademického kurikula (prezentace ca. 5 min)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2" y="944880"/>
            <a:ext cx="7196328" cy="479755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auto">
          <a:xfrm>
            <a:off x="3803904" y="1554480"/>
            <a:ext cx="2103120" cy="2057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95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796" y="547053"/>
            <a:ext cx="4072126" cy="31133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770" y="338073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5.10.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95770" y="3967281"/>
            <a:ext cx="8166052" cy="1510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1</a:t>
            </a:r>
            <a:r>
              <a:rPr lang="cs-CZ" sz="1800" b="1" dirty="0" smtClean="0">
                <a:latin typeface="+mn-lt"/>
              </a:rPr>
              <a:t>. Přečíst si tři úryvky z knížek: Helen 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 (</a:t>
            </a:r>
            <a:r>
              <a:rPr lang="cs-CZ" sz="1800" b="1" i="1" dirty="0" err="1" smtClean="0">
                <a:latin typeface="+mn-lt"/>
              </a:rPr>
              <a:t>building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the</a:t>
            </a:r>
            <a:r>
              <a:rPr lang="cs-CZ" sz="1800" b="1" i="1" dirty="0" smtClean="0">
                <a:latin typeface="+mn-lt"/>
              </a:rPr>
              <a:t> base</a:t>
            </a:r>
            <a:r>
              <a:rPr lang="cs-CZ" sz="1800" b="1" dirty="0" smtClean="0">
                <a:latin typeface="+mn-lt"/>
              </a:rPr>
              <a:t>), Robert</a:t>
            </a:r>
          </a:p>
          <a:p>
            <a:r>
              <a:rPr lang="cs-CZ" sz="1800" b="1" dirty="0" smtClean="0">
                <a:latin typeface="+mn-lt"/>
              </a:rPr>
              <a:t>     </a:t>
            </a:r>
            <a:r>
              <a:rPr lang="cs-CZ" sz="1800" b="1" dirty="0" err="1" smtClean="0">
                <a:latin typeface="+mn-lt"/>
              </a:rPr>
              <a:t>Boyce</a:t>
            </a:r>
            <a:r>
              <a:rPr lang="cs-CZ" sz="1800" b="1" dirty="0" smtClean="0">
                <a:latin typeface="+mn-lt"/>
              </a:rPr>
              <a:t> (</a:t>
            </a:r>
            <a:r>
              <a:rPr lang="cs-CZ" sz="1800" b="1" i="1" dirty="0" err="1" smtClean="0">
                <a:latin typeface="+mn-lt"/>
              </a:rPr>
              <a:t>Why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Professors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don‘t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write</a:t>
            </a:r>
            <a:r>
              <a:rPr lang="cs-CZ" sz="1800" b="1" dirty="0" smtClean="0">
                <a:latin typeface="+mn-lt"/>
              </a:rPr>
              <a:t>) a Paul J. Silva (</a:t>
            </a:r>
            <a:r>
              <a:rPr lang="cs-CZ" sz="1800" b="1" i="1" dirty="0" err="1" smtClean="0">
                <a:latin typeface="+mn-lt"/>
              </a:rPr>
              <a:t>Specious</a:t>
            </a:r>
            <a:r>
              <a:rPr lang="cs-CZ" sz="1800" b="1" i="1" dirty="0" smtClean="0">
                <a:latin typeface="+mn-lt"/>
              </a:rPr>
              <a:t>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 </a:t>
            </a:r>
            <a:r>
              <a:rPr lang="cs-CZ" sz="1800" b="1" i="1" dirty="0" err="1" smtClean="0">
                <a:latin typeface="+mn-lt"/>
              </a:rPr>
              <a:t>barriers</a:t>
            </a:r>
            <a:r>
              <a:rPr lang="cs-CZ" sz="1800" b="1" i="1" dirty="0" smtClean="0">
                <a:latin typeface="+mn-lt"/>
              </a:rPr>
              <a:t> to </a:t>
            </a:r>
            <a:r>
              <a:rPr lang="cs-CZ" sz="1800" b="1" i="1" dirty="0" err="1" smtClean="0">
                <a:latin typeface="+mn-lt"/>
              </a:rPr>
              <a:t>writing</a:t>
            </a:r>
            <a:r>
              <a:rPr lang="cs-CZ" sz="1800" b="1" i="1" dirty="0" smtClean="0">
                <a:latin typeface="+mn-lt"/>
              </a:rPr>
              <a:t> a lot</a:t>
            </a:r>
            <a:r>
              <a:rPr lang="cs-CZ" sz="1800" b="1" dirty="0" smtClean="0">
                <a:latin typeface="+mn-lt"/>
              </a:rPr>
              <a:t>) </a:t>
            </a:r>
            <a:endParaRPr lang="cs-CZ" sz="1800" b="1" dirty="0">
              <a:latin typeface="+mn-lt"/>
            </a:endParaRP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- s čím souhlasíte, co je vám cizí?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 - co děláte jinak?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5504769"/>
            <a:ext cx="8166052" cy="42152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Zamyslete se nad vaším nejhorším zážitkem s vědeckým psaním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84870" y="5953453"/>
            <a:ext cx="8166052" cy="640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Proveďte malou rešerši na téma: vědecké psaní na českých vysokých</a:t>
            </a:r>
          </a:p>
          <a:p>
            <a:r>
              <a:rPr lang="cs-CZ" sz="1800" b="1" dirty="0" smtClean="0">
                <a:latin typeface="+mn-lt"/>
              </a:rPr>
              <a:t>   školách/v rámci akademického kurikula (prezentace ca. 5 min)</a:t>
            </a:r>
          </a:p>
        </p:txBody>
      </p:sp>
    </p:spTree>
    <p:extLst>
      <p:ext uri="{BB962C8B-B14F-4D97-AF65-F5344CB8AC3E}">
        <p14:creationId xmlns:p14="http://schemas.microsoft.com/office/powerpoint/2010/main" val="11612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6856" y="1263293"/>
            <a:ext cx="7518400" cy="1210986"/>
          </a:xfrm>
        </p:spPr>
        <p:txBody>
          <a:bodyPr/>
          <a:lstStyle/>
          <a:p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56" y="631418"/>
            <a:ext cx="2080440" cy="323878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23869" y="3838069"/>
            <a:ext cx="2873333" cy="276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1800" kern="0" dirty="0" smtClean="0">
                <a:solidFill>
                  <a:srgbClr val="FF0000"/>
                </a:solidFill>
              </a:rPr>
              <a:t>Robert </a:t>
            </a:r>
            <a:r>
              <a:rPr lang="cs-CZ" altLang="cs-CZ" sz="1800" kern="0" dirty="0" err="1" smtClean="0">
                <a:solidFill>
                  <a:srgbClr val="FF0000"/>
                </a:solidFill>
              </a:rPr>
              <a:t>Boice</a:t>
            </a:r>
            <a:endParaRPr lang="cs-CZ" altLang="cs-CZ" sz="1800" kern="0" dirty="0" smtClean="0">
              <a:solidFill>
                <a:srgbClr val="FF0000"/>
              </a:solidFill>
            </a:endParaRPr>
          </a:p>
          <a:p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- psycholog (Studium: Michigan </a:t>
            </a:r>
          </a:p>
          <a:p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cs-CZ" altLang="cs-CZ" sz="1400" kern="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State</a:t>
            </a: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University</a:t>
            </a:r>
            <a:r>
              <a:rPr lang="cs-CZ" altLang="cs-CZ" sz="12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</a:p>
          <a:p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- Specializace: metody k zlepšení</a:t>
            </a:r>
          </a:p>
          <a:p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kvality a kvantity akademického</a:t>
            </a:r>
          </a:p>
          <a:p>
            <a:r>
              <a:rPr lang="cs-CZ" altLang="cs-CZ" sz="14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psaní</a:t>
            </a: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38982" y="5101868"/>
            <a:ext cx="2484887" cy="149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1800" kern="0" dirty="0" smtClean="0">
                <a:solidFill>
                  <a:srgbClr val="FF0000"/>
                </a:solidFill>
              </a:rPr>
              <a:t>Paul J. Silvia</a:t>
            </a:r>
            <a: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- psycholog (university </a:t>
            </a:r>
            <a:r>
              <a:rPr lang="cs-CZ" altLang="cs-CZ" sz="1400" kern="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of</a:t>
            </a: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cs-CZ" altLang="cs-CZ" sz="14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altLang="cs-CZ" sz="1400" kern="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North</a:t>
            </a: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Carolina)</a:t>
            </a:r>
            <a: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- Specializace: psychologie</a:t>
            </a:r>
          </a:p>
          <a:p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kreativity a tvůrčích </a:t>
            </a:r>
          </a:p>
          <a:p>
            <a:r>
              <a:rPr lang="cs-CZ" altLang="cs-CZ" sz="14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altLang="cs-CZ" sz="1400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procesů</a:t>
            </a:r>
            <a: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85" y="4090896"/>
            <a:ext cx="1606216" cy="25688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557" y="3325299"/>
            <a:ext cx="1074513" cy="161558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 bwMode="auto">
          <a:xfrm>
            <a:off x="1700774" y="1249149"/>
            <a:ext cx="4117006" cy="114601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Helen </a:t>
            </a:r>
            <a:r>
              <a:rPr lang="cs-CZ" altLang="cs-CZ" sz="1800" b="1" dirty="0" err="1">
                <a:solidFill>
                  <a:srgbClr val="FF0000"/>
                </a:solidFill>
                <a:latin typeface="+mn-lt"/>
              </a:rPr>
              <a:t>Sword</a:t>
            </a: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cs-CZ" altLang="cs-CZ" sz="1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 literární vědkyně (Anglická </a:t>
            </a:r>
            <a:r>
              <a:rPr lang="cs-CZ" altLang="cs-CZ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literatura, </a:t>
            </a:r>
            <a:r>
              <a:rPr lang="cs-CZ" altLang="cs-CZ" sz="14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Princeton</a:t>
            </a:r>
            <a:r>
              <a:rPr lang="cs-CZ" altLang="cs-CZ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  <a:r>
              <a:rPr lang="cs-CZ" altLang="cs-CZ" sz="1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cs-CZ" altLang="cs-CZ" sz="1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cs-CZ" altLang="cs-CZ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- specializace: vysokoškolská výuka a bádání,</a:t>
            </a:r>
          </a:p>
          <a:p>
            <a:r>
              <a:rPr lang="cs-CZ" sz="1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techniky vědeckého psaní, otázky stylu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80" y="1194149"/>
            <a:ext cx="1314075" cy="17563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0" y="3032758"/>
            <a:ext cx="1407880" cy="21162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02" y="2341590"/>
            <a:ext cx="1297155" cy="19674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Obdélník 14"/>
          <p:cNvSpPr/>
          <p:nvPr/>
        </p:nvSpPr>
        <p:spPr bwMode="auto">
          <a:xfrm>
            <a:off x="2108273" y="249825"/>
            <a:ext cx="4047080" cy="9206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Tři přístupy k </a:t>
            </a:r>
          </a:p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vědeckému psaní…</a:t>
            </a:r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4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doprava 16"/>
          <p:cNvSpPr/>
          <p:nvPr/>
        </p:nvSpPr>
        <p:spPr bwMode="auto">
          <a:xfrm rot="5842040">
            <a:off x="591594" y="3536696"/>
            <a:ext cx="3523852" cy="3195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4439465">
            <a:off x="1990690" y="3676629"/>
            <a:ext cx="3523852" cy="3195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Šipka doprava 2"/>
          <p:cNvSpPr/>
          <p:nvPr/>
        </p:nvSpPr>
        <p:spPr bwMode="auto">
          <a:xfrm rot="1820372">
            <a:off x="2963778" y="3350151"/>
            <a:ext cx="5295782" cy="3195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 bwMode="auto">
          <a:xfrm>
            <a:off x="2666057" y="359553"/>
            <a:ext cx="4047080" cy="9206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Nejdůležitější poznatky I.</a:t>
            </a:r>
            <a:endParaRPr lang="cs-CZ" sz="22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137" y="359553"/>
            <a:ext cx="1668324" cy="2597208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 bwMode="auto">
          <a:xfrm>
            <a:off x="705519" y="1562822"/>
            <a:ext cx="4992043" cy="676656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Důvody proč nepíšeme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870785" y="2781647"/>
            <a:ext cx="1360351" cy="58334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Cenzura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1320023" y="3843958"/>
            <a:ext cx="1492358" cy="81935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Strach ze </a:t>
            </a:r>
          </a:p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selhání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556349" y="3100718"/>
            <a:ext cx="2408843" cy="52854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Perfekcionismus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201540" y="4119403"/>
            <a:ext cx="1908971" cy="839573"/>
          </a:xfrm>
          <a:prstGeom prst="rect">
            <a:avLst/>
          </a:prstGeom>
          <a:solidFill>
            <a:srgbClr val="FF00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Špatná raná</a:t>
            </a:r>
          </a:p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zkušenost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5499670" y="3532892"/>
            <a:ext cx="1588931" cy="856228"/>
          </a:xfrm>
          <a:prstGeom prst="rect">
            <a:avLst/>
          </a:prstGeom>
          <a:solidFill>
            <a:srgbClr val="FF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Psychické </a:t>
            </a:r>
          </a:p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zdraví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1266703" y="5464349"/>
            <a:ext cx="1545678" cy="46389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osobnost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3325475" y="5521273"/>
            <a:ext cx="2666632" cy="863597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FFC000"/>
                </a:solidFill>
                <a:latin typeface="+mn-lt"/>
              </a:rPr>
              <a:t>Pracovní zvyky</a:t>
            </a:r>
          </a:p>
          <a:p>
            <a:r>
              <a:rPr lang="cs-CZ" sz="2200" b="1" dirty="0">
                <a:solidFill>
                  <a:srgbClr val="FFC000"/>
                </a:solidFill>
                <a:latin typeface="+mn-lt"/>
              </a:rPr>
              <a:t>a</a:t>
            </a:r>
            <a:r>
              <a:rPr lang="cs-CZ" sz="2200" b="1" dirty="0" smtClean="0">
                <a:solidFill>
                  <a:srgbClr val="FFC000"/>
                </a:solidFill>
                <a:latin typeface="+mn-lt"/>
              </a:rPr>
              <a:t> postoje (gender)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6213982" y="4710477"/>
            <a:ext cx="2477131" cy="863597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FFFF00"/>
                </a:solidFill>
                <a:latin typeface="+mn-lt"/>
              </a:rPr>
              <a:t>Pracovní zvyky a</a:t>
            </a:r>
          </a:p>
          <a:p>
            <a:r>
              <a:rPr lang="cs-CZ" sz="2200" b="1" dirty="0" smtClean="0">
                <a:solidFill>
                  <a:srgbClr val="FFFF00"/>
                </a:solidFill>
                <a:latin typeface="+mn-lt"/>
              </a:rPr>
              <a:t>a vytíženost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 rot="5842040">
            <a:off x="1171072" y="2316143"/>
            <a:ext cx="772383" cy="3195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408673" y="1157697"/>
            <a:ext cx="1944847" cy="4357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Robert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Boice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cs-CZ" sz="1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86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 bwMode="auto">
          <a:xfrm>
            <a:off x="2666057" y="359553"/>
            <a:ext cx="4047080" cy="9206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Nejdůležitější poznatky II.</a:t>
            </a:r>
            <a:endParaRPr lang="cs-CZ" sz="2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408673" y="1157697"/>
            <a:ext cx="1944847" cy="4357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Helen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Sword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: </a:t>
            </a:r>
            <a:endParaRPr lang="cs-CZ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240681"/>
            <a:ext cx="1494766" cy="224687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183" y="2356126"/>
            <a:ext cx="4549534" cy="402370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Ovál 20"/>
          <p:cNvSpPr/>
          <p:nvPr/>
        </p:nvSpPr>
        <p:spPr bwMode="auto">
          <a:xfrm>
            <a:off x="293603" y="1529459"/>
            <a:ext cx="5540269" cy="676656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Jak vnímáme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vlastní psaní?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5216" y="2455414"/>
            <a:ext cx="3063240" cy="72669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A: moje schopnosti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Jako vědecké autorky/autora?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85216" y="3241740"/>
            <a:ext cx="3063240" cy="62247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B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: píšu pravidelně, každý 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den?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585216" y="3958211"/>
            <a:ext cx="3063240" cy="726698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C: Mluvím pravidelně o své 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práci s kamarády, kolegy?</a:t>
            </a:r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585216" y="4778903"/>
            <a:ext cx="3063240" cy="97627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: Jaké pocity ve mně </a:t>
            </a:r>
          </a:p>
          <a:p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Vyvolává mé </a:t>
            </a:r>
          </a:p>
          <a:p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akademické psaní?</a:t>
            </a:r>
            <a:endParaRPr lang="cs-CZ" sz="2200" b="1" dirty="0">
              <a:solidFill>
                <a:srgbClr val="FFFF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6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 bwMode="auto">
          <a:xfrm>
            <a:off x="2666057" y="359553"/>
            <a:ext cx="4047080" cy="9206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Nejdůležitější poznatky III.</a:t>
            </a:r>
            <a:endParaRPr lang="cs-CZ" sz="2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408673" y="1157697"/>
            <a:ext cx="1944847" cy="4357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Paul J. Silva: </a:t>
            </a:r>
            <a:endParaRPr lang="cs-CZ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641075" y="1529459"/>
            <a:ext cx="5540269" cy="676656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Co nám brání ve 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psaní?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29" y="309035"/>
            <a:ext cx="1606216" cy="256886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860117" y="3010706"/>
            <a:ext cx="3337560" cy="90963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„Nemám čas, nemohu si najít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Dostatečně velké časové bloky 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n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a psaní“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14" name="Ovál 13"/>
          <p:cNvSpPr/>
          <p:nvPr/>
        </p:nvSpPr>
        <p:spPr bwMode="auto">
          <a:xfrm>
            <a:off x="2353520" y="2117085"/>
            <a:ext cx="3827824" cy="76081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Populární výmluvy</a:t>
            </a:r>
          </a:p>
        </p:txBody>
      </p:sp>
      <p:sp>
        <p:nvSpPr>
          <p:cNvPr id="16" name="Obdélník 15"/>
          <p:cNvSpPr/>
          <p:nvPr/>
        </p:nvSpPr>
        <p:spPr bwMode="auto">
          <a:xfrm>
            <a:off x="1261872" y="4132370"/>
            <a:ext cx="3820668" cy="90963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„Ještě nemám dostatečně materiálu,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m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usím problém ještě</a:t>
            </a:r>
            <a:r>
              <a:rPr lang="cs-CZ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analyticky 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prohloubit“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4689597" y="3306202"/>
            <a:ext cx="3192531" cy="61339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„Potřebují lepší počítač, židli,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s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tůl, pracovnu“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5372349" y="4109093"/>
            <a:ext cx="3318764" cy="93291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„Čekám na inspiraci,</a:t>
            </a:r>
          </a:p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m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ohu psát pouze, když mám tu</a:t>
            </a:r>
          </a:p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s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právnou náladu“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26" name="Obdélník 25"/>
          <p:cNvSpPr/>
          <p:nvPr/>
        </p:nvSpPr>
        <p:spPr bwMode="auto">
          <a:xfrm>
            <a:off x="3411209" y="5231504"/>
            <a:ext cx="3920828" cy="93291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„Musím si nejdříve vyřídit všechny</a:t>
            </a:r>
          </a:p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m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aličkosti, co mě tu zrovna blokují</a:t>
            </a:r>
          </a:p>
          <a:p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Pak budu mít čistou hlavu na psaní…“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33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6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870</Words>
  <Application>Microsoft Office PowerPoint</Application>
  <PresentationFormat>Předvádění na obrazovce (4:3)</PresentationFormat>
  <Paragraphs>149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Metodika IX.  Vědecké psaní - pro pokročilé   II. Zábrany a  výmluvy… </vt:lpstr>
      <vt:lpstr>Úkoly 5.10.</vt:lpstr>
      <vt:lpstr>Úkoly 5.10.</vt:lpstr>
      <vt:lpstr>Prezentace aplikace PowerPoint</vt:lpstr>
      <vt:lpstr>Úkoly 5.10.</vt:lpstr>
      <vt:lpstr>     </vt:lpstr>
      <vt:lpstr>Prezentace aplikace PowerPoint</vt:lpstr>
      <vt:lpstr>Prezentace aplikace PowerPoint</vt:lpstr>
      <vt:lpstr>Prezentace aplikace PowerPoint</vt:lpstr>
      <vt:lpstr>  </vt:lpstr>
      <vt:lpstr>Úkoly 12.10.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Klára Hübnerová</cp:lastModifiedBy>
  <cp:revision>165</cp:revision>
  <cp:lastPrinted>2019-09-24T07:27:02Z</cp:lastPrinted>
  <dcterms:created xsi:type="dcterms:W3CDTF">2015-11-23T07:04:47Z</dcterms:created>
  <dcterms:modified xsi:type="dcterms:W3CDTF">2021-10-05T07:29:19Z</dcterms:modified>
</cp:coreProperties>
</file>