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7AA473-D82F-4EFF-9DF7-AE6D83C51288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654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62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428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388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016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44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E12F1F0-FE2D-4C1C-B320-8CB9BE735F0F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9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CF1B96C-10FD-4EBC-9029-9652B7535D0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3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CF99-132F-413F-B7EF-71A5C33F2ED6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4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34BCCD4-CEB1-405B-A443-DD9CBCBEA55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6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gave in black and white">
            <a:extLst>
              <a:ext uri="{FF2B5EF4-FFF2-40B4-BE49-F238E27FC236}">
                <a16:creationId xmlns:a16="http://schemas.microsoft.com/office/drawing/2014/main" id="{6133C95C-044E-49E8-822D-3739A3CB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BF1AF-22C0-478C-B597-72ABD7EFF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Obléhání Vídně 1683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73880-FBF7-4406-9AF6-960B9D27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Dominik Dvořák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5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98DA-6EFB-48BE-B83A-4B78F026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před rokem 1683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DA80-B025-4495-B94C-392CB486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obléhání Vídně 1529</a:t>
            </a:r>
          </a:p>
          <a:p>
            <a:r>
              <a:rPr lang="cs-CZ" dirty="0"/>
              <a:t>Motivace Tureckého Impéria, Kara Mustafa Paša si byl jistý, že Vídeň do jednoho dne padne</a:t>
            </a:r>
          </a:p>
          <a:p>
            <a:r>
              <a:rPr lang="cs-CZ" dirty="0"/>
              <a:t>Okolnosti obléhání nebyly snadné, Vídeň byla dobře chráněná hvězdicovou hradbou (žádná slepá místa), příkopy a spousta děl měla Vídeň ochránit</a:t>
            </a:r>
          </a:p>
          <a:p>
            <a:r>
              <a:rPr lang="cs-CZ" dirty="0"/>
              <a:t>Vídeň jako brána do Evropy byla hlavním cílem Turecka pro následovné dobývání střední Evropy</a:t>
            </a:r>
          </a:p>
          <a:p>
            <a:endParaRPr lang="en-US" dirty="0"/>
          </a:p>
        </p:txBody>
      </p:sp>
      <p:pic>
        <p:nvPicPr>
          <p:cNvPr id="1026" name="Picture 2" descr="Druhé obležení Vídně Turky (červenec-září 1683)">
            <a:extLst>
              <a:ext uri="{FF2B5EF4-FFF2-40B4-BE49-F238E27FC236}">
                <a16:creationId xmlns:a16="http://schemas.microsoft.com/office/drawing/2014/main" id="{CCE54DF3-B17D-40C4-AA60-A21925EC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91" y="973668"/>
            <a:ext cx="7152409" cy="51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656C-189B-45E3-A5FF-F99E1739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obléhání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0767F-1108-42C1-8C89-E6B80E50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Ještě předtím, než samotné obléhání započalo, dal Kara Mustafa Paša vybudovat dobrou infrastrukturu, aby nedošlo k nedostatečnému zásobování tureckých vojsk, což je něco, co v roce 1529 turci zanedbali.</a:t>
            </a:r>
          </a:p>
          <a:p>
            <a:r>
              <a:rPr lang="cs-CZ" dirty="0"/>
              <a:t>Před samotným oblehnutím král Leopold I. Uprchl z města a jal se žádat o pomoc křesťanského světa.</a:t>
            </a:r>
          </a:p>
          <a:p>
            <a:r>
              <a:rPr lang="cs-CZ" dirty="0"/>
              <a:t>Samotné obléhání započalo 14. července 1683. Obránců bylo kolem 16 tisíc, v jejich čele stanul Ernst Rüdiger von Starhemberg.</a:t>
            </a:r>
          </a:p>
          <a:p>
            <a:r>
              <a:rPr lang="cs-CZ" dirty="0"/>
              <a:t>Kolem celého opevnění byly vykopány zákopy, kterými se Turci snažili chránit před dělostřelectvem. Kolem 150-200 tisíc tureckých vojáků, včetně 18 tisích janičářů, 15. července začali ostřelovat zdi Vídně a několikrát se pokusili o proražení hradeb, což znamenalo ztráty na obou stranách.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7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3979-0F5B-48CA-8156-5D5DBE86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E4FB-E8D2-48AA-87BD-7D738B11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Podkopávání pod zemí, Turci věděli, že dobýt Vídeň se dá docílit jen pomocí proražení hradeb a proto vykopali síť tunelů podzemí, aby mohly hradby odpálit.</a:t>
            </a:r>
          </a:p>
          <a:p>
            <a:r>
              <a:rPr lang="cs-CZ" dirty="0"/>
              <a:t>Naproti tomu se Vídeňané pustili do vykopávání vlastních tunelů, pomocí kterých měli tyto miny odhalit a uhasit, než k výbuchu dojde.</a:t>
            </a:r>
          </a:p>
          <a:p>
            <a:r>
              <a:rPr lang="cs-CZ" dirty="0"/>
              <a:t>Během celého obléhání se turkům povedlo několikrát odpálit průchody do města, jimiž janičáři vzali město útokem, nikdy však nebyli úspěšní.</a:t>
            </a:r>
          </a:p>
          <a:p>
            <a:r>
              <a:rPr lang="cs-CZ" dirty="0"/>
              <a:t>Obránci provedli 24 výpadů a odolali 18 tureckým útokům za cenu velkých ztrát.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3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BF53-B78C-427D-A554-E270EA63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Svatá Liga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1571-FE4D-4C19-82A9-D1D2C849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Křesťanská aliance, jež měla za cíl ochránit Evropu před tureckými vojsky</a:t>
            </a:r>
          </a:p>
          <a:p>
            <a:r>
              <a:rPr lang="cs-CZ" dirty="0"/>
              <a:t>Alianci vedl Polský král Jan III. Soběský</a:t>
            </a:r>
          </a:p>
          <a:p>
            <a:r>
              <a:rPr lang="cs-CZ" dirty="0"/>
              <a:t>Svatá Liga měla samozřejmě podporu papeže Inocenta XI.</a:t>
            </a:r>
          </a:p>
          <a:p>
            <a:r>
              <a:rPr lang="cs-CZ" dirty="0"/>
              <a:t>Svatá Liga byla jedinou šancí Vídně na spásu</a:t>
            </a:r>
          </a:p>
          <a:p>
            <a:r>
              <a:rPr lang="cs-CZ" dirty="0"/>
              <a:t>Benátky, Svatá Říše Římská, Rakousko, Polsko-Litevsko, Papežský stát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971B-F3A6-4149-8104-406C6408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Rozhodující bitva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BD12-6DC4-41E1-959A-E6A88F6A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Odehrála se pod kopcem Kahlnberg. Byla to nejdůležitější bitva pro křesťanský svět, jelikož její následky se odrazili v následujících letech.</a:t>
            </a:r>
          </a:p>
          <a:p>
            <a:r>
              <a:rPr lang="cs-CZ" dirty="0"/>
              <a:t>70 000 mužů Svaté Aliance pod vedením polského krále Jana III. Sobieského dorazili na pomoc městu.</a:t>
            </a:r>
          </a:p>
          <a:p>
            <a:r>
              <a:rPr lang="cs-CZ" dirty="0"/>
              <a:t>To co následovalo, se stalo největším útokem kavalerie v historii.</a:t>
            </a:r>
          </a:p>
          <a:p>
            <a:r>
              <a:rPr lang="cs-CZ" dirty="0"/>
              <a:t>Vojska aliance čítala 3 tisíce okřídlených husarů, 30 tisíc mužů kavalerie, 40 tisíc pěších doplněných o 150 děl, naproti nim stanulo asi 130 tisíc mužů, neboť 18 tisíc janičářů bylo pověřeno dobytím města.</a:t>
            </a:r>
          </a:p>
          <a:p>
            <a:r>
              <a:rPr lang="cs-CZ" dirty="0"/>
              <a:t>Kavalerie Svaté Ligy v čele s Janem Sobieským zdecimovala turecké vojsko a poslala Karu Mustafu Pašu na úprk.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7636-4755-40A9-B7F4-1E7D069F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bitvy a následky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5066-FE26-419B-97A8-CB70B7B3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Ztráty na straně obránců byly značné, 12 tisíc během obléhání, 8 tisíc během bitvy + civilní ztráty (30 tisíc)</a:t>
            </a:r>
          </a:p>
          <a:p>
            <a:r>
              <a:rPr lang="cs-CZ" dirty="0"/>
              <a:t>Na turecké straně to bylo 45 tisíc mužů, z toho 12 tisíc během obléhání.</a:t>
            </a:r>
          </a:p>
          <a:p>
            <a:r>
              <a:rPr lang="cs-CZ" dirty="0"/>
              <a:t>Kara Mustafa musel prchnout zpět do své domoviny, čímž ztratil celé Maďarsko a postupně další území na Balkáně.</a:t>
            </a:r>
          </a:p>
          <a:p>
            <a:r>
              <a:rPr lang="cs-CZ" dirty="0"/>
              <a:t>Jan III. Sobieský a jeho elitní jednotká těžké kavalerie – okřídlených husarů vstoupila do dějin.</a:t>
            </a:r>
          </a:p>
          <a:p>
            <a:r>
              <a:rPr lang="cs-CZ" dirty="0"/>
              <a:t>Kara Mustafa Paša byl popraven, neboť prohrál bitvu, jak to bylo v Tureckém impériu zvykem.</a:t>
            </a:r>
          </a:p>
          <a:p>
            <a:r>
              <a:rPr lang="cs-CZ" dirty="0"/>
              <a:t>Tato porážka započala pozvolný úpadek Tureckého Impéria, který byl dovršen o 2 a půl století později.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C9D-318D-4403-A81D-8D46685B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Okřídlení Husaři a odraz v kultuře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692E-A452-425F-841B-F34CB4C9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Elitní jednotka Polsko-litevského vojska</a:t>
            </a:r>
          </a:p>
          <a:p>
            <a:r>
              <a:rPr lang="cs-CZ" dirty="0"/>
              <a:t>Od 16. do 18. století.</a:t>
            </a:r>
          </a:p>
          <a:p>
            <a:r>
              <a:rPr lang="cs-CZ" dirty="0"/>
              <a:t>Elitní těžká kavalerie.</a:t>
            </a:r>
          </a:p>
          <a:p>
            <a:r>
              <a:rPr lang="cs-CZ" dirty="0"/>
              <a:t>Sabaton – Winged Hussars</a:t>
            </a:r>
          </a:p>
          <a:p>
            <a:r>
              <a:rPr lang="cs-CZ" dirty="0"/>
              <a:t>Filmy – Bitva u Vídně</a:t>
            </a:r>
          </a:p>
          <a:p>
            <a:r>
              <a:rPr lang="cs-CZ" dirty="0"/>
              <a:t>Hry – Medieval II Total War, Age of Empires, Civilisation, Mount &amp; Blade, Iron Harvest atd.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04BFEC-7DAA-4DF3-BA9E-EF52860B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0"/>
            <a:ext cx="496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00B050"/>
      </a:accent1>
      <a:accent2>
        <a:srgbClr val="FF0000"/>
      </a:accent2>
      <a:accent3>
        <a:srgbClr val="00B050"/>
      </a:accent3>
      <a:accent4>
        <a:srgbClr val="FFFFFF"/>
      </a:accent4>
      <a:accent5>
        <a:srgbClr val="FFFF00"/>
      </a:accent5>
      <a:accent6>
        <a:srgbClr val="FFC00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675</TotalTime>
  <Words>616</Words>
  <Application>Microsoft Office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Obléhání Vídně 1683</vt:lpstr>
      <vt:lpstr>Situace před rokem 1683</vt:lpstr>
      <vt:lpstr>Průběh obléhání</vt:lpstr>
      <vt:lpstr>Strategie</vt:lpstr>
      <vt:lpstr>Svatá Liga</vt:lpstr>
      <vt:lpstr>Rozhodující bitva</vt:lpstr>
      <vt:lpstr>Výsledek bitvy a následky</vt:lpstr>
      <vt:lpstr>Okřídlení Husaři a odraz v kultuře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Obléhání Vídně 1683</dc:title>
  <dc:creator>icefoxmurde@seznam.cz</dc:creator>
  <cp:lastModifiedBy>Konstantinos Tsivos</cp:lastModifiedBy>
  <cp:revision>3</cp:revision>
  <dcterms:created xsi:type="dcterms:W3CDTF">2021-11-07T17:07:39Z</dcterms:created>
  <dcterms:modified xsi:type="dcterms:W3CDTF">2021-11-09T08:54:11Z</dcterms:modified>
</cp:coreProperties>
</file>