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9" r:id="rId3"/>
    <p:sldId id="273" r:id="rId4"/>
    <p:sldId id="286" r:id="rId5"/>
    <p:sldId id="287" r:id="rId6"/>
    <p:sldId id="289" r:id="rId7"/>
    <p:sldId id="288" r:id="rId8"/>
    <p:sldId id="271" r:id="rId9"/>
    <p:sldId id="258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B7B9CD69-62DD-4621-877B-8DD9DC9304D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DD740F1-B318-4AB3-80EE-79213A7BE42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77F357F4-F00C-4D4C-AA7E-4B311D6F5B7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FAA751E-B13E-4854-958B-43B833845DF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A6845BE5-E446-4133-A769-B65FF9B60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25">
            <a:extLst>
              <a:ext uri="{FF2B5EF4-FFF2-40B4-BE49-F238E27FC236}">
                <a16:creationId xmlns:a16="http://schemas.microsoft.com/office/drawing/2014/main" id="{CAAE72CD-4D87-4828-A177-5830D45A4F5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F1D234DD-352D-40FB-87FA-78F3167EE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27">
            <a:extLst>
              <a:ext uri="{FF2B5EF4-FFF2-40B4-BE49-F238E27FC236}">
                <a16:creationId xmlns:a16="http://schemas.microsoft.com/office/drawing/2014/main" id="{8B770D93-6162-4F0D-8190-67ACF032D18B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28">
            <a:extLst>
              <a:ext uri="{FF2B5EF4-FFF2-40B4-BE49-F238E27FC236}">
                <a16:creationId xmlns:a16="http://schemas.microsoft.com/office/drawing/2014/main" id="{441809BA-1AE2-4F70-BBF9-D92C2B05434C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5" name="Zástupný symbol pro datum 27">
            <a:extLst>
              <a:ext uri="{FF2B5EF4-FFF2-40B4-BE49-F238E27FC236}">
                <a16:creationId xmlns:a16="http://schemas.microsoft.com/office/drawing/2014/main" id="{CD238C18-C2E1-44FE-BEA3-264E1C689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CE29C-A122-4030-9B21-CEB865FDF2B9}" type="datetimeFigureOut">
              <a:rPr lang="cs-CZ"/>
              <a:pPr>
                <a:defRPr/>
              </a:pPr>
              <a:t>02.10.2021</a:t>
            </a:fld>
            <a:endParaRPr lang="cs-CZ"/>
          </a:p>
        </p:txBody>
      </p:sp>
      <p:sp>
        <p:nvSpPr>
          <p:cNvPr id="16" name="Zástupný symbol pro zápatí 16">
            <a:extLst>
              <a:ext uri="{FF2B5EF4-FFF2-40B4-BE49-F238E27FC236}">
                <a16:creationId xmlns:a16="http://schemas.microsoft.com/office/drawing/2014/main" id="{C280E114-60C5-4F2A-B836-1B49E3D4D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" name="Zástupný symbol pro číslo snímku 28">
            <a:extLst>
              <a:ext uri="{FF2B5EF4-FFF2-40B4-BE49-F238E27FC236}">
                <a16:creationId xmlns:a16="http://schemas.microsoft.com/office/drawing/2014/main" id="{BBD2A28A-D070-4773-ADC6-0F3FAB8B3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3A8780E-77E3-4561-AB61-E9736AE3ABC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386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F170EF-6B71-4906-9360-9A513A589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87C82-EDCA-4D02-A7D9-9E9AE6BD5A75}" type="datetimeFigureOut">
              <a:rPr lang="cs-CZ"/>
              <a:pPr>
                <a:defRPr/>
              </a:pPr>
              <a:t>02.10.2021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BE41BF-C735-49A9-8BFB-0F71FD59B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5F0167-B264-443F-8FF8-BCF6F68F7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5437769-ABA4-4B60-91E5-CE2904C20E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433727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F0043F7-5B75-41C1-8B2E-352D64F9DC3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89E9DCC-4A26-47F9-AAAA-8F7201DC31F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7A41ECE-ACB2-4FC1-9462-1B1488BB09A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C39D96E-F1AE-436E-A2B4-FAB8B028C2C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8BCE842-3937-4670-9489-9C296E809860}"/>
              </a:ext>
            </a:extLst>
          </p:cNvPr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09D27A0C-482B-4ACE-93DF-3326039607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76ABA36C-1337-48AF-A665-69EA7F0FB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FCFAFF30-F647-43B0-A611-E11966A5B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28">
            <a:extLst>
              <a:ext uri="{FF2B5EF4-FFF2-40B4-BE49-F238E27FC236}">
                <a16:creationId xmlns:a16="http://schemas.microsoft.com/office/drawing/2014/main" id="{AF2C077B-F384-47DC-8478-22252C0ACAD9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29">
            <a:extLst>
              <a:ext uri="{FF2B5EF4-FFF2-40B4-BE49-F238E27FC236}">
                <a16:creationId xmlns:a16="http://schemas.microsoft.com/office/drawing/2014/main" id="{6FE0004D-D2A7-425D-8587-17449413CE71}"/>
              </a:ext>
            </a:extLst>
          </p:cNvPr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30">
            <a:extLst>
              <a:ext uri="{FF2B5EF4-FFF2-40B4-BE49-F238E27FC236}">
                <a16:creationId xmlns:a16="http://schemas.microsoft.com/office/drawing/2014/main" id="{F6C0FAC6-0D03-4451-8FF4-22A45347EB84}"/>
              </a:ext>
            </a:extLst>
          </p:cNvPr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5" name="Zástupný symbol pro zápatí 4">
            <a:extLst>
              <a:ext uri="{FF2B5EF4-FFF2-40B4-BE49-F238E27FC236}">
                <a16:creationId xmlns:a16="http://schemas.microsoft.com/office/drawing/2014/main" id="{BFF1CFAB-31DF-412F-A523-5DE3A10AFB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6" name="Zástupný symbol pro datum 3">
            <a:extLst>
              <a:ext uri="{FF2B5EF4-FFF2-40B4-BE49-F238E27FC236}">
                <a16:creationId xmlns:a16="http://schemas.microsoft.com/office/drawing/2014/main" id="{C00B5DC7-6762-4595-B464-0616D9F7428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EC7D5-9988-472E-A23E-E5889586A894}" type="datetimeFigureOut">
              <a:rPr lang="cs-CZ"/>
              <a:pPr>
                <a:defRPr/>
              </a:pPr>
              <a:t>02.10.2021</a:t>
            </a:fld>
            <a:endParaRPr lang="cs-CZ"/>
          </a:p>
        </p:txBody>
      </p:sp>
      <p:sp>
        <p:nvSpPr>
          <p:cNvPr id="17" name="Zástupný symbol pro číslo snímku 5">
            <a:extLst>
              <a:ext uri="{FF2B5EF4-FFF2-40B4-BE49-F238E27FC236}">
                <a16:creationId xmlns:a16="http://schemas.microsoft.com/office/drawing/2014/main" id="{3C28FAC9-AEDB-492E-AB7E-E73D331F5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251588CE-4C23-42E7-8ABE-E23533BD6D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41534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9">
            <a:extLst>
              <a:ext uri="{FF2B5EF4-FFF2-40B4-BE49-F238E27FC236}">
                <a16:creationId xmlns:a16="http://schemas.microsoft.com/office/drawing/2014/main" id="{219027D2-25F3-40E4-86B7-6391003A98A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Zástupný symbol pro datum 4">
            <a:extLst>
              <a:ext uri="{FF2B5EF4-FFF2-40B4-BE49-F238E27FC236}">
                <a16:creationId xmlns:a16="http://schemas.microsoft.com/office/drawing/2014/main" id="{759FCAD8-73C0-4E13-B0F2-13017FE915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BACF0-A59C-4A36-8597-F581B647D971}" type="datetimeFigureOut">
              <a:rPr lang="cs-CZ"/>
              <a:pPr>
                <a:defRPr/>
              </a:pPr>
              <a:t>02.10.2021</a:t>
            </a:fld>
            <a:endParaRPr lang="cs-CZ"/>
          </a:p>
        </p:txBody>
      </p:sp>
      <p:sp>
        <p:nvSpPr>
          <p:cNvPr id="7" name="Zástupný symbol pro zápatí 5">
            <a:extLst>
              <a:ext uri="{FF2B5EF4-FFF2-40B4-BE49-F238E27FC236}">
                <a16:creationId xmlns:a16="http://schemas.microsoft.com/office/drawing/2014/main" id="{7DDE0745-87DB-4EF5-9054-D3F44E8DB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6">
            <a:extLst>
              <a:ext uri="{FF2B5EF4-FFF2-40B4-BE49-F238E27FC236}">
                <a16:creationId xmlns:a16="http://schemas.microsoft.com/office/drawing/2014/main" id="{110B5868-4640-4C97-9999-1A325C48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0E3B9-7967-4C9C-A316-957629FDE7E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96702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19">
            <a:extLst>
              <a:ext uri="{FF2B5EF4-FFF2-40B4-BE49-F238E27FC236}">
                <a16:creationId xmlns:a16="http://schemas.microsoft.com/office/drawing/2014/main" id="{68375A88-8B28-4134-8931-7FC19792AE3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F090AEA6-D902-4199-B67E-3623DC02482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57BD723-D441-4171-B16D-1718D1698D1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DBD4A2F7-18F1-4012-AF11-7C553DCD6D69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A2F02833-F898-4892-AB63-35FD282BFCA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1ECABA2A-E0B1-4510-83D2-6C3185FBB934}"/>
              </a:ext>
            </a:extLst>
          </p:cNvPr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65C420B1-7B07-415B-BD0C-5293EEFD4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27">
            <a:extLst>
              <a:ext uri="{FF2B5EF4-FFF2-40B4-BE49-F238E27FC236}">
                <a16:creationId xmlns:a16="http://schemas.microsoft.com/office/drawing/2014/main" id="{B5BA0CD3-3BBD-4BC3-A0D6-0B47C065A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54CED80E-FBA3-4057-A8A2-DA2559786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Elipsa 29">
            <a:extLst>
              <a:ext uri="{FF2B5EF4-FFF2-40B4-BE49-F238E27FC236}">
                <a16:creationId xmlns:a16="http://schemas.microsoft.com/office/drawing/2014/main" id="{CF6E4C91-D16D-46CA-8865-9561F8EB5AED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Elipsa 30">
            <a:extLst>
              <a:ext uri="{FF2B5EF4-FFF2-40B4-BE49-F238E27FC236}">
                <a16:creationId xmlns:a16="http://schemas.microsoft.com/office/drawing/2014/main" id="{0B07D1E2-DFD7-43E4-B423-427099F2175F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8" name="Zástupný symbol pro datum 6">
            <a:extLst>
              <a:ext uri="{FF2B5EF4-FFF2-40B4-BE49-F238E27FC236}">
                <a16:creationId xmlns:a16="http://schemas.microsoft.com/office/drawing/2014/main" id="{606409AB-3DE2-4B40-A5FA-E7422C9BA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9085F-C5E7-44F3-93B8-131BFD69BBAC}" type="datetimeFigureOut">
              <a:rPr lang="cs-CZ"/>
              <a:pPr>
                <a:defRPr/>
              </a:pPr>
              <a:t>02.10.2021</a:t>
            </a:fld>
            <a:endParaRPr lang="cs-CZ"/>
          </a:p>
        </p:txBody>
      </p:sp>
      <p:sp>
        <p:nvSpPr>
          <p:cNvPr id="19" name="Zástupný symbol pro zápatí 7">
            <a:extLst>
              <a:ext uri="{FF2B5EF4-FFF2-40B4-BE49-F238E27FC236}">
                <a16:creationId xmlns:a16="http://schemas.microsoft.com/office/drawing/2014/main" id="{547549CC-2606-4B61-8766-AA9B8345B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" name="Zástupný symbol pro číslo snímku 8">
            <a:extLst>
              <a:ext uri="{FF2B5EF4-FFF2-40B4-BE49-F238E27FC236}">
                <a16:creationId xmlns:a16="http://schemas.microsoft.com/office/drawing/2014/main" id="{3508E9B5-2339-4AD2-9427-A320EE19A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8A80960-89B1-41F5-942C-09FC3824A2A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856017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AA6FA00-48C7-4D2C-B27D-E35276D29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C7C89-714B-4AB4-B2C9-37953B670C3B}" type="datetimeFigureOut">
              <a:rPr lang="cs-CZ"/>
              <a:pPr>
                <a:defRPr/>
              </a:pPr>
              <a:t>02.10.2021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CBB8ADD-7893-4614-B6D1-1765034B9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54516C-8E37-433E-9247-4A27FDAD2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9AF34AB-6B4C-4C05-9437-7086DB4FD0A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2016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>
            <a:extLst>
              <a:ext uri="{FF2B5EF4-FFF2-40B4-BE49-F238E27FC236}">
                <a16:creationId xmlns:a16="http://schemas.microsoft.com/office/drawing/2014/main" id="{72AA937A-4A51-4952-8E59-0FDD1CDD1188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F38B289-A5DC-4FD7-9D39-F944226D916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953F5FF-C841-4A4D-AF8A-C7CFE31CA27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824F8C6E-4B9C-4CC2-B3E5-A7EA7C27B83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5F214D4-1F7E-48EE-ABA3-731E46E5A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39083348-AA6F-4D46-919A-042DBEC49C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Zástupný symbol pro datum 1">
            <a:extLst>
              <a:ext uri="{FF2B5EF4-FFF2-40B4-BE49-F238E27FC236}">
                <a16:creationId xmlns:a16="http://schemas.microsoft.com/office/drawing/2014/main" id="{378C50F6-68C6-4C68-A392-614C8B1B9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4E619-AD14-4C67-BAB8-422DF6351C03}" type="datetimeFigureOut">
              <a:rPr lang="cs-CZ"/>
              <a:pPr>
                <a:defRPr/>
              </a:pPr>
              <a:t>02.10.2021</a:t>
            </a:fld>
            <a:endParaRPr lang="cs-CZ"/>
          </a:p>
        </p:txBody>
      </p:sp>
      <p:sp>
        <p:nvSpPr>
          <p:cNvPr id="9" name="Zástupný symbol pro zápatí 2">
            <a:extLst>
              <a:ext uri="{FF2B5EF4-FFF2-40B4-BE49-F238E27FC236}">
                <a16:creationId xmlns:a16="http://schemas.microsoft.com/office/drawing/2014/main" id="{9DBB75FC-7EE8-499C-9022-1DD7EAD48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3">
            <a:extLst>
              <a:ext uri="{FF2B5EF4-FFF2-40B4-BE49-F238E27FC236}">
                <a16:creationId xmlns:a16="http://schemas.microsoft.com/office/drawing/2014/main" id="{EC5D951F-F4AF-4224-90EB-5ECE3FB03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34C97D-E1C0-4B0B-B0D2-401BDD2040C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659337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>
            <a:extLst>
              <a:ext uri="{FF2B5EF4-FFF2-40B4-BE49-F238E27FC236}">
                <a16:creationId xmlns:a16="http://schemas.microsoft.com/office/drawing/2014/main" id="{1A6AC3D3-3369-44B8-B372-6BD75F8872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71C5E16-D1D2-44BB-AF1C-5BAE01100E05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4E4D3619-9595-42EF-AB7D-C85618219C4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B497DF3-42D9-4819-A3D7-F5186D7513E2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CB0ACD47-C634-41C8-A679-E44FADF66D7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34D859C8-A42B-426F-850F-B5BFE7A851E8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CCB99BF2-E1BB-436D-82BA-9C092FA9B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Přímá spojovací čára 27">
            <a:extLst>
              <a:ext uri="{FF2B5EF4-FFF2-40B4-BE49-F238E27FC236}">
                <a16:creationId xmlns:a16="http://schemas.microsoft.com/office/drawing/2014/main" id="{49A76CAA-33D7-467F-9241-F6A83422F65D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Elipsa 28">
            <a:extLst>
              <a:ext uri="{FF2B5EF4-FFF2-40B4-BE49-F238E27FC236}">
                <a16:creationId xmlns:a16="http://schemas.microsoft.com/office/drawing/2014/main" id="{EE5D170B-BD37-4103-961D-3F2C4CDEEAEB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29">
            <a:extLst>
              <a:ext uri="{FF2B5EF4-FFF2-40B4-BE49-F238E27FC236}">
                <a16:creationId xmlns:a16="http://schemas.microsoft.com/office/drawing/2014/main" id="{064A1459-03AA-443D-8AC9-8F56396AEADA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E8ED49A4-AFDC-45CE-BD6D-9D9FF0D801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Zástupný symbol pro číslo snímku 6">
            <a:extLst>
              <a:ext uri="{FF2B5EF4-FFF2-40B4-BE49-F238E27FC236}">
                <a16:creationId xmlns:a16="http://schemas.microsoft.com/office/drawing/2014/main" id="{DF06A321-43A1-4788-9A8F-638ACD604E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F878E37D-045D-4E98-9DFB-BF524885D91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7" name="Zástupný symbol pro datum 4">
            <a:extLst>
              <a:ext uri="{FF2B5EF4-FFF2-40B4-BE49-F238E27FC236}">
                <a16:creationId xmlns:a16="http://schemas.microsoft.com/office/drawing/2014/main" id="{67C4607F-93E9-41E3-BFC2-1D735C32F1A6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C5EEC-F4AF-4A8A-90BC-2D4BAC920365}" type="datetimeFigureOut">
              <a:rPr lang="cs-CZ"/>
              <a:pPr>
                <a:defRPr/>
              </a:pPr>
              <a:t>02.10.2021</a:t>
            </a:fld>
            <a:endParaRPr lang="cs-CZ"/>
          </a:p>
        </p:txBody>
      </p:sp>
      <p:sp>
        <p:nvSpPr>
          <p:cNvPr id="18" name="Zástupný symbol pro zápatí 5">
            <a:extLst>
              <a:ext uri="{FF2B5EF4-FFF2-40B4-BE49-F238E27FC236}">
                <a16:creationId xmlns:a16="http://schemas.microsoft.com/office/drawing/2014/main" id="{9F9FA988-8374-4ECC-992D-1883A6EAE94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457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19">
            <a:extLst>
              <a:ext uri="{FF2B5EF4-FFF2-40B4-BE49-F238E27FC236}">
                <a16:creationId xmlns:a16="http://schemas.microsoft.com/office/drawing/2014/main" id="{9EC95F6F-6A31-48D0-B839-0F10498472D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4E1642A9-D9CA-4621-8AA9-A5CC924F1384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5957E8D-6686-4F9F-98CA-A4D6D9212B1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6E3571B2-CC50-4426-A6C1-FAF3F82056F1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CB59C32-86AE-44E8-8257-34F2DD79E6FC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07678CA3-4253-4A5F-A82C-04C3B9CBA1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8F7B1ADE-8BBD-4991-816F-4C72CA3CF17A}"/>
              </a:ext>
            </a:extLst>
          </p:cNvPr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292F943E-3132-429A-82AD-B6379F52A8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Elipsa 28">
            <a:extLst>
              <a:ext uri="{FF2B5EF4-FFF2-40B4-BE49-F238E27FC236}">
                <a16:creationId xmlns:a16="http://schemas.microsoft.com/office/drawing/2014/main" id="{30771065-E5B4-4742-AC45-F715FCF826FB}"/>
              </a:ext>
            </a:extLst>
          </p:cNvPr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Elipsa 29">
            <a:extLst>
              <a:ext uri="{FF2B5EF4-FFF2-40B4-BE49-F238E27FC236}">
                <a16:creationId xmlns:a16="http://schemas.microsoft.com/office/drawing/2014/main" id="{2E4B1AE0-2551-4510-AF2B-08FC3319EDE6}"/>
              </a:ext>
            </a:extLst>
          </p:cNvPr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Obdélník 14">
            <a:extLst>
              <a:ext uri="{FF2B5EF4-FFF2-40B4-BE49-F238E27FC236}">
                <a16:creationId xmlns:a16="http://schemas.microsoft.com/office/drawing/2014/main" id="{2192DD98-69FA-4019-B968-EDAE389E15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číslo snímku 6">
            <a:extLst>
              <a:ext uri="{FF2B5EF4-FFF2-40B4-BE49-F238E27FC236}">
                <a16:creationId xmlns:a16="http://schemas.microsoft.com/office/drawing/2014/main" id="{BA6FF61D-EBFF-4CDC-B653-4D82B4BB936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B7F31F5-E72E-4C6A-93B0-F3D63DDFEEA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7" name="Zástupný symbol pro datum 4">
            <a:extLst>
              <a:ext uri="{FF2B5EF4-FFF2-40B4-BE49-F238E27FC236}">
                <a16:creationId xmlns:a16="http://schemas.microsoft.com/office/drawing/2014/main" id="{74F1C427-6756-4E03-A3C4-FE494D04D4E1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31520-FA21-477C-975E-AF51A70C95C6}" type="datetimeFigureOut">
              <a:rPr lang="cs-CZ"/>
              <a:pPr>
                <a:defRPr/>
              </a:pPr>
              <a:t>02.10.2021</a:t>
            </a:fld>
            <a:endParaRPr lang="cs-CZ"/>
          </a:p>
        </p:txBody>
      </p:sp>
      <p:sp>
        <p:nvSpPr>
          <p:cNvPr id="18" name="Zástupný symbol pro zápatí 5">
            <a:extLst>
              <a:ext uri="{FF2B5EF4-FFF2-40B4-BE49-F238E27FC236}">
                <a16:creationId xmlns:a16="http://schemas.microsoft.com/office/drawing/2014/main" id="{9CA2F78A-EC53-4374-B747-ADC82981908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91223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A96CAE-792B-4F8F-8C7C-B06BC348B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678C25-EEB8-449F-AFA8-BC616577CDDF}" type="datetimeFigureOut">
              <a:rPr lang="cs-CZ"/>
              <a:pPr>
                <a:defRPr/>
              </a:pPr>
              <a:t>02.10.2021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AEA463-26E7-4D72-8466-516C0AECA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62E4F0-7641-4606-9E11-7E3EB7F39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DAD9A-602C-49EA-947D-5927D0A59F8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0431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D98998D-B108-4AF7-A9FA-9F94A8F3E46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B6E2C9DF-AC41-4840-8103-3C57B0C8ABD3}"/>
              </a:ext>
            </a:extLst>
          </p:cNvPr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6943BC6-43CB-4783-B154-29E53127965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C9840A82-9EDA-48A9-8EF2-9D2C5EC40F8B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B694471-C0FE-4505-BB9A-EE9D33650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7F66D4F-D65E-4393-A0F3-CB6A774EB0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26">
            <a:extLst>
              <a:ext uri="{FF2B5EF4-FFF2-40B4-BE49-F238E27FC236}">
                <a16:creationId xmlns:a16="http://schemas.microsoft.com/office/drawing/2014/main" id="{42D4E2D3-D546-4D65-AFCF-18B7599DA111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27">
            <a:extLst>
              <a:ext uri="{FF2B5EF4-FFF2-40B4-BE49-F238E27FC236}">
                <a16:creationId xmlns:a16="http://schemas.microsoft.com/office/drawing/2014/main" id="{446B9922-943B-41DD-A4EB-07E4BBC4417F}"/>
              </a:ext>
            </a:extLst>
          </p:cNvPr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Elipsa 28">
            <a:extLst>
              <a:ext uri="{FF2B5EF4-FFF2-40B4-BE49-F238E27FC236}">
                <a16:creationId xmlns:a16="http://schemas.microsoft.com/office/drawing/2014/main" id="{B855409C-3E41-4A5A-82AB-1705407853C4}"/>
              </a:ext>
            </a:extLst>
          </p:cNvPr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číslo snímku 5">
            <a:extLst>
              <a:ext uri="{FF2B5EF4-FFF2-40B4-BE49-F238E27FC236}">
                <a16:creationId xmlns:a16="http://schemas.microsoft.com/office/drawing/2014/main" id="{908F56CB-3AFA-424C-90E5-B42AA9D070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BE32BEB-4158-4B39-8B85-AEA0869D019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4" name="Zástupný symbol pro datum 3">
            <a:extLst>
              <a:ext uri="{FF2B5EF4-FFF2-40B4-BE49-F238E27FC236}">
                <a16:creationId xmlns:a16="http://schemas.microsoft.com/office/drawing/2014/main" id="{5033D168-05E5-40B9-8AAB-15DEB18C61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C41F9-607E-4CF6-808C-3A342D368E05}" type="datetimeFigureOut">
              <a:rPr lang="cs-CZ"/>
              <a:pPr>
                <a:defRPr/>
              </a:pPr>
              <a:t>02.10.2021</a:t>
            </a:fld>
            <a:endParaRPr lang="cs-CZ"/>
          </a:p>
        </p:txBody>
      </p:sp>
      <p:sp>
        <p:nvSpPr>
          <p:cNvPr id="15" name="Zástupný symbol pro zápatí 4">
            <a:extLst>
              <a:ext uri="{FF2B5EF4-FFF2-40B4-BE49-F238E27FC236}">
                <a16:creationId xmlns:a16="http://schemas.microsoft.com/office/drawing/2014/main" id="{59016941-C397-4B02-A0D1-C7D63CFF3A1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8082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dirty="0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D778-B565-4D7E-94D7-64010A445B68}" type="datetimeFigureOut">
              <a:rPr lang="en-US" smtClean="0"/>
              <a:pPr/>
              <a:t>10/2/2021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C6B1FF6-39B9-40F5-8B67-33C6354A3D4F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D21D778-B565-4D7E-94D7-64010A445B68}" type="datetimeFigureOut">
              <a:rPr lang="en-US" smtClean="0"/>
              <a:pPr/>
              <a:t>10/2/2021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D21D778-B565-4D7E-94D7-64010A445B68}" type="datetimeFigureOut">
              <a:rPr lang="en-US" smtClean="0"/>
              <a:pPr algn="r" eaLnBrk="1" latinLnBrk="0" hangingPunct="1"/>
              <a:t>10/2/2021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algn="ctr" eaLnBrk="1" latinLnBrk="0" hangingPunct="1"/>
            <a:fld id="{2C6B1FF6-39B9-40F5-8B67-33C6354A3D4F}" type="slidenum">
              <a:rPr kumimoji="0" lang="en-US" smtClean="0"/>
              <a:pPr algn="ctr" eaLnBrk="1" latinLnBrk="0" hangingPunct="1"/>
              <a:t>‹#›</a:t>
            </a:fld>
            <a:endParaRPr kumimoji="0" lang="en-US" sz="1600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>
            <a:extLst>
              <a:ext uri="{FF2B5EF4-FFF2-40B4-BE49-F238E27FC236}">
                <a16:creationId xmlns:a16="http://schemas.microsoft.com/office/drawing/2014/main" id="{A736C4D3-D680-4A08-AACC-CB14E7908047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2F67D696-679E-4DC6-A264-0D2C76B67686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8F2D2223-9788-4B93-8334-1B53A1838B9E}"/>
              </a:ext>
            </a:extLst>
          </p:cNvPr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C7C8F9A4-16BC-4008-BFD9-BEE472E80D9F}"/>
              </a:ext>
            </a:extLst>
          </p:cNvPr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BB36DBFB-24D7-4507-B271-7193F7E9B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Zástupný symbol pro datum 13">
            <a:extLst>
              <a:ext uri="{FF2B5EF4-FFF2-40B4-BE49-F238E27FC236}">
                <a16:creationId xmlns:a16="http://schemas.microsoft.com/office/drawing/2014/main" id="{DDF5CA7F-D98C-467A-B1E1-A94019DC65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D3AFD907-C693-4B54-8E30-8FE72F6A23EA}" type="datetimeFigureOut">
              <a:rPr lang="cs-CZ"/>
              <a:pPr>
                <a:defRPr/>
              </a:pPr>
              <a:t>02.10.2021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C09CB6A-0724-4C2B-9727-AC6CA30C54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D9042F3-349F-46EE-8833-66724DA98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Přímá spojovací čára 9">
            <a:extLst>
              <a:ext uri="{FF2B5EF4-FFF2-40B4-BE49-F238E27FC236}">
                <a16:creationId xmlns:a16="http://schemas.microsoft.com/office/drawing/2014/main" id="{56D67911-ED18-49F3-B5F9-7847AE9845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>
            <a:extLst>
              <a:ext uri="{FF2B5EF4-FFF2-40B4-BE49-F238E27FC236}">
                <a16:creationId xmlns:a16="http://schemas.microsoft.com/office/drawing/2014/main" id="{B1044CFD-F8F4-4E02-882B-CB7965661A80}"/>
              </a:ext>
            </a:extLst>
          </p:cNvPr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Elipsa 14">
            <a:extLst>
              <a:ext uri="{FF2B5EF4-FFF2-40B4-BE49-F238E27FC236}">
                <a16:creationId xmlns:a16="http://schemas.microsoft.com/office/drawing/2014/main" id="{A65F0DD1-F01C-4288-AA6D-0BEC255C3E9F}"/>
              </a:ext>
            </a:extLst>
          </p:cNvPr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>
            <a:extLst>
              <a:ext uri="{FF2B5EF4-FFF2-40B4-BE49-F238E27FC236}">
                <a16:creationId xmlns:a16="http://schemas.microsoft.com/office/drawing/2014/main" id="{E28601E5-2586-41B0-B56C-D1BE9D9741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7B9899"/>
                </a:solidFill>
                <a:latin typeface="Georgia" panose="02040502050405020303" pitchFamily="18" charset="0"/>
              </a:defRPr>
            </a:lvl1pPr>
          </a:lstStyle>
          <a:p>
            <a:fld id="{B1A7214D-6B06-4EB3-8392-A44497A355D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8" name="Zástupný symbol pro nadpis 21">
            <a:extLst>
              <a:ext uri="{FF2B5EF4-FFF2-40B4-BE49-F238E27FC236}">
                <a16:creationId xmlns:a16="http://schemas.microsoft.com/office/drawing/2014/main" id="{1B28FA4E-BF6A-4A0B-ADE4-1447D4A076B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  <a:endParaRPr lang="en-US" altLang="cs-CZ"/>
          </a:p>
        </p:txBody>
      </p:sp>
      <p:sp>
        <p:nvSpPr>
          <p:cNvPr id="1039" name="Zástupný symbol pro text 12">
            <a:extLst>
              <a:ext uri="{FF2B5EF4-FFF2-40B4-BE49-F238E27FC236}">
                <a16:creationId xmlns:a16="http://schemas.microsoft.com/office/drawing/2014/main" id="{218CA9A7-F35C-49CE-8ACB-8EEED383127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66806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CFFEC3-D744-449B-9961-4097A1AC0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BYZANTSKÁ VZDĚLANOST A JEJÍ VLIV NA RENEZANCI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28E662-3941-487B-B37A-84FB5F92212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Poslední krizová desetiletí Byzance nebyla všude provázena kulturním úpadkem - Intelektuální elita se snažila vypětím zachovat a předat Západu své kulturní dědictví i v době, kdy se rozloha říše omezila na okolí Konstantinopole a na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Morejský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despotát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Konstantinopole v té době přicházejí italští humanisté, aby zde studovali řečtinu, a přivážejí si odtud rukopisy řeckých klasiků.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Později však Řekové byli nuceni plnit své učitelské poslání přímo na italských univerzitách, kde vychovali první generaci evropských humanistů (Manuel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Chrysoloras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jehož gramatika staré řečtiny se r. 1471 stala prvním řeckým tiskem,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Ioannes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Argyropulos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Konstantinos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Laskaris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Rukopisy, které s sebou přivezli, se staly základem rukopisných sbírek italských knihoven v Benátkách a ve Florencii.</a:t>
            </a:r>
          </a:p>
          <a:p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V útěku řeckých vzdělanců přispěla jednak neutěšená situace </a:t>
            </a:r>
            <a:r>
              <a:rPr lang="cs-CZ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BŘ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ale i rozkol po koncilu ve Florencii (1439) mezi ortodoxní protivníky unie a tzv. </a:t>
            </a:r>
            <a:r>
              <a:rPr lang="cs-CZ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latinofrones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tzn. přívrženci papeže. </a:t>
            </a: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5572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 </a:t>
            </a:r>
            <a:r>
              <a:rPr lang="cs-CZ" dirty="0" err="1"/>
              <a:t>Chrysolorase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/>
              <a:t>V r. 1408 v Paříži spolu s císařem Manuelem. </a:t>
            </a:r>
          </a:p>
          <a:p>
            <a:r>
              <a:rPr lang="cs-CZ" sz="2800" dirty="0"/>
              <a:t>V r. 1413 v Německu jako velvyslanec k císaři </a:t>
            </a:r>
            <a:r>
              <a:rPr lang="cs-CZ" sz="2800" dirty="0" err="1"/>
              <a:t>Zigmundovi</a:t>
            </a:r>
            <a:r>
              <a:rPr lang="cs-CZ" sz="2800" dirty="0"/>
              <a:t>. </a:t>
            </a:r>
          </a:p>
          <a:p>
            <a:r>
              <a:rPr lang="cs-CZ" sz="2800" dirty="0"/>
              <a:t>Obrátil se ke katolictví a zúčastnil se církevnímu koncilu v Kostnici (</a:t>
            </a:r>
            <a:r>
              <a:rPr lang="cs-CZ" sz="2800" dirty="0" err="1"/>
              <a:t>Constance</a:t>
            </a:r>
            <a:r>
              <a:rPr lang="cs-CZ" sz="2800" dirty="0"/>
              <a:t>). Horký kandidát papežský stolec, ale náhle umírá. </a:t>
            </a:r>
          </a:p>
          <a:p>
            <a:r>
              <a:rPr lang="cs-CZ" sz="2800" dirty="0" err="1"/>
              <a:t>Chrysoloras</a:t>
            </a:r>
            <a:r>
              <a:rPr lang="cs-CZ" sz="2800" dirty="0"/>
              <a:t> se stal slavným jako překladatel Homéra a Platona (</a:t>
            </a:r>
            <a:r>
              <a:rPr lang="cs-CZ" sz="2800" i="1" dirty="0"/>
              <a:t>Republika</a:t>
            </a:r>
            <a:r>
              <a:rPr lang="cs-CZ" sz="2800" dirty="0"/>
              <a:t>) </a:t>
            </a:r>
          </a:p>
          <a:p>
            <a:r>
              <a:rPr lang="cs-CZ" sz="2800" dirty="0"/>
              <a:t>Jeho nejslavnější práce </a:t>
            </a:r>
            <a:r>
              <a:rPr lang="cs-CZ" sz="2800" i="1" dirty="0" err="1"/>
              <a:t>Erotemata</a:t>
            </a:r>
            <a:r>
              <a:rPr lang="cs-CZ" sz="2800" dirty="0"/>
              <a:t>, první vytištěná učebnice řečtiny (Benátky 1484) – několik tisíc dotisků - První základní řecká gramatika, která následně byly použitá </a:t>
            </a:r>
            <a:r>
              <a:rPr lang="cs-CZ" sz="2800" dirty="0" err="1"/>
              <a:t>Erasmem</a:t>
            </a:r>
            <a:r>
              <a:rPr lang="cs-CZ" sz="2800" dirty="0"/>
              <a:t> v západní Evropě, </a:t>
            </a:r>
          </a:p>
          <a:p>
            <a:r>
              <a:rPr lang="cs-CZ" sz="2800" dirty="0"/>
              <a:t> </a:t>
            </a:r>
            <a:r>
              <a:rPr lang="cs-CZ" sz="2800" i="1" dirty="0" err="1"/>
              <a:t>Epistolae</a:t>
            </a:r>
            <a:r>
              <a:rPr lang="cs-CZ" sz="2800" i="1" dirty="0"/>
              <a:t> III </a:t>
            </a:r>
            <a:r>
              <a:rPr lang="cs-CZ" sz="2800" dirty="0"/>
              <a:t> Pojednání o morálce a jiných filozofických předmětů.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Bessarion</a:t>
            </a:r>
            <a:r>
              <a:rPr lang="cs-CZ" dirty="0"/>
              <a:t> (1403-1472)</a:t>
            </a:r>
          </a:p>
        </p:txBody>
      </p:sp>
      <p:pic>
        <p:nvPicPr>
          <p:cNvPr id="7" name="Zástupný symbol pro obsah 6" descr="220px-Johannes_Bessarion_aport012.pn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24099" y="1833004"/>
            <a:ext cx="2793651" cy="3758730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sz="3200" dirty="0"/>
              <a:t>Narodil se v Trapezuntu. Studoval v Konstantinopole, a od r. 1423 student </a:t>
            </a:r>
            <a:r>
              <a:rPr lang="cs-CZ" sz="3200" dirty="0" err="1"/>
              <a:t>Plethona</a:t>
            </a:r>
            <a:r>
              <a:rPr lang="cs-CZ" sz="3200" dirty="0"/>
              <a:t>.</a:t>
            </a:r>
          </a:p>
          <a:p>
            <a:r>
              <a:rPr lang="cs-CZ" sz="3200" dirty="0"/>
              <a:t>Stál se mnichem a přijal jméno starého egyptského poustevníka </a:t>
            </a:r>
            <a:r>
              <a:rPr lang="cs-CZ" sz="3200" dirty="0" err="1"/>
              <a:t>Bessariona</a:t>
            </a:r>
            <a:r>
              <a:rPr lang="cs-CZ" sz="3200" dirty="0"/>
              <a:t>, jmenován metropolitou </a:t>
            </a:r>
            <a:r>
              <a:rPr lang="cs-CZ" sz="3200" dirty="0" err="1"/>
              <a:t>Nikae</a:t>
            </a:r>
            <a:endParaRPr lang="cs-CZ" sz="3200" dirty="0"/>
          </a:p>
          <a:p>
            <a:r>
              <a:rPr lang="cs-CZ" sz="3200" dirty="0"/>
              <a:t>V r. 1437 se zúčastnil koncilu ve Ferraře o unii mezi ortodoxní a katolickou církví.</a:t>
            </a:r>
          </a:p>
          <a:p>
            <a:r>
              <a:rPr lang="cs-CZ" sz="3200" dirty="0" err="1"/>
              <a:t>Bessarion</a:t>
            </a:r>
            <a:r>
              <a:rPr lang="cs-CZ" sz="3200" dirty="0"/>
              <a:t> doufal, že využije možnosti sjednocení církve k získání pomoci od západní Evropy proti Turkům.</a:t>
            </a:r>
          </a:p>
          <a:p>
            <a:r>
              <a:rPr lang="cs-CZ" sz="3200" dirty="0" err="1"/>
              <a:t>Bessarion</a:t>
            </a:r>
            <a:r>
              <a:rPr lang="cs-CZ" sz="3200" dirty="0"/>
              <a:t> získal přízeň papeže Evžena IV, který ho jmenoval kardinála (1439) v Benátkách </a:t>
            </a:r>
            <a:br>
              <a:rPr lang="cs-CZ" dirty="0"/>
            </a:b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Dílo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cs-CZ" sz="2000" dirty="0"/>
              <a:t>Patron řeckých emigrantů (učenců ), kteří utíkají do Itálie včetně Theodora </a:t>
            </a:r>
            <a:r>
              <a:rPr lang="cs-CZ" sz="2000" dirty="0" err="1"/>
              <a:t>Gazise</a:t>
            </a:r>
            <a:r>
              <a:rPr lang="cs-CZ" sz="2000" dirty="0"/>
              <a:t>, </a:t>
            </a:r>
            <a:r>
              <a:rPr lang="cs-CZ" sz="2000" dirty="0" err="1"/>
              <a:t>Georgia</a:t>
            </a:r>
            <a:r>
              <a:rPr lang="cs-CZ" sz="2000" dirty="0"/>
              <a:t> </a:t>
            </a:r>
            <a:r>
              <a:rPr lang="cs-CZ" sz="2000" dirty="0" err="1"/>
              <a:t>Trepezuntia</a:t>
            </a:r>
            <a:r>
              <a:rPr lang="cs-CZ" sz="2000" dirty="0"/>
              <a:t>, </a:t>
            </a:r>
            <a:r>
              <a:rPr lang="cs-CZ" sz="2000" dirty="0" err="1"/>
              <a:t>Ioannise</a:t>
            </a:r>
            <a:r>
              <a:rPr lang="cs-CZ" sz="2000" dirty="0"/>
              <a:t> </a:t>
            </a:r>
            <a:r>
              <a:rPr lang="cs-CZ" sz="2000" dirty="0" err="1"/>
              <a:t>Argyropoulose</a:t>
            </a:r>
            <a:r>
              <a:rPr lang="cs-CZ" sz="2000" dirty="0"/>
              <a:t> a mnoho dalších.</a:t>
            </a:r>
          </a:p>
          <a:p>
            <a:r>
              <a:rPr lang="cs-CZ" sz="2000" dirty="0"/>
              <a:t>Snaží se posbírat v Benátkách staré  knihy, rukopisy a další antické spisy. Podporuje přepis řeckých rukopisů a jejich překlad do latiny</a:t>
            </a:r>
          </a:p>
          <a:p>
            <a:r>
              <a:rPr lang="cs-CZ" sz="2000" dirty="0"/>
              <a:t>V r. 1463 jeho přítel, humanista Aeneas </a:t>
            </a:r>
            <a:r>
              <a:rPr lang="cs-CZ" sz="2000" dirty="0" err="1"/>
              <a:t>Silvius</a:t>
            </a:r>
            <a:r>
              <a:rPr lang="cs-CZ" sz="2000" dirty="0"/>
              <a:t> </a:t>
            </a:r>
            <a:r>
              <a:rPr lang="cs-CZ" sz="2000" dirty="0" err="1"/>
              <a:t>Piccolomini</a:t>
            </a:r>
            <a:r>
              <a:rPr lang="cs-CZ" sz="2000" dirty="0"/>
              <a:t>, zvolen papežem jako Pius II. Dostává od něj ceremoniální titul latinského patriarchy Konstantinopole. </a:t>
            </a:r>
          </a:p>
          <a:p>
            <a:r>
              <a:rPr lang="cs-CZ" sz="2000" dirty="0" err="1"/>
              <a:t>Bessarion</a:t>
            </a:r>
            <a:r>
              <a:rPr lang="cs-CZ" sz="2000" dirty="0"/>
              <a:t> byl jeden z největších učenců své doby. Překládá Aristotela a </a:t>
            </a:r>
            <a:r>
              <a:rPr lang="cs-CZ" sz="2000" dirty="0" err="1"/>
              <a:t>Xenofónta</a:t>
            </a:r>
            <a:r>
              <a:rPr lang="cs-CZ" sz="2000" dirty="0"/>
              <a:t> do latiny</a:t>
            </a:r>
          </a:p>
          <a:p>
            <a:r>
              <a:rPr lang="cs-CZ" sz="2000" dirty="0"/>
              <a:t>Když G. </a:t>
            </a:r>
            <a:r>
              <a:rPr lang="cs-CZ" sz="2000" dirty="0" err="1"/>
              <a:t>Trepezuntios</a:t>
            </a:r>
            <a:r>
              <a:rPr lang="cs-CZ" sz="2000" dirty="0"/>
              <a:t> napsal polemiku proti Platonovi </a:t>
            </a:r>
            <a:r>
              <a:rPr lang="cs-CZ" sz="2000" dirty="0" err="1"/>
              <a:t>Bessarion</a:t>
            </a:r>
            <a:r>
              <a:rPr lang="cs-CZ" sz="2000" dirty="0"/>
              <a:t> </a:t>
            </a:r>
            <a:r>
              <a:rPr lang="cs-CZ" sz="2000" dirty="0" err="1"/>
              <a:t>piše</a:t>
            </a:r>
            <a:r>
              <a:rPr lang="cs-CZ" sz="2000" dirty="0"/>
              <a:t> studii </a:t>
            </a:r>
            <a:r>
              <a:rPr lang="cs-CZ" sz="2000" dirty="0" err="1"/>
              <a:t>Calumniatorem</a:t>
            </a:r>
            <a:r>
              <a:rPr lang="cs-CZ" sz="2000" dirty="0"/>
              <a:t> </a:t>
            </a:r>
            <a:r>
              <a:rPr lang="cs-CZ" sz="2000" dirty="0" err="1"/>
              <a:t>Platonis</a:t>
            </a:r>
            <a:r>
              <a:rPr lang="cs-CZ" sz="2000" dirty="0"/>
              <a:t> ("Proti </a:t>
            </a:r>
            <a:r>
              <a:rPr lang="cs-CZ" sz="2000" dirty="0" err="1"/>
              <a:t>pomluváčům</a:t>
            </a:r>
            <a:r>
              <a:rPr lang="cs-CZ" sz="2000" dirty="0"/>
              <a:t> Platona"). </a:t>
            </a:r>
          </a:p>
          <a:p>
            <a:r>
              <a:rPr lang="cs-CZ" sz="2000" dirty="0"/>
              <a:t>Jeho knihovna, která obsahovala velmi rozsáhlou sbírku řeckých rukopisů, byla předána v r. 1468 do Senátu v Benátkách, a tvoří jádro slavné knihovny Svatého Marka, </a:t>
            </a:r>
            <a:r>
              <a:rPr lang="cs-CZ" sz="2000" dirty="0" err="1"/>
              <a:t>Biblioteca</a:t>
            </a:r>
            <a:r>
              <a:rPr lang="cs-CZ" sz="2000" dirty="0"/>
              <a:t> </a:t>
            </a:r>
            <a:r>
              <a:rPr lang="cs-CZ" sz="2000" dirty="0" err="1"/>
              <a:t>Marciana</a:t>
            </a:r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Dimitrios</a:t>
            </a:r>
            <a:r>
              <a:rPr lang="cs-CZ" dirty="0"/>
              <a:t> </a:t>
            </a:r>
            <a:r>
              <a:rPr lang="cs-CZ" dirty="0" err="1"/>
              <a:t>Chlalkokondylis</a:t>
            </a:r>
            <a:r>
              <a:rPr lang="cs-CZ" dirty="0"/>
              <a:t> (1423-1511)</a:t>
            </a:r>
          </a:p>
        </p:txBody>
      </p:sp>
      <p:pic>
        <p:nvPicPr>
          <p:cNvPr id="7" name="Zástupný symbol pro obsah 6" descr="180px-Demetrius_Chalcondyle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2132856"/>
            <a:ext cx="2808311" cy="3456383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Pocházel z athénské aristokratické rodiny (bratranec byzantského historika </a:t>
            </a:r>
            <a:r>
              <a:rPr lang="cs-CZ" dirty="0" err="1"/>
              <a:t>Laonika</a:t>
            </a:r>
            <a:r>
              <a:rPr lang="cs-CZ" dirty="0"/>
              <a:t>). </a:t>
            </a:r>
          </a:p>
          <a:p>
            <a:r>
              <a:rPr lang="cs-CZ" dirty="0"/>
              <a:t>V r. 1449 se usadí v Římě</a:t>
            </a:r>
          </a:p>
          <a:p>
            <a:r>
              <a:rPr lang="cs-CZ" dirty="0"/>
              <a:t>Učil na universitách Padovy, Florencie a Milána</a:t>
            </a:r>
          </a:p>
          <a:p>
            <a:r>
              <a:rPr lang="cs-CZ" dirty="0"/>
              <a:t>Přeložil a vydal v latině Homéra a </a:t>
            </a:r>
            <a:r>
              <a:rPr lang="cs-CZ" dirty="0" err="1"/>
              <a:t>Isokráta</a:t>
            </a:r>
            <a:r>
              <a:rPr lang="cs-CZ" dirty="0"/>
              <a:t>.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Ioannis</a:t>
            </a:r>
            <a:r>
              <a:rPr lang="cs-CZ" dirty="0"/>
              <a:t> </a:t>
            </a:r>
            <a:r>
              <a:rPr lang="cs-CZ" dirty="0" err="1"/>
              <a:t>Argyropoulos</a:t>
            </a:r>
            <a:r>
              <a:rPr lang="cs-CZ" dirty="0"/>
              <a:t> (1394-1486)</a:t>
            </a:r>
          </a:p>
        </p:txBody>
      </p:sp>
      <p:pic>
        <p:nvPicPr>
          <p:cNvPr id="5" name="Zástupný symbol pro obsah 4" descr="180px-Argyropoulos_(detail)_Calling_of_the_Apostles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43608" y="2021681"/>
            <a:ext cx="2880319" cy="3567559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/>
              <a:t>Učenec a duchovní, zastánce církevní unie</a:t>
            </a:r>
          </a:p>
          <a:p>
            <a:r>
              <a:rPr lang="cs-CZ" dirty="0"/>
              <a:t>Po pádu Konstantinopole odešel do Florencie, kde s podporou </a:t>
            </a:r>
            <a:r>
              <a:rPr lang="cs-CZ" dirty="0" err="1"/>
              <a:t>Cosima</a:t>
            </a:r>
            <a:r>
              <a:rPr lang="cs-CZ" dirty="0"/>
              <a:t> </a:t>
            </a:r>
            <a:r>
              <a:rPr lang="cs-CZ" dirty="0" err="1"/>
              <a:t>di</a:t>
            </a:r>
            <a:r>
              <a:rPr lang="cs-CZ" dirty="0"/>
              <a:t> </a:t>
            </a:r>
            <a:r>
              <a:rPr lang="cs-CZ" dirty="0" err="1"/>
              <a:t>Medicci</a:t>
            </a:r>
            <a:r>
              <a:rPr lang="cs-CZ" dirty="0"/>
              <a:t> učil na </a:t>
            </a:r>
            <a:r>
              <a:rPr lang="cs-CZ" dirty="0" err="1"/>
              <a:t>tamnější</a:t>
            </a:r>
            <a:r>
              <a:rPr lang="cs-CZ" dirty="0"/>
              <a:t> </a:t>
            </a:r>
            <a:r>
              <a:rPr lang="cs-CZ" dirty="0" err="1"/>
              <a:t>Akedemii</a:t>
            </a:r>
            <a:endParaRPr lang="cs-CZ" dirty="0"/>
          </a:p>
          <a:p>
            <a:r>
              <a:rPr lang="cs-CZ" dirty="0"/>
              <a:t>Aristotelik, napsal: </a:t>
            </a:r>
            <a:r>
              <a:rPr lang="cs-CZ" i="1" dirty="0"/>
              <a:t>„Peri </a:t>
            </a:r>
            <a:r>
              <a:rPr lang="cs-CZ" i="1" dirty="0" err="1"/>
              <a:t>aristotelikis</a:t>
            </a:r>
            <a:r>
              <a:rPr lang="cs-CZ" i="1" dirty="0"/>
              <a:t> </a:t>
            </a:r>
            <a:r>
              <a:rPr lang="cs-CZ" i="1" dirty="0" err="1"/>
              <a:t>filosofias</a:t>
            </a:r>
            <a:r>
              <a:rPr lang="cs-CZ" i="1" dirty="0"/>
              <a:t>“, „Scholia </a:t>
            </a:r>
            <a:r>
              <a:rPr lang="cs-CZ" i="1" dirty="0" err="1"/>
              <a:t>Ethika</a:t>
            </a:r>
            <a:r>
              <a:rPr lang="cs-CZ" i="1" dirty="0"/>
              <a:t> </a:t>
            </a:r>
            <a:r>
              <a:rPr lang="cs-CZ" i="1" dirty="0" err="1"/>
              <a:t>Nikomachia</a:t>
            </a:r>
            <a:r>
              <a:rPr lang="cs-CZ" i="1" dirty="0"/>
              <a:t>: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 err="1"/>
              <a:t>Ianos</a:t>
            </a:r>
            <a:r>
              <a:rPr lang="cs-CZ" i="1" dirty="0"/>
              <a:t> </a:t>
            </a:r>
            <a:r>
              <a:rPr lang="cs-CZ" i="1" dirty="0" err="1"/>
              <a:t>Laskaris</a:t>
            </a:r>
            <a:r>
              <a:rPr lang="cs-CZ" i="1" dirty="0"/>
              <a:t> (1445-1535)</a:t>
            </a:r>
          </a:p>
        </p:txBody>
      </p:sp>
      <p:pic>
        <p:nvPicPr>
          <p:cNvPr id="5" name="Zástupný symbol pro obsah 4" descr="180px-Lascaris_149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916832"/>
            <a:ext cx="2520279" cy="3600400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Humanista, editor a překladatel</a:t>
            </a:r>
          </a:p>
          <a:p>
            <a:r>
              <a:rPr lang="cs-CZ" dirty="0"/>
              <a:t>Po r. 1453 utekl na Krétu a odtud do Itálie. Ve Florencii učí řečtinu a vede medicejskou knihovnu, kterou významně obohatil o řecké rukopisy</a:t>
            </a:r>
          </a:p>
          <a:p>
            <a:r>
              <a:rPr lang="cs-CZ" dirty="0"/>
              <a:t>Později působil v Paříži </a:t>
            </a:r>
          </a:p>
          <a:p>
            <a:r>
              <a:rPr lang="cs-CZ" dirty="0"/>
              <a:t>Na pozvání papeže Lva X. založil řecký institut a tiskárnu.</a:t>
            </a:r>
          </a:p>
          <a:p>
            <a:r>
              <a:rPr lang="cs-CZ" dirty="0"/>
              <a:t>Přeložil do latiny </a:t>
            </a:r>
            <a:r>
              <a:rPr lang="cs-CZ" dirty="0" err="1"/>
              <a:t>Euripida</a:t>
            </a:r>
            <a:r>
              <a:rPr lang="cs-CZ" dirty="0"/>
              <a:t>, </a:t>
            </a:r>
            <a:r>
              <a:rPr lang="cs-CZ" dirty="0" err="1"/>
              <a:t>Lukianose</a:t>
            </a:r>
            <a:r>
              <a:rPr lang="cs-CZ" dirty="0"/>
              <a:t> a </a:t>
            </a:r>
            <a:r>
              <a:rPr lang="cs-CZ" dirty="0" err="1"/>
              <a:t>Kalimachose</a:t>
            </a:r>
            <a:r>
              <a:rPr lang="cs-CZ" dirty="0"/>
              <a:t> a přispěl ke šíření antické kultury v západní Evropě.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El </a:t>
            </a:r>
            <a:r>
              <a:rPr lang="cs-CZ" dirty="0" err="1"/>
              <a:t>Greco</a:t>
            </a:r>
            <a:r>
              <a:rPr lang="cs-CZ" dirty="0"/>
              <a:t> – poslední Byzantinec  (asi 1541-1614)</a:t>
            </a:r>
          </a:p>
        </p:txBody>
      </p:sp>
      <p:pic>
        <p:nvPicPr>
          <p:cNvPr id="5" name="Zástupný symbol pro obsah 4" descr="200px-El_greco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2736303" cy="3312368"/>
          </a:xfrm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0" i="0" dirty="0" err="1">
                <a:effectLst/>
                <a:latin typeface="+mj-lt"/>
              </a:rPr>
              <a:t>Dominikos</a:t>
            </a:r>
            <a:r>
              <a:rPr lang="cs-CZ" b="0" i="0" dirty="0">
                <a:effectLst/>
                <a:latin typeface="+mj-lt"/>
              </a:rPr>
              <a:t> </a:t>
            </a:r>
            <a:r>
              <a:rPr lang="cs-CZ" b="0" i="0" dirty="0" err="1">
                <a:effectLst/>
                <a:latin typeface="+mj-lt"/>
              </a:rPr>
              <a:t>Theotokopoulos</a:t>
            </a:r>
            <a:r>
              <a:rPr lang="cs-CZ" b="0" i="0" dirty="0">
                <a:effectLst/>
                <a:latin typeface="+mj-lt"/>
              </a:rPr>
              <a:t> (El </a:t>
            </a:r>
            <a:r>
              <a:rPr lang="cs-CZ" b="0" i="0" dirty="0" err="1">
                <a:effectLst/>
                <a:latin typeface="+mj-lt"/>
              </a:rPr>
              <a:t>Greco</a:t>
            </a:r>
            <a:r>
              <a:rPr lang="cs-CZ" b="0" i="0" dirty="0">
                <a:effectLst/>
                <a:latin typeface="+mj-lt"/>
              </a:rPr>
              <a:t>) se narodil v </a:t>
            </a:r>
            <a:r>
              <a:rPr lang="cs-CZ" b="0" i="0" dirty="0" err="1">
                <a:effectLst/>
                <a:latin typeface="+mj-lt"/>
              </a:rPr>
              <a:t>Candii</a:t>
            </a:r>
            <a:r>
              <a:rPr lang="cs-CZ" b="0" i="0" dirty="0">
                <a:effectLst/>
                <a:latin typeface="+mj-lt"/>
              </a:rPr>
              <a:t>, na </a:t>
            </a:r>
            <a:r>
              <a:rPr lang="cs-CZ" dirty="0">
                <a:latin typeface="+mj-lt"/>
              </a:rPr>
              <a:t>Krétě</a:t>
            </a:r>
            <a:r>
              <a:rPr lang="cs-CZ" u="none" strike="noStrike" dirty="0">
                <a:latin typeface="+mj-lt"/>
              </a:rPr>
              <a:t>, která</a:t>
            </a:r>
            <a:r>
              <a:rPr lang="cs-CZ" b="0" i="0" dirty="0">
                <a:effectLst/>
                <a:latin typeface="+mj-lt"/>
              </a:rPr>
              <a:t> v té době patřil </a:t>
            </a:r>
            <a:r>
              <a:rPr lang="cs-CZ" dirty="0">
                <a:latin typeface="+mj-lt"/>
              </a:rPr>
              <a:t>Benátské republice</a:t>
            </a:r>
            <a:r>
              <a:rPr lang="cs-CZ" b="0" i="0" dirty="0">
                <a:effectLst/>
                <a:latin typeface="+mj-lt"/>
              </a:rPr>
              <a:t> </a:t>
            </a:r>
          </a:p>
          <a:p>
            <a:r>
              <a:rPr lang="cs-CZ" b="0" i="0" dirty="0">
                <a:effectLst/>
                <a:latin typeface="+mj-lt"/>
              </a:rPr>
              <a:t>O malířově mládí existuje jen minimálně informací. Před svým odchodem z ostrova byl </a:t>
            </a:r>
            <a:r>
              <a:rPr lang="cs-CZ" b="0" i="0" dirty="0" err="1">
                <a:effectLst/>
                <a:latin typeface="+mj-lt"/>
              </a:rPr>
              <a:t>Theotokópulos</a:t>
            </a:r>
            <a:r>
              <a:rPr lang="cs-CZ" b="0" i="0" dirty="0">
                <a:effectLst/>
                <a:latin typeface="+mj-lt"/>
              </a:rPr>
              <a:t> malíř </a:t>
            </a:r>
            <a:r>
              <a:rPr lang="cs-CZ" dirty="0">
                <a:latin typeface="+mj-lt"/>
              </a:rPr>
              <a:t>ikon.</a:t>
            </a:r>
            <a:endParaRPr lang="cs-CZ" b="0" i="0" dirty="0">
              <a:effectLst/>
              <a:latin typeface="+mj-lt"/>
            </a:endParaRPr>
          </a:p>
          <a:p>
            <a:r>
              <a:rPr lang="cs-CZ" b="0" i="0" dirty="0">
                <a:solidFill>
                  <a:srgbClr val="202122"/>
                </a:solidFill>
                <a:effectLst/>
                <a:latin typeface="+mj-lt"/>
              </a:rPr>
              <a:t>Školení získal zřejmě v některé z malířských škol, která se specializovala na produkci obrazů s náboženskou tematikou. V těchto dílnách se počátkem 16. století mísily západní a východní umělecké vlivy. 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C3358A-3E6E-47BD-A8B2-6B63A2920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El </a:t>
            </a:r>
            <a:r>
              <a:rPr lang="cs-CZ" dirty="0" err="1"/>
              <a:t>Greco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64DBD37-234B-43EF-96CB-42802E70294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příchod El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Greca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 do </a:t>
            </a:r>
            <a:r>
              <a:rPr lang="cs-CZ" dirty="0">
                <a:latin typeface="Arial" panose="020B0604020202020204" pitchFamily="34" charset="0"/>
              </a:rPr>
              <a:t>Benátek</a:t>
            </a:r>
            <a:r>
              <a:rPr lang="cs-CZ" i="0" dirty="0">
                <a:effectLst/>
                <a:latin typeface="Arial" panose="020B0604020202020204" pitchFamily="34" charset="0"/>
              </a:rPr>
              <a:t> asi v r. </a:t>
            </a:r>
            <a:r>
              <a:rPr lang="cs-CZ" dirty="0">
                <a:latin typeface="Arial" panose="020B0604020202020204" pitchFamily="34" charset="0"/>
              </a:rPr>
              <a:t>1567.</a:t>
            </a:r>
            <a:r>
              <a:rPr lang="cs-CZ" i="0" dirty="0">
                <a:effectLst/>
                <a:latin typeface="Arial" panose="020B0604020202020204" pitchFamily="34" charset="0"/>
              </a:rPr>
              <a:t> Zde ho velmi ovlivnily </a:t>
            </a:r>
            <a:r>
              <a:rPr lang="cs-CZ" dirty="0">
                <a:latin typeface="Arial" panose="020B0604020202020204" pitchFamily="34" charset="0"/>
              </a:rPr>
              <a:t>Tizianovy</a:t>
            </a:r>
            <a:r>
              <a:rPr lang="cs-CZ" i="0" dirty="0">
                <a:effectLst/>
                <a:latin typeface="Arial" panose="020B0604020202020204" pitchFamily="34" charset="0"/>
              </a:rPr>
              <a:t> obrazy; není vyloučené, že dokonce po nějakou dobu pracoval v jeho dílně.</a:t>
            </a:r>
          </a:p>
          <a:p>
            <a:r>
              <a:rPr lang="cs-CZ" dirty="0">
                <a:latin typeface="Arial" panose="020B0604020202020204" pitchFamily="34" charset="0"/>
              </a:rPr>
              <a:t>R</a:t>
            </a:r>
            <a:r>
              <a:rPr lang="cs-CZ" i="0" dirty="0">
                <a:effectLst/>
                <a:latin typeface="Arial" panose="020B0604020202020204" pitchFamily="34" charset="0"/>
              </a:rPr>
              <a:t>oku </a:t>
            </a:r>
            <a:r>
              <a:rPr lang="cs-CZ" dirty="0">
                <a:latin typeface="Arial" panose="020B0604020202020204" pitchFamily="34" charset="0"/>
              </a:rPr>
              <a:t>1576</a:t>
            </a:r>
            <a:r>
              <a:rPr lang="cs-CZ" i="0" dirty="0">
                <a:effectLst/>
                <a:latin typeface="Arial" panose="020B0604020202020204" pitchFamily="34" charset="0"/>
              </a:rPr>
              <a:t> odjel El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Greco</a:t>
            </a:r>
            <a:r>
              <a:rPr lang="cs-CZ" i="0" dirty="0">
                <a:effectLst/>
                <a:latin typeface="Arial" panose="020B0604020202020204" pitchFamily="34" charset="0"/>
              </a:rPr>
              <a:t> z Říma a po krátkém pobytu na </a:t>
            </a:r>
            <a:r>
              <a:rPr lang="cs-CZ" dirty="0">
                <a:latin typeface="Arial" panose="020B0604020202020204" pitchFamily="34" charset="0"/>
              </a:rPr>
              <a:t>Maltě</a:t>
            </a:r>
            <a:r>
              <a:rPr lang="cs-CZ" i="0" dirty="0">
                <a:effectLst/>
                <a:latin typeface="Arial" panose="020B0604020202020204" pitchFamily="34" charset="0"/>
              </a:rPr>
              <a:t> dorazil na jaře příštího roku do Toleda. Hned v r. </a:t>
            </a:r>
            <a:r>
              <a:rPr lang="cs-CZ" dirty="0">
                <a:latin typeface="Arial" panose="020B0604020202020204" pitchFamily="34" charset="0"/>
              </a:rPr>
              <a:t>1577</a:t>
            </a:r>
            <a:r>
              <a:rPr lang="cs-CZ" i="0" dirty="0">
                <a:effectLst/>
                <a:latin typeface="Arial" panose="020B0604020202020204" pitchFamily="34" charset="0"/>
              </a:rPr>
              <a:t> získal několik zakázek.</a:t>
            </a:r>
          </a:p>
          <a:p>
            <a:r>
              <a:rPr lang="cs-CZ" i="0" dirty="0">
                <a:effectLst/>
                <a:latin typeface="Arial" panose="020B0604020202020204" pitchFamily="34" charset="0"/>
              </a:rPr>
              <a:t>Toledo se pro El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Greca</a:t>
            </a:r>
            <a:r>
              <a:rPr lang="cs-CZ" i="0" dirty="0">
                <a:effectLst/>
                <a:latin typeface="Arial" panose="020B0604020202020204" pitchFamily="34" charset="0"/>
              </a:rPr>
              <a:t> stalo druhým domovem. Mimo jiné to dokumentují i dva pohledy na město. První z nich vznikl mezi roky </a:t>
            </a:r>
            <a:r>
              <a:rPr lang="cs-CZ" dirty="0">
                <a:latin typeface="Arial" panose="020B0604020202020204" pitchFamily="34" charset="0"/>
              </a:rPr>
              <a:t>1597</a:t>
            </a:r>
            <a:r>
              <a:rPr lang="cs-CZ" i="0" dirty="0">
                <a:effectLst/>
                <a:latin typeface="Arial" panose="020B0604020202020204" pitchFamily="34" charset="0"/>
              </a:rPr>
              <a:t>–</a:t>
            </a:r>
            <a:r>
              <a:rPr lang="cs-CZ" dirty="0">
                <a:latin typeface="Arial" panose="020B0604020202020204" pitchFamily="34" charset="0"/>
              </a:rPr>
              <a:t>1599</a:t>
            </a:r>
            <a:r>
              <a:rPr lang="cs-CZ" i="0" dirty="0">
                <a:effectLst/>
                <a:latin typeface="Arial" panose="020B0604020202020204" pitchFamily="34" charset="0"/>
              </a:rPr>
              <a:t> a více než popis města má být jeho symbolickou oslavou. Druhý z nich (</a:t>
            </a:r>
            <a:r>
              <a:rPr lang="cs-CZ" dirty="0">
                <a:latin typeface="Arial" panose="020B0604020202020204" pitchFamily="34" charset="0"/>
              </a:rPr>
              <a:t>1610</a:t>
            </a:r>
            <a:r>
              <a:rPr lang="cs-CZ" i="0" dirty="0">
                <a:effectLst/>
                <a:latin typeface="Arial" panose="020B0604020202020204" pitchFamily="34" charset="0"/>
              </a:rPr>
              <a:t>–</a:t>
            </a:r>
            <a:r>
              <a:rPr lang="cs-CZ" dirty="0">
                <a:latin typeface="Arial" panose="020B0604020202020204" pitchFamily="34" charset="0"/>
              </a:rPr>
              <a:t>1614</a:t>
            </a:r>
            <a:r>
              <a:rPr lang="cs-CZ" i="0" dirty="0">
                <a:effectLst/>
                <a:latin typeface="Arial" panose="020B0604020202020204" pitchFamily="34" charset="0"/>
              </a:rPr>
              <a:t>) je podrobnější, Toledo je zde prezentováno jako paralela k Nebeskému </a:t>
            </a:r>
            <a:r>
              <a:rPr lang="cs-CZ" dirty="0">
                <a:latin typeface="Arial" panose="020B0604020202020204" pitchFamily="34" charset="0"/>
              </a:rPr>
              <a:t>Jeruzalému</a:t>
            </a:r>
            <a:r>
              <a:rPr lang="cs-CZ" i="0" dirty="0">
                <a:effectLst/>
                <a:latin typeface="Arial" panose="020B0604020202020204" pitchFamily="34" charset="0"/>
              </a:rPr>
              <a:t>.</a:t>
            </a:r>
          </a:p>
          <a:p>
            <a:r>
              <a:rPr lang="cs-CZ" i="0" dirty="0">
                <a:effectLst/>
                <a:latin typeface="Arial" panose="020B0604020202020204" pitchFamily="34" charset="0"/>
              </a:rPr>
              <a:t>El </a:t>
            </a:r>
            <a:r>
              <a:rPr lang="cs-CZ" i="0" dirty="0" err="1">
                <a:effectLst/>
                <a:latin typeface="Arial" panose="020B0604020202020204" pitchFamily="34" charset="0"/>
              </a:rPr>
              <a:t>Greco</a:t>
            </a:r>
            <a:r>
              <a:rPr lang="cs-CZ" i="0" dirty="0">
                <a:effectLst/>
                <a:latin typeface="Arial" panose="020B0604020202020204" pitchFamily="34" charset="0"/>
              </a:rPr>
              <a:t> zemřel </a:t>
            </a:r>
            <a:r>
              <a:rPr lang="cs-CZ" dirty="0">
                <a:latin typeface="Arial" panose="020B0604020202020204" pitchFamily="34" charset="0"/>
              </a:rPr>
              <a:t>7. dubna</a:t>
            </a:r>
            <a:r>
              <a:rPr lang="cs-CZ" i="0" dirty="0">
                <a:effectLst/>
                <a:latin typeface="Arial" panose="020B0604020202020204" pitchFamily="34" charset="0"/>
              </a:rPr>
              <a:t> </a:t>
            </a:r>
            <a:r>
              <a:rPr lang="cs-CZ" dirty="0">
                <a:latin typeface="Arial" panose="020B0604020202020204" pitchFamily="34" charset="0"/>
              </a:rPr>
              <a:t>1614</a:t>
            </a:r>
            <a:r>
              <a:rPr lang="cs-CZ" i="0" dirty="0">
                <a:effectLst/>
                <a:latin typeface="Arial" panose="020B0604020202020204" pitchFamily="34" charset="0"/>
              </a:rPr>
              <a:t> při práci pro špitální kostel sv. Jana Křtitele. Pohřbený byl nejprve v místním </a:t>
            </a:r>
            <a:r>
              <a:rPr lang="cs-CZ" dirty="0">
                <a:latin typeface="Arial" panose="020B0604020202020204" pitchFamily="34" charset="0"/>
              </a:rPr>
              <a:t>dominikánském</a:t>
            </a:r>
            <a:r>
              <a:rPr lang="cs-CZ" i="0" dirty="0">
                <a:effectLst/>
                <a:latin typeface="Arial" panose="020B0604020202020204" pitchFamily="34" charset="0"/>
              </a:rPr>
              <a:t> 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klášteře, kvůli neshodám s konventem byly jeho ostatky přeneseny o pět let později do kostela San </a:t>
            </a:r>
            <a:r>
              <a:rPr lang="cs-CZ" b="0" i="0" dirty="0" err="1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Torcuato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836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389EC26B-D184-483A-898F-6C0DE90FA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Georgios </a:t>
            </a:r>
            <a:r>
              <a:rPr lang="cs-CZ" dirty="0" err="1"/>
              <a:t>Gemistos</a:t>
            </a:r>
            <a:r>
              <a:rPr lang="cs-CZ" dirty="0"/>
              <a:t> – </a:t>
            </a:r>
            <a:r>
              <a:rPr lang="cs-CZ" dirty="0" err="1"/>
              <a:t>Pléthon</a:t>
            </a:r>
            <a:r>
              <a:rPr lang="cs-CZ" dirty="0"/>
              <a:t> (1355-1452)</a:t>
            </a:r>
          </a:p>
        </p:txBody>
      </p:sp>
      <p:pic>
        <p:nvPicPr>
          <p:cNvPr id="2" name="Zástupný obsah 1">
            <a:extLst>
              <a:ext uri="{FF2B5EF4-FFF2-40B4-BE49-F238E27FC236}">
                <a16:creationId xmlns:a16="http://schemas.microsoft.com/office/drawing/2014/main" id="{7CD26B55-713C-464F-A87C-2A21412842C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249362" y="2202656"/>
            <a:ext cx="2458542" cy="3314576"/>
          </a:xfrm>
          <a:prstGeom prst="rect">
            <a:avLst/>
          </a:prstGeom>
        </p:spPr>
      </p:pic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90DE943-1735-4F0E-B908-3AD8FE742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283968" y="1371600"/>
            <a:ext cx="4555232" cy="4681728"/>
          </a:xfrm>
        </p:spPr>
        <p:txBody>
          <a:bodyPr>
            <a:normAutofit fontScale="25000" lnSpcReduction="20000"/>
          </a:bodyPr>
          <a:lstStyle/>
          <a:p>
            <a:r>
              <a:rPr lang="cs-CZ" sz="7200" dirty="0">
                <a:solidFill>
                  <a:srgbClr val="202122"/>
                </a:solidFill>
              </a:rPr>
              <a:t>N</a:t>
            </a:r>
            <a:r>
              <a:rPr lang="cs-CZ" sz="7200" b="0" i="0" dirty="0">
                <a:solidFill>
                  <a:srgbClr val="202122"/>
                </a:solidFill>
                <a:effectLst/>
              </a:rPr>
              <a:t>ejvýznamnější učitel poslední generace </a:t>
            </a:r>
            <a:r>
              <a:rPr lang="cs-CZ" sz="7200" dirty="0"/>
              <a:t>byzantských</a:t>
            </a:r>
            <a:r>
              <a:rPr lang="cs-CZ" sz="7200" b="0" i="0" dirty="0">
                <a:effectLst/>
              </a:rPr>
              <a:t> vzdělanců. Jako student se zamiloval do </a:t>
            </a:r>
            <a:r>
              <a:rPr lang="cs-CZ" sz="7200" dirty="0"/>
              <a:t>Platóna</a:t>
            </a:r>
            <a:r>
              <a:rPr lang="cs-CZ" sz="7200" b="0" i="0" dirty="0">
                <a:effectLst/>
              </a:rPr>
              <a:t>, a proto později přijal podobně znějící jméno </a:t>
            </a:r>
            <a:r>
              <a:rPr lang="cs-CZ" sz="7200" b="0" i="1" dirty="0" err="1">
                <a:effectLst/>
              </a:rPr>
              <a:t>Pléthon</a:t>
            </a:r>
            <a:r>
              <a:rPr lang="cs-CZ" sz="7200" b="0" i="0" dirty="0">
                <a:effectLst/>
              </a:rPr>
              <a:t>. </a:t>
            </a:r>
          </a:p>
          <a:p>
            <a:r>
              <a:rPr lang="cs-CZ" sz="7200" b="0" i="0" dirty="0">
                <a:effectLst/>
              </a:rPr>
              <a:t>Po mnoha staletích se poprvé opět obracel k </a:t>
            </a:r>
            <a:r>
              <a:rPr lang="cs-CZ" sz="7200" dirty="0"/>
              <a:t>antickým řeckým autorům</a:t>
            </a:r>
            <a:r>
              <a:rPr lang="cs-CZ" sz="7200" b="0" i="0" dirty="0">
                <a:effectLst/>
              </a:rPr>
              <a:t> ne pro formální dokonalost jejich </a:t>
            </a:r>
            <a:r>
              <a:rPr lang="cs-CZ" sz="7200" dirty="0"/>
              <a:t>antické řečtiny</a:t>
            </a:r>
            <a:r>
              <a:rPr lang="cs-CZ" sz="7200" b="0" i="0" dirty="0">
                <a:effectLst/>
              </a:rPr>
              <a:t>, ale pro jejich myšlenkové bohatství.</a:t>
            </a:r>
          </a:p>
          <a:p>
            <a:r>
              <a:rPr lang="cs-CZ" sz="7200" b="0" i="0" dirty="0">
                <a:effectLst/>
              </a:rPr>
              <a:t>Během pobytu ve </a:t>
            </a:r>
            <a:r>
              <a:rPr lang="cs-CZ" sz="7200" dirty="0"/>
              <a:t>Florencii</a:t>
            </a:r>
            <a:r>
              <a:rPr lang="cs-CZ" sz="7200" b="0" i="0" dirty="0">
                <a:effectLst/>
              </a:rPr>
              <a:t> hluboce zapůsobil na </a:t>
            </a:r>
            <a:r>
              <a:rPr lang="cs-CZ" sz="7200" dirty="0" err="1"/>
              <a:t>Cosima</a:t>
            </a:r>
            <a:r>
              <a:rPr lang="cs-CZ" sz="7200" dirty="0"/>
              <a:t> de Medici</a:t>
            </a:r>
            <a:r>
              <a:rPr lang="cs-CZ" sz="7200" b="0" i="0" dirty="0">
                <a:effectLst/>
              </a:rPr>
              <a:t>, který následně založil novou </a:t>
            </a:r>
            <a:r>
              <a:rPr lang="cs-CZ" sz="7200" dirty="0"/>
              <a:t>platónskou akademii</a:t>
            </a:r>
            <a:r>
              <a:rPr lang="cs-CZ" sz="7200" b="0" i="0" dirty="0">
                <a:effectLst/>
              </a:rPr>
              <a:t>.</a:t>
            </a:r>
            <a:r>
              <a:rPr lang="cs-CZ" altLang="cs-CZ" sz="7200" dirty="0"/>
              <a:t> </a:t>
            </a:r>
          </a:p>
          <a:p>
            <a:r>
              <a:rPr lang="cs-CZ" altLang="cs-CZ" sz="7200" dirty="0"/>
              <a:t>Studoval v </a:t>
            </a:r>
            <a:r>
              <a:rPr lang="cs-CZ" altLang="cs-CZ" sz="7200" dirty="0" err="1"/>
              <a:t>Adrianopole</a:t>
            </a:r>
            <a:r>
              <a:rPr lang="cs-CZ" altLang="cs-CZ" sz="7200" dirty="0"/>
              <a:t> (dnešní </a:t>
            </a:r>
            <a:r>
              <a:rPr lang="cs-CZ" altLang="cs-CZ" sz="7200" dirty="0" err="1"/>
              <a:t>Edirne</a:t>
            </a:r>
            <a:r>
              <a:rPr lang="cs-CZ" altLang="cs-CZ" sz="7200" dirty="0"/>
              <a:t>), která byla hlavním městem Osmanské říše. Zde jej hebrejský mystik </a:t>
            </a:r>
            <a:r>
              <a:rPr lang="cs-CZ" altLang="cs-CZ" sz="7200" dirty="0" err="1"/>
              <a:t>Elisaios</a:t>
            </a:r>
            <a:r>
              <a:rPr lang="cs-CZ" altLang="cs-CZ" sz="7200" dirty="0"/>
              <a:t> seznámil s naukami </a:t>
            </a:r>
            <a:r>
              <a:rPr lang="cs-CZ" altLang="cs-CZ" sz="7200" dirty="0" err="1"/>
              <a:t>Zoroastrovými</a:t>
            </a:r>
            <a:r>
              <a:rPr lang="cs-CZ" altLang="cs-CZ" sz="7200" dirty="0"/>
              <a:t>.</a:t>
            </a:r>
          </a:p>
          <a:p>
            <a:r>
              <a:rPr lang="cs-CZ" altLang="cs-CZ" sz="7200" dirty="0"/>
              <a:t> Po návratu zpět do Mistry se dal na dráhu učitele, soudce, filosofa a spisovatele. Kromě filosofie učil také astronomii, historii a zeměpis.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701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7874E1-8FAD-45AB-9F99-5CE42DF48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Cíl: Reorganizovat řeckou společnost 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C0E2A9A2-C036-4618-B1B5-B93D5026A14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altLang="cs-CZ" sz="2000" dirty="0"/>
              <a:t>Ve zralém věku se začal zabývat myšlenkami na novou organizaci řecké společnosti v duchu Platóna a starého helénství.</a:t>
            </a:r>
          </a:p>
          <a:p>
            <a:r>
              <a:rPr lang="cs-CZ" altLang="cs-CZ" sz="2000" dirty="0"/>
              <a:t>Své návrhy předložil ve dvou memorandech, jedno adresováno císaři Manuelu II. (</a:t>
            </a:r>
            <a:r>
              <a:rPr lang="el-GR" altLang="cs-CZ" sz="2000" dirty="0"/>
              <a:t>Λόγος συμβουλευτικός περί των εν </a:t>
            </a:r>
            <a:r>
              <a:rPr lang="el-GR" altLang="cs-CZ" sz="2000" dirty="0" err="1"/>
              <a:t>Πελλοπονέσω</a:t>
            </a:r>
            <a:r>
              <a:rPr lang="el-GR" altLang="cs-CZ" sz="2000" dirty="0"/>
              <a:t> πραγμάτων)</a:t>
            </a:r>
            <a:r>
              <a:rPr lang="cs-CZ" altLang="cs-CZ" sz="2000" dirty="0"/>
              <a:t> a druhé despotovi Theodorovi. </a:t>
            </a:r>
          </a:p>
          <a:p>
            <a:r>
              <a:rPr lang="cs-CZ" altLang="cs-CZ" sz="2000" i="1" dirty="0"/>
              <a:t>„</a:t>
            </a:r>
            <a:r>
              <a:rPr lang="el-GR" altLang="cs-CZ" sz="2000" i="1" dirty="0" err="1"/>
              <a:t>Εσμέν</a:t>
            </a:r>
            <a:r>
              <a:rPr lang="el-GR" altLang="cs-CZ" sz="2000" i="1" dirty="0"/>
              <a:t> Έλληνες το γένος, ως η τε φωνή και η πάτριος παιδεία μαρτυρεί» - </a:t>
            </a:r>
            <a:r>
              <a:rPr lang="cs-CZ" altLang="cs-CZ" sz="2000" i="1" dirty="0"/>
              <a:t>Jsme původem Řekové, jak to dosvědčuje jazyk a vzdělání</a:t>
            </a:r>
            <a:endParaRPr lang="el-GR" altLang="cs-CZ" sz="2000" i="1" dirty="0"/>
          </a:p>
          <a:p>
            <a:r>
              <a:rPr lang="cs-CZ" altLang="cs-CZ" sz="2000" dirty="0" err="1"/>
              <a:t>Pléthon</a:t>
            </a:r>
            <a:r>
              <a:rPr lang="cs-CZ" altLang="cs-CZ" sz="2000" dirty="0"/>
              <a:t> v </a:t>
            </a:r>
            <a:r>
              <a:rPr lang="cs-CZ" altLang="cs-CZ" sz="2000" b="1" dirty="0"/>
              <a:t>duchu čistého helénství </a:t>
            </a:r>
            <a:r>
              <a:rPr lang="cs-CZ" altLang="cs-CZ" sz="2000" dirty="0"/>
              <a:t>nespojuje Konstantinopol s ideou Říma, ale se starou peloponéskou kolonií </a:t>
            </a:r>
            <a:r>
              <a:rPr lang="cs-CZ" altLang="cs-CZ" sz="2000" dirty="0" err="1"/>
              <a:t>Byzantion</a:t>
            </a:r>
            <a:r>
              <a:rPr lang="cs-CZ" altLang="cs-CZ" sz="2000" dirty="0"/>
              <a:t>. </a:t>
            </a:r>
          </a:p>
          <a:p>
            <a:r>
              <a:rPr lang="cs-CZ" altLang="cs-CZ" sz="2000" dirty="0"/>
              <a:t>Rozvádí zde na základě sociologických úvah návrhy na </a:t>
            </a:r>
            <a:r>
              <a:rPr lang="cs-CZ" altLang="cs-CZ" sz="2000" b="1" dirty="0"/>
              <a:t>ekonomickou reformu</a:t>
            </a:r>
            <a:r>
              <a:rPr lang="cs-CZ" altLang="cs-CZ" sz="2000" dirty="0"/>
              <a:t>. Zdůrazňuje, že Peloponés je zemědělská krajina, ostře kritizuje tvrdé vybírání daní a odvody mužů k vojenské službě a ukazuje, jak tyto zásahy snižují zemědělskou produktivitu, která je pro společnost stejně tak významná, jako zajištění obrany… Doporučuje regulaci dovozu i vývozu a zavedení cel. Stejně jako Platón se i </a:t>
            </a:r>
            <a:r>
              <a:rPr lang="cs-CZ" altLang="cs-CZ" sz="2000" dirty="0" err="1"/>
              <a:t>Pléthon</a:t>
            </a:r>
            <a:r>
              <a:rPr lang="cs-CZ" altLang="cs-CZ" sz="2000" dirty="0"/>
              <a:t> staví do role filozofa, který radí svému vladaři.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568938-0D6A-41DA-9D6F-54765482A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Filozofické dílo</a:t>
            </a:r>
          </a:p>
        </p:txBody>
      </p:sp>
      <p:sp>
        <p:nvSpPr>
          <p:cNvPr id="21507" name="Zástupný symbol pro obsah 2">
            <a:extLst>
              <a:ext uri="{FF2B5EF4-FFF2-40B4-BE49-F238E27FC236}">
                <a16:creationId xmlns:a16="http://schemas.microsoft.com/office/drawing/2014/main" id="{1B10BC7F-55C2-4A5E-8A7E-D60B4D9EB0C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altLang="cs-CZ" sz="2000" b="1" dirty="0"/>
              <a:t>Shrnutí nauky </a:t>
            </a:r>
            <a:r>
              <a:rPr lang="cs-CZ" altLang="cs-CZ" sz="2000" b="1" dirty="0" err="1"/>
              <a:t>Zoroastrovy</a:t>
            </a:r>
            <a:r>
              <a:rPr lang="cs-CZ" altLang="cs-CZ" sz="2000" b="1" dirty="0"/>
              <a:t> a Platónovy</a:t>
            </a:r>
          </a:p>
          <a:p>
            <a:pPr>
              <a:buFont typeface="Wingdings 2" panose="05020102010507070707" pitchFamily="18" charset="2"/>
              <a:buNone/>
            </a:pPr>
            <a:r>
              <a:rPr lang="cs-CZ" altLang="cs-CZ" sz="2000" dirty="0"/>
              <a:t>Tento spis obsahuje </a:t>
            </a:r>
            <a:r>
              <a:rPr lang="cs-CZ" altLang="cs-CZ" sz="2000" dirty="0" err="1"/>
              <a:t>Plethonovo</a:t>
            </a:r>
            <a:r>
              <a:rPr lang="cs-CZ" altLang="cs-CZ" sz="2000" dirty="0"/>
              <a:t> pojetí bohů a postavení člověka ve vesmíru. Bohové, sídlící na Olympu, nemají rysy křesťanského Boha. </a:t>
            </a:r>
          </a:p>
          <a:p>
            <a:r>
              <a:rPr lang="cs-CZ" altLang="cs-CZ" sz="2000" b="1" dirty="0" err="1"/>
              <a:t>Nómoi</a:t>
            </a:r>
            <a:endParaRPr lang="cs-CZ" altLang="cs-CZ" sz="2000" b="1" dirty="0"/>
          </a:p>
          <a:p>
            <a:r>
              <a:rPr lang="cs-CZ" altLang="cs-CZ" sz="2000" dirty="0"/>
              <a:t>Z knihy, jež byla nalezena po </a:t>
            </a:r>
            <a:r>
              <a:rPr lang="cs-CZ" altLang="cs-CZ" sz="2000" dirty="0" err="1"/>
              <a:t>Plethonově</a:t>
            </a:r>
            <a:r>
              <a:rPr lang="cs-CZ" altLang="cs-CZ" sz="2000" dirty="0"/>
              <a:t> smrti, se zachovaly jen malé zlomky, neboť byla na příkaz patriarchy </a:t>
            </a:r>
            <a:r>
              <a:rPr lang="cs-CZ" altLang="cs-CZ" sz="2000" dirty="0" err="1"/>
              <a:t>Gennadia</a:t>
            </a:r>
            <a:r>
              <a:rPr lang="cs-CZ" altLang="cs-CZ" sz="2000" dirty="0"/>
              <a:t> spálena na hranici jako kniha kacířská. O čem vlastně dílo je: </a:t>
            </a:r>
            <a:r>
              <a:rPr lang="cs-CZ" altLang="cs-CZ" sz="2000" i="1" dirty="0"/>
              <a:t>Toto je kniha o zákonech a nejlepší ústavě i o tom, jak mají lidé smýšlet, jak mají žít v soukromém i veřejném životě, aby prožili v souladu s lidskými možnostmi svůj život co nejlépe a co nejšťastněji.</a:t>
            </a:r>
            <a:endParaRPr lang="cs-CZ" altLang="cs-CZ" sz="2000" dirty="0"/>
          </a:p>
          <a:p>
            <a:r>
              <a:rPr lang="cs-CZ" altLang="cs-CZ" sz="2000" dirty="0" err="1"/>
              <a:t>Plethon</a:t>
            </a:r>
            <a:r>
              <a:rPr lang="cs-CZ" altLang="cs-CZ" sz="2000" dirty="0"/>
              <a:t> se zabýval teologickým systémem, založeným na novoplatónském učení o idejích, jež označoval jmény dávných řeckých božstev. Dále obsahuje Etiku podle stoiků, latinskou Ústavu, platónské nauky o státě, poučení o dobře uspořádaných obřadech aj. Kniha se dotýká i základů logiky, řeckých starožitností a trochu i zdravého způsobu života.</a:t>
            </a:r>
          </a:p>
          <a:p>
            <a:endParaRPr lang="cs-CZ" alt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038C1F-13E5-4129-8EB5-5B7568F65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Spor Aristoteliků a Platoniků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E55C9C98-5527-4BF9-946D-83C8C5FDA8E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altLang="cs-CZ" sz="2000"/>
              <a:t>Po koncilu ve Florencii napíše </a:t>
            </a:r>
            <a:r>
              <a:rPr lang="el-GR" altLang="cs-CZ" sz="2000" i="1"/>
              <a:t>«Περί ων Αριστοτέλης προς Πλάτωνα διαφέρεται» -</a:t>
            </a:r>
            <a:r>
              <a:rPr lang="cs-CZ" altLang="cs-CZ" sz="2000" i="1"/>
              <a:t> De differentiis</a:t>
            </a:r>
          </a:p>
          <a:p>
            <a:r>
              <a:rPr lang="cs-CZ" altLang="cs-CZ" sz="2000"/>
              <a:t>Zatímco Řekové a Římané kladli podle Plethona Platóna nad Aristotela, měli bychom být nyní na Západě moudřejší než naši předkové. Nevšimli si, že Aristoteles tvrdil tak pošetilou věc, jakou je smrtelnost duše. V programovém úvodu tohoto spisu ohlásil úmysl podniknout po vzoru církevních otců obranu Platóna a sesadit z trůnu v západní teologii přeceňovaného Aristotela. </a:t>
            </a:r>
            <a:endParaRPr lang="el-GR" altLang="cs-CZ" sz="2000"/>
          </a:p>
          <a:p>
            <a:r>
              <a:rPr lang="cs-CZ" altLang="cs-CZ" sz="2000"/>
              <a:t>Aristoteles učil o Bohu pouze jako o konečné příčině pohybu. Kritika se týká též určení lidského </a:t>
            </a:r>
            <a:r>
              <a:rPr lang="cs-CZ" altLang="cs-CZ" sz="2000" i="1"/>
              <a:t>nous</a:t>
            </a:r>
            <a:r>
              <a:rPr lang="cs-CZ" altLang="cs-CZ" sz="2000"/>
              <a:t>, o němž v Metafyzice tvrdí, že je nepomíjející, přičemž v Etice Nikomachově se této myšlenky vzdává. Kritizuje i zdůrazňování přednosti první substance vůči obecnému a Aristotelovu kritiku platónského učení o idejích. Následkem odmítnutí idejí zůstane Aristotelovi samotné učení o věčném pohybu, které odporuje křesťanství.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FC86ED-344B-418F-B305-7719CD275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Pléthonova</a:t>
            </a:r>
            <a:r>
              <a:rPr lang="cs-CZ" dirty="0"/>
              <a:t> teologie </a:t>
            </a:r>
          </a:p>
        </p:txBody>
      </p:sp>
      <p:sp>
        <p:nvSpPr>
          <p:cNvPr id="23555" name="Zástupný symbol pro obsah 2">
            <a:extLst>
              <a:ext uri="{FF2B5EF4-FFF2-40B4-BE49-F238E27FC236}">
                <a16:creationId xmlns:a16="http://schemas.microsoft.com/office/drawing/2014/main" id="{13F3BE0B-1A61-46CD-A3D2-4E86C1AB2B8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cs-CZ" altLang="cs-CZ" sz="2000"/>
              <a:t>V prvních třech odstavcích spisu </a:t>
            </a:r>
            <a:r>
              <a:rPr lang="cs-CZ" altLang="cs-CZ" sz="2000" i="1"/>
              <a:t>De differentiis</a:t>
            </a:r>
            <a:r>
              <a:rPr lang="cs-CZ" altLang="cs-CZ" sz="2000"/>
              <a:t> Plethon porovnává Aristotelovo a Platónovo pojetí Boha. Platónův Bůh je nejvyšším panovníkem, stvořitelem všech druhů substancí, a tím pádem stvořitelem veškerého univerza. Na druhou stranu Aristoteles nikdy nenazývá Boha stvořitelem čehokoliv, ale pouze hybnou silou vesmíru.</a:t>
            </a:r>
          </a:p>
          <a:p>
            <a:r>
              <a:rPr lang="cs-CZ" altLang="cs-CZ" sz="2000"/>
              <a:t>Podle Plethona je Bohem Zeus </a:t>
            </a:r>
            <a:r>
              <a:rPr lang="cs-CZ" altLang="cs-CZ" sz="2000" i="1"/>
              <a:t>tvůrce a všemocný vládce...</a:t>
            </a:r>
            <a:r>
              <a:rPr lang="cs-CZ" altLang="cs-CZ" sz="2000"/>
              <a:t> . Druhým v jeho hierarchii je Poseidón, nejstarší Diův syn, zrozený bez matky, který získal právo rodit a tvořit. Héra představuje hmotu, v jejímž lůně věci získávají bytí. Gemistos nepovažuje hmotu za nižší stupeň bytí. Nejstarším bohem, sídlícím na Olympu, je Helios, pán nebe a zdroj smrtelnosti na zemi. Bohové jsou zodpovědní za dobro a život bez zla, vedou životy všech k životu božímu. Plethon popisuje vesmír jako dokonalý, mimo prostor a čas, věčný, bez konce. Člověk je pro něj spojovacím článkem, stmelujícím vesmír v jedno, má nesmrtelnou duši kvůli harmonii vesmíru, lidé jsou svou přirozeností blízcí bohům.</a:t>
            </a:r>
          </a:p>
          <a:p>
            <a:endParaRPr lang="cs-CZ" alt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Útěk byzantských vzdělanců na západ</a:t>
            </a:r>
          </a:p>
        </p:txBody>
      </p:sp>
      <p:sp>
        <p:nvSpPr>
          <p:cNvPr id="6" name="Obdélník 5"/>
          <p:cNvSpPr/>
          <p:nvPr/>
        </p:nvSpPr>
        <p:spPr>
          <a:xfrm>
            <a:off x="251520" y="1340768"/>
            <a:ext cx="84969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.</a:t>
            </a:r>
            <a:b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</a:b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5536" y="1484784"/>
            <a:ext cx="792088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Je považován jako jeden z nejdůležitějších faktorů k oživení řeckých a římských studií, které následně vedly k rozvoji renesančního humanismu  a vědy.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Tito emigranti byli humanisté, básníci, spisovatelé, lektoři, hudebníci, astronomové, architekti, vědci, umělci, filozofové, vědci, politici a teologové.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Přinesli do západní Evropy zachovalé a nahromaděné znalosti antické řecké civilizace.</a:t>
            </a:r>
            <a:b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</a:b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Jejich hlavní úlohou v rámci renesančního humanismu byla výuka řeckého jazyka na západních univerzitách spolu s šířením antických textů.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Jejich předchůdci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Barlaam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Calabria a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Leonzio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Pilato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= dopad na první renesanční humanisty (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Petracha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– </a:t>
            </a:r>
            <a:r>
              <a:rPr kumimoji="0" lang="cs-CZ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Boccacio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52324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Vliv řeckých učenců na renesanci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Příchod byzantských intelektuálů do Itálie změnil směr humanismu a renesance samotné. </a:t>
            </a:r>
          </a:p>
          <a:p>
            <a:r>
              <a:rPr lang="cs-CZ" dirty="0"/>
              <a:t>Další vývoj historie a filozofie hluboce ovlivněn texty a myšlenkami Byzance. Znovuobjevování a šíření textů řeckých historiků. Vliv této obnovené znalosti řecké historie může být viděn ve spisech humanistů. </a:t>
            </a:r>
          </a:p>
          <a:p>
            <a:r>
              <a:rPr lang="cs-CZ" dirty="0"/>
              <a:t>Filozofie: z vlivu Aristotela odklon ke Platonovi. Debaty o postavení člověka ve vesmíru, nesmrtelnost duše, schopnost člověka zlepšit sám sebe přes ctnost. Rozkvět filozofických spisů v 15. století odhalil vliv řecké filozofie a vědy na renesanci. </a:t>
            </a:r>
          </a:p>
          <a:p>
            <a:r>
              <a:rPr lang="cs-CZ" dirty="0"/>
              <a:t>Dopady těchto změn trvaly i po renesanci nejen a jsou patrné nejen ve spisech humanistů, ale také v oblasti vzdělávání a hodnot Evropy a západní společnosti až do dnešních dnů.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Manuel </a:t>
            </a:r>
            <a:r>
              <a:rPr lang="cs-CZ" dirty="0" err="1"/>
              <a:t>Chrysoloras</a:t>
            </a:r>
            <a:r>
              <a:rPr lang="cs-CZ" dirty="0"/>
              <a:t> (1350 – 1415) </a:t>
            </a:r>
          </a:p>
        </p:txBody>
      </p:sp>
      <p:pic>
        <p:nvPicPr>
          <p:cNvPr id="7" name="Zástupný symbol pro obsah 6" descr="paidomazoma.bmp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125130"/>
            <a:ext cx="2722761" cy="3327819"/>
          </a:xfrm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8000" dirty="0" err="1"/>
              <a:t>Or</a:t>
            </a:r>
            <a:r>
              <a:rPr lang="cs-CZ" sz="8000" dirty="0"/>
              <a:t> r. 1390 vyslancem </a:t>
            </a:r>
            <a:r>
              <a:rPr lang="cs-CZ" sz="8000" dirty="0" err="1"/>
              <a:t>Manuela</a:t>
            </a:r>
            <a:r>
              <a:rPr lang="cs-CZ" sz="8000" dirty="0"/>
              <a:t> </a:t>
            </a:r>
            <a:r>
              <a:rPr lang="cs-CZ" sz="8000" dirty="0" err="1"/>
              <a:t>Palaiologa</a:t>
            </a:r>
            <a:r>
              <a:rPr lang="cs-CZ" sz="8000" dirty="0"/>
              <a:t> v Itálii – Hlavní cíl zajištění pomoci k záchraně Byzance.</a:t>
            </a:r>
          </a:p>
          <a:p>
            <a:r>
              <a:rPr lang="cs-CZ" sz="8000" dirty="0"/>
              <a:t>Od r. 1396 ve Florencii na pozván, aby učil řeckou gramatiku  a literaturu -  “Itálie je neporazitelná ve válce, Řecko v kultuře.”  </a:t>
            </a:r>
          </a:p>
          <a:p>
            <a:r>
              <a:rPr lang="cs-CZ" sz="8000" dirty="0" err="1"/>
              <a:t>Chrysolorasův</a:t>
            </a:r>
            <a:r>
              <a:rPr lang="cs-CZ" sz="8000" dirty="0"/>
              <a:t> nejslavnějším žákem je humanista Leonardo </a:t>
            </a:r>
            <a:r>
              <a:rPr lang="cs-CZ" sz="8000" dirty="0" err="1"/>
              <a:t>Bruni</a:t>
            </a:r>
            <a:r>
              <a:rPr lang="cs-CZ" sz="8000" dirty="0"/>
              <a:t>, ale také </a:t>
            </a:r>
            <a:r>
              <a:rPr lang="cs-CZ" sz="8000" dirty="0" err="1"/>
              <a:t>Guarino</a:t>
            </a:r>
            <a:r>
              <a:rPr lang="cs-CZ" sz="8000" dirty="0"/>
              <a:t> da Verona a Pallas </a:t>
            </a:r>
            <a:r>
              <a:rPr lang="cs-CZ" sz="8000" dirty="0" err="1"/>
              <a:t>Strozzi</a:t>
            </a:r>
            <a:r>
              <a:rPr lang="cs-CZ" sz="8000" dirty="0"/>
              <a:t>. </a:t>
            </a:r>
          </a:p>
          <a:p>
            <a:r>
              <a:rPr lang="cs-CZ" sz="8000" dirty="0"/>
              <a:t>Později působil v Milanu, v Benátkách a posléze v Římě na pozvání papeže Řehoře XII. </a:t>
            </a:r>
          </a:p>
          <a:p>
            <a:endParaRPr lang="cs-CZ" sz="6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299</TotalTime>
  <Words>2005</Words>
  <Application>Microsoft Office PowerPoint</Application>
  <PresentationFormat>Předvádění na obrazovce (4:3)</PresentationFormat>
  <Paragraphs>91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17</vt:i4>
      </vt:variant>
    </vt:vector>
  </HeadingPairs>
  <TitlesOfParts>
    <vt:vector size="25" baseType="lpstr">
      <vt:lpstr>Arial</vt:lpstr>
      <vt:lpstr>Calibri</vt:lpstr>
      <vt:lpstr>Georgia</vt:lpstr>
      <vt:lpstr>Times New Roman</vt:lpstr>
      <vt:lpstr>Wingdings</vt:lpstr>
      <vt:lpstr>Wingdings 2</vt:lpstr>
      <vt:lpstr>Civic</vt:lpstr>
      <vt:lpstr>Administrativní</vt:lpstr>
      <vt:lpstr>BYZANTSKÁ VZDĚLANOST A JEJÍ VLIV NA RENEZANCI </vt:lpstr>
      <vt:lpstr>Georgios Gemistos – Pléthon (1355-1452)</vt:lpstr>
      <vt:lpstr>Cíl: Reorganizovat řeckou společnost </vt:lpstr>
      <vt:lpstr>Filozofické dílo</vt:lpstr>
      <vt:lpstr>Spor Aristoteliků a Platoniků</vt:lpstr>
      <vt:lpstr>Pléthonova teologie </vt:lpstr>
      <vt:lpstr>Útěk byzantských vzdělanců na západ</vt:lpstr>
      <vt:lpstr>Vliv řeckých učenců na renesanci</vt:lpstr>
      <vt:lpstr>Manuel Chrysoloras (1350 – 1415) </vt:lpstr>
      <vt:lpstr>Dílo Chrysolorase</vt:lpstr>
      <vt:lpstr>Bessarion (1403-1472)</vt:lpstr>
      <vt:lpstr>Dílo</vt:lpstr>
      <vt:lpstr>Dimitrios Chlalkokondylis (1423-1511)</vt:lpstr>
      <vt:lpstr>Ioannis Argyropoulos (1394-1486)</vt:lpstr>
      <vt:lpstr>Ianos Laskaris (1445-1535)</vt:lpstr>
      <vt:lpstr>El Greco – poslední Byzantinec  (asi 1541-1614)</vt:lpstr>
      <vt:lpstr>El Greco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Řekové po pádu Konstantinopole</dc:title>
  <dc:creator>Your User Name</dc:creator>
  <cp:lastModifiedBy>Konstantinos Tsivos</cp:lastModifiedBy>
  <cp:revision>22</cp:revision>
  <dcterms:created xsi:type="dcterms:W3CDTF">2012-10-29T06:32:22Z</dcterms:created>
  <dcterms:modified xsi:type="dcterms:W3CDTF">2021-10-02T10:36:57Z</dcterms:modified>
</cp:coreProperties>
</file>