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34A00C-14BE-4F47-BA21-4EF32ED73600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6CC2D0CA-B020-4D7F-A48A-4335AF7B373C}">
      <dgm:prSet/>
      <dgm:spPr/>
      <dgm:t>
        <a:bodyPr/>
        <a:lstStyle/>
        <a:p>
          <a:r>
            <a:rPr lang="cs-CZ"/>
            <a:t>Poddaní: děleni z právního hlediska podle poskytování služeb a plnění funkcí ve vztahu ke státu</a:t>
          </a:r>
          <a:endParaRPr lang="en-US"/>
        </a:p>
      </dgm:t>
    </dgm:pt>
    <dgm:pt modelId="{A0289D9D-4903-4D3F-8CAC-804700459943}" type="parTrans" cxnId="{92A29DCD-AC71-4468-82EB-D7A6ED4F03A8}">
      <dgm:prSet/>
      <dgm:spPr/>
      <dgm:t>
        <a:bodyPr/>
        <a:lstStyle/>
        <a:p>
          <a:endParaRPr lang="en-US"/>
        </a:p>
      </dgm:t>
    </dgm:pt>
    <dgm:pt modelId="{285E8D7F-ACB8-4C32-B195-5C50F7789784}" type="sibTrans" cxnId="{92A29DCD-AC71-4468-82EB-D7A6ED4F03A8}">
      <dgm:prSet/>
      <dgm:spPr/>
      <dgm:t>
        <a:bodyPr/>
        <a:lstStyle/>
        <a:p>
          <a:endParaRPr lang="en-US"/>
        </a:p>
      </dgm:t>
    </dgm:pt>
    <dgm:pt modelId="{8E4CEF09-7896-41B3-910A-303EF2806F07}">
      <dgm:prSet/>
      <dgm:spPr/>
      <dgm:t>
        <a:bodyPr/>
        <a:lstStyle/>
        <a:p>
          <a:r>
            <a:rPr lang="cs-CZ" b="1"/>
            <a:t>Askeri</a:t>
          </a:r>
          <a:r>
            <a:rPr lang="cs-CZ"/>
            <a:t>, tzn. vojáci v širším smyslu, tj. funkcionáři, služebníci dvora – osvobození od daní</a:t>
          </a:r>
          <a:endParaRPr lang="en-US"/>
        </a:p>
      </dgm:t>
    </dgm:pt>
    <dgm:pt modelId="{286A0C43-FAA1-48DC-80F2-2CD959B82468}" type="parTrans" cxnId="{D2B6BD6B-9639-4508-AC07-0530A25CDE7A}">
      <dgm:prSet/>
      <dgm:spPr/>
      <dgm:t>
        <a:bodyPr/>
        <a:lstStyle/>
        <a:p>
          <a:endParaRPr lang="en-US"/>
        </a:p>
      </dgm:t>
    </dgm:pt>
    <dgm:pt modelId="{6AD4B014-272B-4FE5-842A-70CE4405E9B8}" type="sibTrans" cxnId="{D2B6BD6B-9639-4508-AC07-0530A25CDE7A}">
      <dgm:prSet/>
      <dgm:spPr/>
      <dgm:t>
        <a:bodyPr/>
        <a:lstStyle/>
        <a:p>
          <a:endParaRPr lang="en-US"/>
        </a:p>
      </dgm:t>
    </dgm:pt>
    <dgm:pt modelId="{0CA0DD47-54DB-408B-89B2-8D5B7670C3C2}">
      <dgm:prSet/>
      <dgm:spPr/>
      <dgm:t>
        <a:bodyPr/>
        <a:lstStyle/>
        <a:p>
          <a:r>
            <a:rPr lang="cs-CZ" b="1"/>
            <a:t>Reaya</a:t>
          </a:r>
          <a:r>
            <a:rPr lang="cs-CZ"/>
            <a:t>, „stáda dobytka“, výrobci podporují stát poplatky nebo odvedením naturálií (rolnici, měšťani, nomádi) – muslimové i nemuslimové X ne otroci</a:t>
          </a:r>
          <a:endParaRPr lang="en-US"/>
        </a:p>
      </dgm:t>
    </dgm:pt>
    <dgm:pt modelId="{C927ACC0-F3DD-413A-AF38-66B70510FE82}" type="parTrans" cxnId="{F7B40AE5-20AA-47C1-AC24-0D896EC69A62}">
      <dgm:prSet/>
      <dgm:spPr/>
      <dgm:t>
        <a:bodyPr/>
        <a:lstStyle/>
        <a:p>
          <a:endParaRPr lang="en-US"/>
        </a:p>
      </dgm:t>
    </dgm:pt>
    <dgm:pt modelId="{1C7B13A6-ECFD-448B-A9BF-1B13147415D1}" type="sibTrans" cxnId="{F7B40AE5-20AA-47C1-AC24-0D896EC69A62}">
      <dgm:prSet/>
      <dgm:spPr/>
      <dgm:t>
        <a:bodyPr/>
        <a:lstStyle/>
        <a:p>
          <a:endParaRPr lang="en-US"/>
        </a:p>
      </dgm:t>
    </dgm:pt>
    <dgm:pt modelId="{7C2C5ABD-42FA-499F-B1FA-AB3D3681B1B0}">
      <dgm:prSet/>
      <dgm:spPr/>
      <dgm:t>
        <a:bodyPr/>
        <a:lstStyle/>
        <a:p>
          <a:r>
            <a:rPr lang="cs-CZ"/>
            <a:t>NEMUSLIMOVÉ, (Rumi, Ermeni, Yahudi) tzv. zimmi, jejich pozice definována šaríi, uznání místa ve státě a právo svobodně vyznávat víru, nicméně v podřízeném postavení vůči muslimům</a:t>
          </a:r>
          <a:endParaRPr lang="en-US"/>
        </a:p>
      </dgm:t>
    </dgm:pt>
    <dgm:pt modelId="{EB04600B-9781-401E-8586-D1F55A98700E}" type="parTrans" cxnId="{03985CC6-E479-418A-B424-800620E2E221}">
      <dgm:prSet/>
      <dgm:spPr/>
      <dgm:t>
        <a:bodyPr/>
        <a:lstStyle/>
        <a:p>
          <a:endParaRPr lang="en-US"/>
        </a:p>
      </dgm:t>
    </dgm:pt>
    <dgm:pt modelId="{C66F7123-8635-449B-8209-25B80989DDE6}" type="sibTrans" cxnId="{03985CC6-E479-418A-B424-800620E2E221}">
      <dgm:prSet/>
      <dgm:spPr/>
      <dgm:t>
        <a:bodyPr/>
        <a:lstStyle/>
        <a:p>
          <a:endParaRPr lang="en-US"/>
        </a:p>
      </dgm:t>
    </dgm:pt>
    <dgm:pt modelId="{DA8AD6C7-7A67-4747-B555-79E7A1B09315}">
      <dgm:prSet/>
      <dgm:spPr/>
      <dgm:t>
        <a:bodyPr/>
        <a:lstStyle/>
        <a:p>
          <a:r>
            <a:rPr lang="cs-CZ"/>
            <a:t>- daň z hlavy – cizye nebo harac = symbol podřázenosti</a:t>
          </a:r>
          <a:endParaRPr lang="en-US"/>
        </a:p>
      </dgm:t>
    </dgm:pt>
    <dgm:pt modelId="{81DD7EBF-A5B8-46F9-BD00-ED6591D8452F}" type="parTrans" cxnId="{16C5F9E0-E07D-43D2-976C-EE4BA5E41CF6}">
      <dgm:prSet/>
      <dgm:spPr/>
      <dgm:t>
        <a:bodyPr/>
        <a:lstStyle/>
        <a:p>
          <a:endParaRPr lang="en-US"/>
        </a:p>
      </dgm:t>
    </dgm:pt>
    <dgm:pt modelId="{EA7097AD-B829-42E3-8159-1205883011E9}" type="sibTrans" cxnId="{16C5F9E0-E07D-43D2-976C-EE4BA5E41CF6}">
      <dgm:prSet/>
      <dgm:spPr/>
      <dgm:t>
        <a:bodyPr/>
        <a:lstStyle/>
        <a:p>
          <a:endParaRPr lang="en-US"/>
        </a:p>
      </dgm:t>
    </dgm:pt>
    <dgm:pt modelId="{1FCF02DE-8498-4729-A000-BDBB995A918B}">
      <dgm:prSet/>
      <dgm:spPr/>
      <dgm:t>
        <a:bodyPr/>
        <a:lstStyle/>
        <a:p>
          <a:r>
            <a:rPr lang="cs-CZ"/>
            <a:t>- diskriminace a společenská omezení (v oblečení, noseni zbraní atd)</a:t>
          </a:r>
          <a:endParaRPr lang="en-US"/>
        </a:p>
      </dgm:t>
    </dgm:pt>
    <dgm:pt modelId="{DC885C93-1427-4581-8F8C-B516591859B4}" type="parTrans" cxnId="{D23453BA-54E0-42A9-AE7E-D27657B237AC}">
      <dgm:prSet/>
      <dgm:spPr/>
      <dgm:t>
        <a:bodyPr/>
        <a:lstStyle/>
        <a:p>
          <a:endParaRPr lang="en-US"/>
        </a:p>
      </dgm:t>
    </dgm:pt>
    <dgm:pt modelId="{D835F804-9E7D-4F8E-99A9-6EC6C660DF6E}" type="sibTrans" cxnId="{D23453BA-54E0-42A9-AE7E-D27657B237AC}">
      <dgm:prSet/>
      <dgm:spPr/>
      <dgm:t>
        <a:bodyPr/>
        <a:lstStyle/>
        <a:p>
          <a:endParaRPr lang="en-US"/>
        </a:p>
      </dgm:t>
    </dgm:pt>
    <dgm:pt modelId="{D94C62AC-A265-4AFE-A6DD-35DE5052AEF2}">
      <dgm:prSet/>
      <dgm:spPr/>
      <dgm:t>
        <a:bodyPr/>
        <a:lstStyle/>
        <a:p>
          <a:r>
            <a:rPr lang="cs-CZ"/>
            <a:t>OTROCI – abd – kul = člověk i věc současně – neměli práva, ale byli předmětem práva – jejich osvobození bylo možné a korán jej doporučoval</a:t>
          </a:r>
          <a:endParaRPr lang="en-US"/>
        </a:p>
      </dgm:t>
    </dgm:pt>
    <dgm:pt modelId="{90EE94A1-D540-444E-A97B-3CC5FB352C16}" type="parTrans" cxnId="{4AAB0807-DC77-4B7F-B252-F3D5733B50F4}">
      <dgm:prSet/>
      <dgm:spPr/>
      <dgm:t>
        <a:bodyPr/>
        <a:lstStyle/>
        <a:p>
          <a:endParaRPr lang="en-US"/>
        </a:p>
      </dgm:t>
    </dgm:pt>
    <dgm:pt modelId="{143AB822-194D-45CC-BB9C-FF0084C72897}" type="sibTrans" cxnId="{4AAB0807-DC77-4B7F-B252-F3D5733B50F4}">
      <dgm:prSet/>
      <dgm:spPr/>
      <dgm:t>
        <a:bodyPr/>
        <a:lstStyle/>
        <a:p>
          <a:endParaRPr lang="en-US"/>
        </a:p>
      </dgm:t>
    </dgm:pt>
    <dgm:pt modelId="{6F3A955C-E75A-4E9F-B6F1-F833AEB60F45}" type="pres">
      <dgm:prSet presAssocID="{5534A00C-14BE-4F47-BA21-4EF32ED73600}" presName="diagram" presStyleCnt="0">
        <dgm:presLayoutVars>
          <dgm:dir/>
          <dgm:resizeHandles val="exact"/>
        </dgm:presLayoutVars>
      </dgm:prSet>
      <dgm:spPr/>
    </dgm:pt>
    <dgm:pt modelId="{00C56E7B-1C91-41CD-89E4-5CC74C9FF379}" type="pres">
      <dgm:prSet presAssocID="{6CC2D0CA-B020-4D7F-A48A-4335AF7B373C}" presName="node" presStyleLbl="node1" presStyleIdx="0" presStyleCnt="7">
        <dgm:presLayoutVars>
          <dgm:bulletEnabled val="1"/>
        </dgm:presLayoutVars>
      </dgm:prSet>
      <dgm:spPr/>
    </dgm:pt>
    <dgm:pt modelId="{7592B5FA-B0D1-4592-960B-D73C1083D260}" type="pres">
      <dgm:prSet presAssocID="{285E8D7F-ACB8-4C32-B195-5C50F7789784}" presName="sibTrans" presStyleCnt="0"/>
      <dgm:spPr/>
    </dgm:pt>
    <dgm:pt modelId="{3C758DCE-3B1B-4170-A75E-8436731C273F}" type="pres">
      <dgm:prSet presAssocID="{8E4CEF09-7896-41B3-910A-303EF2806F07}" presName="node" presStyleLbl="node1" presStyleIdx="1" presStyleCnt="7">
        <dgm:presLayoutVars>
          <dgm:bulletEnabled val="1"/>
        </dgm:presLayoutVars>
      </dgm:prSet>
      <dgm:spPr/>
    </dgm:pt>
    <dgm:pt modelId="{F3FFD184-103A-4C41-AFD1-264D87F3C146}" type="pres">
      <dgm:prSet presAssocID="{6AD4B014-272B-4FE5-842A-70CE4405E9B8}" presName="sibTrans" presStyleCnt="0"/>
      <dgm:spPr/>
    </dgm:pt>
    <dgm:pt modelId="{026D4A61-BB29-4C71-ADE5-EBE7F0DE09CD}" type="pres">
      <dgm:prSet presAssocID="{0CA0DD47-54DB-408B-89B2-8D5B7670C3C2}" presName="node" presStyleLbl="node1" presStyleIdx="2" presStyleCnt="7">
        <dgm:presLayoutVars>
          <dgm:bulletEnabled val="1"/>
        </dgm:presLayoutVars>
      </dgm:prSet>
      <dgm:spPr/>
    </dgm:pt>
    <dgm:pt modelId="{E25419C3-6AD3-44F0-A236-08E150830580}" type="pres">
      <dgm:prSet presAssocID="{1C7B13A6-ECFD-448B-A9BF-1B13147415D1}" presName="sibTrans" presStyleCnt="0"/>
      <dgm:spPr/>
    </dgm:pt>
    <dgm:pt modelId="{01AEC3E3-2F57-4D02-8B8C-04A061694058}" type="pres">
      <dgm:prSet presAssocID="{7C2C5ABD-42FA-499F-B1FA-AB3D3681B1B0}" presName="node" presStyleLbl="node1" presStyleIdx="3" presStyleCnt="7">
        <dgm:presLayoutVars>
          <dgm:bulletEnabled val="1"/>
        </dgm:presLayoutVars>
      </dgm:prSet>
      <dgm:spPr/>
    </dgm:pt>
    <dgm:pt modelId="{2A12E242-A3E2-4FC9-B4D6-4CCD2B9FB12B}" type="pres">
      <dgm:prSet presAssocID="{C66F7123-8635-449B-8209-25B80989DDE6}" presName="sibTrans" presStyleCnt="0"/>
      <dgm:spPr/>
    </dgm:pt>
    <dgm:pt modelId="{BDFC0EF6-6A82-48EF-BB05-45D2D330336B}" type="pres">
      <dgm:prSet presAssocID="{DA8AD6C7-7A67-4747-B555-79E7A1B09315}" presName="node" presStyleLbl="node1" presStyleIdx="4" presStyleCnt="7">
        <dgm:presLayoutVars>
          <dgm:bulletEnabled val="1"/>
        </dgm:presLayoutVars>
      </dgm:prSet>
      <dgm:spPr/>
    </dgm:pt>
    <dgm:pt modelId="{B9E66001-FF32-49BE-8842-0303630FEEF1}" type="pres">
      <dgm:prSet presAssocID="{EA7097AD-B829-42E3-8159-1205883011E9}" presName="sibTrans" presStyleCnt="0"/>
      <dgm:spPr/>
    </dgm:pt>
    <dgm:pt modelId="{55E367FF-07C6-491E-AEE4-FC7FEB075A6C}" type="pres">
      <dgm:prSet presAssocID="{1FCF02DE-8498-4729-A000-BDBB995A918B}" presName="node" presStyleLbl="node1" presStyleIdx="5" presStyleCnt="7">
        <dgm:presLayoutVars>
          <dgm:bulletEnabled val="1"/>
        </dgm:presLayoutVars>
      </dgm:prSet>
      <dgm:spPr/>
    </dgm:pt>
    <dgm:pt modelId="{C870A8E8-B879-4160-83C6-90F585A90527}" type="pres">
      <dgm:prSet presAssocID="{D835F804-9E7D-4F8E-99A9-6EC6C660DF6E}" presName="sibTrans" presStyleCnt="0"/>
      <dgm:spPr/>
    </dgm:pt>
    <dgm:pt modelId="{966BD3D5-D8B1-4E47-9C2F-530EE0C1D9BC}" type="pres">
      <dgm:prSet presAssocID="{D94C62AC-A265-4AFE-A6DD-35DE5052AEF2}" presName="node" presStyleLbl="node1" presStyleIdx="6" presStyleCnt="7">
        <dgm:presLayoutVars>
          <dgm:bulletEnabled val="1"/>
        </dgm:presLayoutVars>
      </dgm:prSet>
      <dgm:spPr/>
    </dgm:pt>
  </dgm:ptLst>
  <dgm:cxnLst>
    <dgm:cxn modelId="{AE418102-2708-4BF4-8143-49E444792F77}" type="presOf" srcId="{7C2C5ABD-42FA-499F-B1FA-AB3D3681B1B0}" destId="{01AEC3E3-2F57-4D02-8B8C-04A061694058}" srcOrd="0" destOrd="0" presId="urn:microsoft.com/office/officeart/2005/8/layout/default"/>
    <dgm:cxn modelId="{19A90603-C9E4-48C3-B8EC-B8ED16A1F943}" type="presOf" srcId="{1FCF02DE-8498-4729-A000-BDBB995A918B}" destId="{55E367FF-07C6-491E-AEE4-FC7FEB075A6C}" srcOrd="0" destOrd="0" presId="urn:microsoft.com/office/officeart/2005/8/layout/default"/>
    <dgm:cxn modelId="{4AAB0807-DC77-4B7F-B252-F3D5733B50F4}" srcId="{5534A00C-14BE-4F47-BA21-4EF32ED73600}" destId="{D94C62AC-A265-4AFE-A6DD-35DE5052AEF2}" srcOrd="6" destOrd="0" parTransId="{90EE94A1-D540-444E-A97B-3CC5FB352C16}" sibTransId="{143AB822-194D-45CC-BB9C-FF0084C72897}"/>
    <dgm:cxn modelId="{3DCB8F1C-BA86-484B-92DB-94A7B8D0A782}" type="presOf" srcId="{5534A00C-14BE-4F47-BA21-4EF32ED73600}" destId="{6F3A955C-E75A-4E9F-B6F1-F833AEB60F45}" srcOrd="0" destOrd="0" presId="urn:microsoft.com/office/officeart/2005/8/layout/default"/>
    <dgm:cxn modelId="{D2B6BD6B-9639-4508-AC07-0530A25CDE7A}" srcId="{5534A00C-14BE-4F47-BA21-4EF32ED73600}" destId="{8E4CEF09-7896-41B3-910A-303EF2806F07}" srcOrd="1" destOrd="0" parTransId="{286A0C43-FAA1-48DC-80F2-2CD959B82468}" sibTransId="{6AD4B014-272B-4FE5-842A-70CE4405E9B8}"/>
    <dgm:cxn modelId="{B7E0ED77-61B0-4BEB-866B-EF05762148E6}" type="presOf" srcId="{6CC2D0CA-B020-4D7F-A48A-4335AF7B373C}" destId="{00C56E7B-1C91-41CD-89E4-5CC74C9FF379}" srcOrd="0" destOrd="0" presId="urn:microsoft.com/office/officeart/2005/8/layout/default"/>
    <dgm:cxn modelId="{EBB8CD9A-158D-4C06-83D6-C83A620E94E0}" type="presOf" srcId="{DA8AD6C7-7A67-4747-B555-79E7A1B09315}" destId="{BDFC0EF6-6A82-48EF-BB05-45D2D330336B}" srcOrd="0" destOrd="0" presId="urn:microsoft.com/office/officeart/2005/8/layout/default"/>
    <dgm:cxn modelId="{BD485CA5-AEF3-43D0-8818-D38C4F2146EC}" type="presOf" srcId="{D94C62AC-A265-4AFE-A6DD-35DE5052AEF2}" destId="{966BD3D5-D8B1-4E47-9C2F-530EE0C1D9BC}" srcOrd="0" destOrd="0" presId="urn:microsoft.com/office/officeart/2005/8/layout/default"/>
    <dgm:cxn modelId="{D23453BA-54E0-42A9-AE7E-D27657B237AC}" srcId="{5534A00C-14BE-4F47-BA21-4EF32ED73600}" destId="{1FCF02DE-8498-4729-A000-BDBB995A918B}" srcOrd="5" destOrd="0" parTransId="{DC885C93-1427-4581-8F8C-B516591859B4}" sibTransId="{D835F804-9E7D-4F8E-99A9-6EC6C660DF6E}"/>
    <dgm:cxn modelId="{03985CC6-E479-418A-B424-800620E2E221}" srcId="{5534A00C-14BE-4F47-BA21-4EF32ED73600}" destId="{7C2C5ABD-42FA-499F-B1FA-AB3D3681B1B0}" srcOrd="3" destOrd="0" parTransId="{EB04600B-9781-401E-8586-D1F55A98700E}" sibTransId="{C66F7123-8635-449B-8209-25B80989DDE6}"/>
    <dgm:cxn modelId="{92A29DCD-AC71-4468-82EB-D7A6ED4F03A8}" srcId="{5534A00C-14BE-4F47-BA21-4EF32ED73600}" destId="{6CC2D0CA-B020-4D7F-A48A-4335AF7B373C}" srcOrd="0" destOrd="0" parTransId="{A0289D9D-4903-4D3F-8CAC-804700459943}" sibTransId="{285E8D7F-ACB8-4C32-B195-5C50F7789784}"/>
    <dgm:cxn modelId="{670611D1-B3A4-4F0F-97FD-F66E5D99E76A}" type="presOf" srcId="{8E4CEF09-7896-41B3-910A-303EF2806F07}" destId="{3C758DCE-3B1B-4170-A75E-8436731C273F}" srcOrd="0" destOrd="0" presId="urn:microsoft.com/office/officeart/2005/8/layout/default"/>
    <dgm:cxn modelId="{16C5F9E0-E07D-43D2-976C-EE4BA5E41CF6}" srcId="{5534A00C-14BE-4F47-BA21-4EF32ED73600}" destId="{DA8AD6C7-7A67-4747-B555-79E7A1B09315}" srcOrd="4" destOrd="0" parTransId="{81DD7EBF-A5B8-46F9-BD00-ED6591D8452F}" sibTransId="{EA7097AD-B829-42E3-8159-1205883011E9}"/>
    <dgm:cxn modelId="{F7B40AE5-20AA-47C1-AC24-0D896EC69A62}" srcId="{5534A00C-14BE-4F47-BA21-4EF32ED73600}" destId="{0CA0DD47-54DB-408B-89B2-8D5B7670C3C2}" srcOrd="2" destOrd="0" parTransId="{C927ACC0-F3DD-413A-AF38-66B70510FE82}" sibTransId="{1C7B13A6-ECFD-448B-A9BF-1B13147415D1}"/>
    <dgm:cxn modelId="{0E9D91EC-210D-4425-8B06-B8ED61EE2D9B}" type="presOf" srcId="{0CA0DD47-54DB-408B-89B2-8D5B7670C3C2}" destId="{026D4A61-BB29-4C71-ADE5-EBE7F0DE09CD}" srcOrd="0" destOrd="0" presId="urn:microsoft.com/office/officeart/2005/8/layout/default"/>
    <dgm:cxn modelId="{40F6628A-1FE9-495B-BACF-25C608BADBF4}" type="presParOf" srcId="{6F3A955C-E75A-4E9F-B6F1-F833AEB60F45}" destId="{00C56E7B-1C91-41CD-89E4-5CC74C9FF379}" srcOrd="0" destOrd="0" presId="urn:microsoft.com/office/officeart/2005/8/layout/default"/>
    <dgm:cxn modelId="{EEF801AA-544B-4E29-A4D6-EEECE9AAA229}" type="presParOf" srcId="{6F3A955C-E75A-4E9F-B6F1-F833AEB60F45}" destId="{7592B5FA-B0D1-4592-960B-D73C1083D260}" srcOrd="1" destOrd="0" presId="urn:microsoft.com/office/officeart/2005/8/layout/default"/>
    <dgm:cxn modelId="{F3AAFD56-06CB-4D34-8EFC-45B13868853E}" type="presParOf" srcId="{6F3A955C-E75A-4E9F-B6F1-F833AEB60F45}" destId="{3C758DCE-3B1B-4170-A75E-8436731C273F}" srcOrd="2" destOrd="0" presId="urn:microsoft.com/office/officeart/2005/8/layout/default"/>
    <dgm:cxn modelId="{8BACAB5F-1019-471A-A400-9ED2241255FC}" type="presParOf" srcId="{6F3A955C-E75A-4E9F-B6F1-F833AEB60F45}" destId="{F3FFD184-103A-4C41-AFD1-264D87F3C146}" srcOrd="3" destOrd="0" presId="urn:microsoft.com/office/officeart/2005/8/layout/default"/>
    <dgm:cxn modelId="{84388BAC-FF49-4AB1-9E9D-D48E38AAAB6E}" type="presParOf" srcId="{6F3A955C-E75A-4E9F-B6F1-F833AEB60F45}" destId="{026D4A61-BB29-4C71-ADE5-EBE7F0DE09CD}" srcOrd="4" destOrd="0" presId="urn:microsoft.com/office/officeart/2005/8/layout/default"/>
    <dgm:cxn modelId="{FF39DC96-5F29-4E7E-8F06-73195DAA7054}" type="presParOf" srcId="{6F3A955C-E75A-4E9F-B6F1-F833AEB60F45}" destId="{E25419C3-6AD3-44F0-A236-08E150830580}" srcOrd="5" destOrd="0" presId="urn:microsoft.com/office/officeart/2005/8/layout/default"/>
    <dgm:cxn modelId="{C7A88BF9-32BE-45F6-869F-DFC8B446EE87}" type="presParOf" srcId="{6F3A955C-E75A-4E9F-B6F1-F833AEB60F45}" destId="{01AEC3E3-2F57-4D02-8B8C-04A061694058}" srcOrd="6" destOrd="0" presId="urn:microsoft.com/office/officeart/2005/8/layout/default"/>
    <dgm:cxn modelId="{719487F8-85B4-4E32-ACF5-F76A3E51074B}" type="presParOf" srcId="{6F3A955C-E75A-4E9F-B6F1-F833AEB60F45}" destId="{2A12E242-A3E2-4FC9-B4D6-4CCD2B9FB12B}" srcOrd="7" destOrd="0" presId="urn:microsoft.com/office/officeart/2005/8/layout/default"/>
    <dgm:cxn modelId="{871C78FB-8BF0-4727-BB09-6075E001E684}" type="presParOf" srcId="{6F3A955C-E75A-4E9F-B6F1-F833AEB60F45}" destId="{BDFC0EF6-6A82-48EF-BB05-45D2D330336B}" srcOrd="8" destOrd="0" presId="urn:microsoft.com/office/officeart/2005/8/layout/default"/>
    <dgm:cxn modelId="{CA12F959-EC72-4EF0-A79B-78A972FE48D1}" type="presParOf" srcId="{6F3A955C-E75A-4E9F-B6F1-F833AEB60F45}" destId="{B9E66001-FF32-49BE-8842-0303630FEEF1}" srcOrd="9" destOrd="0" presId="urn:microsoft.com/office/officeart/2005/8/layout/default"/>
    <dgm:cxn modelId="{2E97C9DB-6C10-470A-85AF-AD3AD8DD9FF4}" type="presParOf" srcId="{6F3A955C-E75A-4E9F-B6F1-F833AEB60F45}" destId="{55E367FF-07C6-491E-AEE4-FC7FEB075A6C}" srcOrd="10" destOrd="0" presId="urn:microsoft.com/office/officeart/2005/8/layout/default"/>
    <dgm:cxn modelId="{6E9463B1-88AC-4F45-939B-DD9837BABC93}" type="presParOf" srcId="{6F3A955C-E75A-4E9F-B6F1-F833AEB60F45}" destId="{C870A8E8-B879-4160-83C6-90F585A90527}" srcOrd="11" destOrd="0" presId="urn:microsoft.com/office/officeart/2005/8/layout/default"/>
    <dgm:cxn modelId="{A0DBF746-2E94-4CD4-A1A9-62F287C2286A}" type="presParOf" srcId="{6F3A955C-E75A-4E9F-B6F1-F833AEB60F45}" destId="{966BD3D5-D8B1-4E47-9C2F-530EE0C1D9BC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1FB90D-A5AA-43DD-B4EF-E29E34D87002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7A50B0B-2F88-4F39-9B75-53D602EFAFC3}">
      <dgm:prSet/>
      <dgm:spPr/>
      <dgm:t>
        <a:bodyPr/>
        <a:lstStyle/>
        <a:p>
          <a:r>
            <a:rPr lang="cs-CZ" b="0" i="0" baseline="0"/>
            <a:t>Odvody probíhaly zejména balkánským obyvatelstvem, až později od konce 15. století i v Malé Asii. </a:t>
          </a:r>
          <a:endParaRPr lang="en-US"/>
        </a:p>
      </dgm:t>
    </dgm:pt>
    <dgm:pt modelId="{489268E0-82E0-4068-885A-6520401A33D4}" type="parTrans" cxnId="{9ACACBCE-8217-4B71-8438-B32F6AC56442}">
      <dgm:prSet/>
      <dgm:spPr/>
      <dgm:t>
        <a:bodyPr/>
        <a:lstStyle/>
        <a:p>
          <a:endParaRPr lang="en-US"/>
        </a:p>
      </dgm:t>
    </dgm:pt>
    <dgm:pt modelId="{04B808CE-013A-4CDB-A4D3-0962B903A83D}" type="sibTrans" cxnId="{9ACACBCE-8217-4B71-8438-B32F6AC56442}">
      <dgm:prSet/>
      <dgm:spPr/>
      <dgm:t>
        <a:bodyPr/>
        <a:lstStyle/>
        <a:p>
          <a:endParaRPr lang="en-US"/>
        </a:p>
      </dgm:t>
    </dgm:pt>
    <dgm:pt modelId="{91889A28-1AAB-44B6-8790-08F28FBE7469}">
      <dgm:prSet/>
      <dgm:spPr/>
      <dgm:t>
        <a:bodyPr/>
        <a:lstStyle/>
        <a:p>
          <a:r>
            <a:rPr lang="cs-CZ" b="0" i="0" baseline="0"/>
            <a:t>Jen některé oblasti byly této povinnosti zbaveny (roku 1430 Janina; 1522 Rhodos apod.), netýkala se rovněž sirotků, ženatých mladíků (rodiče proto ženili své syny ve velmi mladém věku) nebo jediných synů v rodině.</a:t>
          </a:r>
          <a:endParaRPr lang="en-US"/>
        </a:p>
      </dgm:t>
    </dgm:pt>
    <dgm:pt modelId="{F3D29CEC-4AA8-4DF9-805E-B83F6B631F5C}" type="parTrans" cxnId="{D2F5DC12-3796-4999-BE8E-646C3990468E}">
      <dgm:prSet/>
      <dgm:spPr/>
      <dgm:t>
        <a:bodyPr/>
        <a:lstStyle/>
        <a:p>
          <a:endParaRPr lang="en-US"/>
        </a:p>
      </dgm:t>
    </dgm:pt>
    <dgm:pt modelId="{EF6B9007-0B72-4112-B947-904EEB2725F6}" type="sibTrans" cxnId="{D2F5DC12-3796-4999-BE8E-646C3990468E}">
      <dgm:prSet/>
      <dgm:spPr/>
      <dgm:t>
        <a:bodyPr/>
        <a:lstStyle/>
        <a:p>
          <a:endParaRPr lang="en-US"/>
        </a:p>
      </dgm:t>
    </dgm:pt>
    <dgm:pt modelId="{19114197-CEDB-4E8C-80B5-9F3C854F8A94}">
      <dgm:prSet/>
      <dgm:spPr/>
      <dgm:t>
        <a:bodyPr/>
        <a:lstStyle/>
        <a:p>
          <a:r>
            <a:rPr lang="cs-CZ"/>
            <a:t>Další </a:t>
          </a:r>
          <a:r>
            <a:rPr lang="cs-CZ" b="0" i="0" baseline="0"/>
            <a:t>odvody chlapců v dětském věku šesti až deseti let (</a:t>
          </a:r>
          <a:r>
            <a:rPr lang="cs-CZ" b="0" i="1" baseline="0"/>
            <a:t>iç oǧlan</a:t>
          </a:r>
          <a:r>
            <a:rPr lang="cs-CZ" b="0" i="0" baseline="0"/>
            <a:t>), kteří byli vychováváni pro jakousi „pážecí“ službu v sultánském paláci. </a:t>
          </a:r>
          <a:endParaRPr lang="en-US"/>
        </a:p>
      </dgm:t>
    </dgm:pt>
    <dgm:pt modelId="{EC10E8DC-499C-48EC-93D2-91F9994802F7}" type="parTrans" cxnId="{C764CA53-F6EA-4C15-9C58-747903ECC51F}">
      <dgm:prSet/>
      <dgm:spPr/>
      <dgm:t>
        <a:bodyPr/>
        <a:lstStyle/>
        <a:p>
          <a:endParaRPr lang="en-US"/>
        </a:p>
      </dgm:t>
    </dgm:pt>
    <dgm:pt modelId="{E926114E-527B-4FC6-B3F5-BB6096B3120A}" type="sibTrans" cxnId="{C764CA53-F6EA-4C15-9C58-747903ECC51F}">
      <dgm:prSet/>
      <dgm:spPr/>
      <dgm:t>
        <a:bodyPr/>
        <a:lstStyle/>
        <a:p>
          <a:endParaRPr lang="en-US"/>
        </a:p>
      </dgm:t>
    </dgm:pt>
    <dgm:pt modelId="{40362A3C-CA9E-488F-B77D-4D0F4AD924FC}">
      <dgm:prSet/>
      <dgm:spPr/>
      <dgm:t>
        <a:bodyPr/>
        <a:lstStyle/>
        <a:p>
          <a:r>
            <a:rPr lang="cs-CZ" b="0" i="0" baseline="0"/>
            <a:t>Rodičům, kteří nechtěli dítě vydat, hrozil trest smrti. </a:t>
          </a:r>
          <a:endParaRPr lang="en-US"/>
        </a:p>
      </dgm:t>
    </dgm:pt>
    <dgm:pt modelId="{8AFC12AF-5032-4647-9ED5-07A429FDFFA9}" type="parTrans" cxnId="{482B6492-1ED2-4227-B6A9-F7EEC9DF90CC}">
      <dgm:prSet/>
      <dgm:spPr/>
      <dgm:t>
        <a:bodyPr/>
        <a:lstStyle/>
        <a:p>
          <a:endParaRPr lang="en-US"/>
        </a:p>
      </dgm:t>
    </dgm:pt>
    <dgm:pt modelId="{51E5A3DA-B846-4F1B-AE76-438735C94DF0}" type="sibTrans" cxnId="{482B6492-1ED2-4227-B6A9-F7EEC9DF90CC}">
      <dgm:prSet/>
      <dgm:spPr/>
      <dgm:t>
        <a:bodyPr/>
        <a:lstStyle/>
        <a:p>
          <a:endParaRPr lang="en-US"/>
        </a:p>
      </dgm:t>
    </dgm:pt>
    <dgm:pt modelId="{748484E6-689B-4D76-82C8-26D4F7ADA082}">
      <dgm:prSet/>
      <dgm:spPr/>
      <dgm:t>
        <a:bodyPr/>
        <a:lstStyle/>
        <a:p>
          <a:r>
            <a:rPr lang="cs-CZ" b="0" i="0" baseline="0"/>
            <a:t>Starší odvedení chlapci byli vychováváni tvrdou prací v rodinách tureckých držitelů timarů, aby se tu naučili jazyku i tureckému způsobu života. </a:t>
          </a:r>
          <a:endParaRPr lang="en-US"/>
        </a:p>
      </dgm:t>
    </dgm:pt>
    <dgm:pt modelId="{091B771C-655F-4524-A5B2-C7C3FE7E5E24}" type="parTrans" cxnId="{0ACFD2DC-2068-4B91-886F-29FA8F036750}">
      <dgm:prSet/>
      <dgm:spPr/>
      <dgm:t>
        <a:bodyPr/>
        <a:lstStyle/>
        <a:p>
          <a:endParaRPr lang="en-US"/>
        </a:p>
      </dgm:t>
    </dgm:pt>
    <dgm:pt modelId="{AC6BE265-0867-48B2-8F45-133C3A2751DE}" type="sibTrans" cxnId="{0ACFD2DC-2068-4B91-886F-29FA8F036750}">
      <dgm:prSet/>
      <dgm:spPr/>
      <dgm:t>
        <a:bodyPr/>
        <a:lstStyle/>
        <a:p>
          <a:endParaRPr lang="en-US"/>
        </a:p>
      </dgm:t>
    </dgm:pt>
    <dgm:pt modelId="{C1887E75-CF73-4890-B5F3-C9930222AE25}">
      <dgm:prSet/>
      <dgm:spPr/>
      <dgm:t>
        <a:bodyPr/>
        <a:lstStyle/>
        <a:p>
          <a:r>
            <a:rPr lang="cs-CZ" b="0" i="0" baseline="0"/>
            <a:t>Odvody chlapců znamenaly zvláště v 15. a 16. století pro řecký národ značné demografické ztráty: půl milionů odvedených chlapců </a:t>
          </a:r>
          <a:endParaRPr lang="en-US"/>
        </a:p>
      </dgm:t>
    </dgm:pt>
    <dgm:pt modelId="{BA015E32-AA00-49A8-BD3E-C913A06014D3}" type="parTrans" cxnId="{325F3662-C42D-4D42-AFDC-5C00B113D3A5}">
      <dgm:prSet/>
      <dgm:spPr/>
      <dgm:t>
        <a:bodyPr/>
        <a:lstStyle/>
        <a:p>
          <a:endParaRPr lang="en-US"/>
        </a:p>
      </dgm:t>
    </dgm:pt>
    <dgm:pt modelId="{DC2A9F1A-7DAA-49BF-B878-D14268A54A69}" type="sibTrans" cxnId="{325F3662-C42D-4D42-AFDC-5C00B113D3A5}">
      <dgm:prSet/>
      <dgm:spPr/>
      <dgm:t>
        <a:bodyPr/>
        <a:lstStyle/>
        <a:p>
          <a:endParaRPr lang="en-US"/>
        </a:p>
      </dgm:t>
    </dgm:pt>
    <dgm:pt modelId="{A33BBB48-BB7B-48F0-A462-23BA30CD0E0A}" type="pres">
      <dgm:prSet presAssocID="{751FB90D-A5AA-43DD-B4EF-E29E34D87002}" presName="diagram" presStyleCnt="0">
        <dgm:presLayoutVars>
          <dgm:dir/>
          <dgm:resizeHandles val="exact"/>
        </dgm:presLayoutVars>
      </dgm:prSet>
      <dgm:spPr/>
    </dgm:pt>
    <dgm:pt modelId="{BDC523BA-8F85-45F3-8BBB-61C732BF622A}" type="pres">
      <dgm:prSet presAssocID="{F7A50B0B-2F88-4F39-9B75-53D602EFAFC3}" presName="node" presStyleLbl="node1" presStyleIdx="0" presStyleCnt="6">
        <dgm:presLayoutVars>
          <dgm:bulletEnabled val="1"/>
        </dgm:presLayoutVars>
      </dgm:prSet>
      <dgm:spPr/>
    </dgm:pt>
    <dgm:pt modelId="{2A3953AA-4991-44F8-90E9-4643CF3E6A07}" type="pres">
      <dgm:prSet presAssocID="{04B808CE-013A-4CDB-A4D3-0962B903A83D}" presName="sibTrans" presStyleCnt="0"/>
      <dgm:spPr/>
    </dgm:pt>
    <dgm:pt modelId="{5EAC6C86-4A44-46B0-B7EF-DD19B40ECF8C}" type="pres">
      <dgm:prSet presAssocID="{91889A28-1AAB-44B6-8790-08F28FBE7469}" presName="node" presStyleLbl="node1" presStyleIdx="1" presStyleCnt="6">
        <dgm:presLayoutVars>
          <dgm:bulletEnabled val="1"/>
        </dgm:presLayoutVars>
      </dgm:prSet>
      <dgm:spPr/>
    </dgm:pt>
    <dgm:pt modelId="{7A3A2E3D-8313-48C9-9864-55C52837D239}" type="pres">
      <dgm:prSet presAssocID="{EF6B9007-0B72-4112-B947-904EEB2725F6}" presName="sibTrans" presStyleCnt="0"/>
      <dgm:spPr/>
    </dgm:pt>
    <dgm:pt modelId="{7E0E3CFA-6849-4544-91B6-838781B901A8}" type="pres">
      <dgm:prSet presAssocID="{19114197-CEDB-4E8C-80B5-9F3C854F8A94}" presName="node" presStyleLbl="node1" presStyleIdx="2" presStyleCnt="6">
        <dgm:presLayoutVars>
          <dgm:bulletEnabled val="1"/>
        </dgm:presLayoutVars>
      </dgm:prSet>
      <dgm:spPr/>
    </dgm:pt>
    <dgm:pt modelId="{1137F0B8-58B8-4281-B836-8DF7571B96CD}" type="pres">
      <dgm:prSet presAssocID="{E926114E-527B-4FC6-B3F5-BB6096B3120A}" presName="sibTrans" presStyleCnt="0"/>
      <dgm:spPr/>
    </dgm:pt>
    <dgm:pt modelId="{3397F1D1-AB5A-4578-9780-B6706E76CB6F}" type="pres">
      <dgm:prSet presAssocID="{40362A3C-CA9E-488F-B77D-4D0F4AD924FC}" presName="node" presStyleLbl="node1" presStyleIdx="3" presStyleCnt="6">
        <dgm:presLayoutVars>
          <dgm:bulletEnabled val="1"/>
        </dgm:presLayoutVars>
      </dgm:prSet>
      <dgm:spPr/>
    </dgm:pt>
    <dgm:pt modelId="{30F9B4DF-203D-4A5B-9F92-FDBDF1A78654}" type="pres">
      <dgm:prSet presAssocID="{51E5A3DA-B846-4F1B-AE76-438735C94DF0}" presName="sibTrans" presStyleCnt="0"/>
      <dgm:spPr/>
    </dgm:pt>
    <dgm:pt modelId="{DF1F5758-6D9C-4ED4-BE14-7D14C7734F6B}" type="pres">
      <dgm:prSet presAssocID="{748484E6-689B-4D76-82C8-26D4F7ADA082}" presName="node" presStyleLbl="node1" presStyleIdx="4" presStyleCnt="6">
        <dgm:presLayoutVars>
          <dgm:bulletEnabled val="1"/>
        </dgm:presLayoutVars>
      </dgm:prSet>
      <dgm:spPr/>
    </dgm:pt>
    <dgm:pt modelId="{07E95F6C-1D50-4D7F-80D8-32E5940EFB5D}" type="pres">
      <dgm:prSet presAssocID="{AC6BE265-0867-48B2-8F45-133C3A2751DE}" presName="sibTrans" presStyleCnt="0"/>
      <dgm:spPr/>
    </dgm:pt>
    <dgm:pt modelId="{E166E67F-198A-4F6C-8A55-682B70B84818}" type="pres">
      <dgm:prSet presAssocID="{C1887E75-CF73-4890-B5F3-C9930222AE25}" presName="node" presStyleLbl="node1" presStyleIdx="5" presStyleCnt="6">
        <dgm:presLayoutVars>
          <dgm:bulletEnabled val="1"/>
        </dgm:presLayoutVars>
      </dgm:prSet>
      <dgm:spPr/>
    </dgm:pt>
  </dgm:ptLst>
  <dgm:cxnLst>
    <dgm:cxn modelId="{D2F5DC12-3796-4999-BE8E-646C3990468E}" srcId="{751FB90D-A5AA-43DD-B4EF-E29E34D87002}" destId="{91889A28-1AAB-44B6-8790-08F28FBE7469}" srcOrd="1" destOrd="0" parTransId="{F3D29CEC-4AA8-4DF9-805E-B83F6B631F5C}" sibTransId="{EF6B9007-0B72-4112-B947-904EEB2725F6}"/>
    <dgm:cxn modelId="{E37A3C24-EBBD-47FF-81D3-2F1368210A66}" type="presOf" srcId="{C1887E75-CF73-4890-B5F3-C9930222AE25}" destId="{E166E67F-198A-4F6C-8A55-682B70B84818}" srcOrd="0" destOrd="0" presId="urn:microsoft.com/office/officeart/2005/8/layout/default"/>
    <dgm:cxn modelId="{325F3662-C42D-4D42-AFDC-5C00B113D3A5}" srcId="{751FB90D-A5AA-43DD-B4EF-E29E34D87002}" destId="{C1887E75-CF73-4890-B5F3-C9930222AE25}" srcOrd="5" destOrd="0" parTransId="{BA015E32-AA00-49A8-BD3E-C913A06014D3}" sibTransId="{DC2A9F1A-7DAA-49BF-B878-D14268A54A69}"/>
    <dgm:cxn modelId="{D2E5EE47-5D3E-45D2-9B07-E5BC95B2B13B}" type="presOf" srcId="{19114197-CEDB-4E8C-80B5-9F3C854F8A94}" destId="{7E0E3CFA-6849-4544-91B6-838781B901A8}" srcOrd="0" destOrd="0" presId="urn:microsoft.com/office/officeart/2005/8/layout/default"/>
    <dgm:cxn modelId="{C764CA53-F6EA-4C15-9C58-747903ECC51F}" srcId="{751FB90D-A5AA-43DD-B4EF-E29E34D87002}" destId="{19114197-CEDB-4E8C-80B5-9F3C854F8A94}" srcOrd="2" destOrd="0" parTransId="{EC10E8DC-499C-48EC-93D2-91F9994802F7}" sibTransId="{E926114E-527B-4FC6-B3F5-BB6096B3120A}"/>
    <dgm:cxn modelId="{A84A987C-4A09-4F18-93F9-BC53382460B2}" type="presOf" srcId="{748484E6-689B-4D76-82C8-26D4F7ADA082}" destId="{DF1F5758-6D9C-4ED4-BE14-7D14C7734F6B}" srcOrd="0" destOrd="0" presId="urn:microsoft.com/office/officeart/2005/8/layout/default"/>
    <dgm:cxn modelId="{482B6492-1ED2-4227-B6A9-F7EEC9DF90CC}" srcId="{751FB90D-A5AA-43DD-B4EF-E29E34D87002}" destId="{40362A3C-CA9E-488F-B77D-4D0F4AD924FC}" srcOrd="3" destOrd="0" parTransId="{8AFC12AF-5032-4647-9ED5-07A429FDFFA9}" sibTransId="{51E5A3DA-B846-4F1B-AE76-438735C94DF0}"/>
    <dgm:cxn modelId="{9ACACBCE-8217-4B71-8438-B32F6AC56442}" srcId="{751FB90D-A5AA-43DD-B4EF-E29E34D87002}" destId="{F7A50B0B-2F88-4F39-9B75-53D602EFAFC3}" srcOrd="0" destOrd="0" parTransId="{489268E0-82E0-4068-885A-6520401A33D4}" sibTransId="{04B808CE-013A-4CDB-A4D3-0962B903A83D}"/>
    <dgm:cxn modelId="{0ACFD2DC-2068-4B91-886F-29FA8F036750}" srcId="{751FB90D-A5AA-43DD-B4EF-E29E34D87002}" destId="{748484E6-689B-4D76-82C8-26D4F7ADA082}" srcOrd="4" destOrd="0" parTransId="{091B771C-655F-4524-A5B2-C7C3FE7E5E24}" sibTransId="{AC6BE265-0867-48B2-8F45-133C3A2751DE}"/>
    <dgm:cxn modelId="{5B7089E7-AA02-4D67-9067-975935F09F03}" type="presOf" srcId="{F7A50B0B-2F88-4F39-9B75-53D602EFAFC3}" destId="{BDC523BA-8F85-45F3-8BBB-61C732BF622A}" srcOrd="0" destOrd="0" presId="urn:microsoft.com/office/officeart/2005/8/layout/default"/>
    <dgm:cxn modelId="{C3CD1FEA-8D3C-4FFA-AB19-A6473A4A74C4}" type="presOf" srcId="{751FB90D-A5AA-43DD-B4EF-E29E34D87002}" destId="{A33BBB48-BB7B-48F0-A462-23BA30CD0E0A}" srcOrd="0" destOrd="0" presId="urn:microsoft.com/office/officeart/2005/8/layout/default"/>
    <dgm:cxn modelId="{1622ABEA-FA6F-4920-A754-A44FE6EC6CEB}" type="presOf" srcId="{91889A28-1AAB-44B6-8790-08F28FBE7469}" destId="{5EAC6C86-4A44-46B0-B7EF-DD19B40ECF8C}" srcOrd="0" destOrd="0" presId="urn:microsoft.com/office/officeart/2005/8/layout/default"/>
    <dgm:cxn modelId="{FD4B9BED-B8C7-4C5E-965D-282ABFF5CE0C}" type="presOf" srcId="{40362A3C-CA9E-488F-B77D-4D0F4AD924FC}" destId="{3397F1D1-AB5A-4578-9780-B6706E76CB6F}" srcOrd="0" destOrd="0" presId="urn:microsoft.com/office/officeart/2005/8/layout/default"/>
    <dgm:cxn modelId="{6B063E91-A12D-45D0-8C6A-66B7497F593E}" type="presParOf" srcId="{A33BBB48-BB7B-48F0-A462-23BA30CD0E0A}" destId="{BDC523BA-8F85-45F3-8BBB-61C732BF622A}" srcOrd="0" destOrd="0" presId="urn:microsoft.com/office/officeart/2005/8/layout/default"/>
    <dgm:cxn modelId="{920839BA-EEA7-41E6-9E38-D5CDD96F2740}" type="presParOf" srcId="{A33BBB48-BB7B-48F0-A462-23BA30CD0E0A}" destId="{2A3953AA-4991-44F8-90E9-4643CF3E6A07}" srcOrd="1" destOrd="0" presId="urn:microsoft.com/office/officeart/2005/8/layout/default"/>
    <dgm:cxn modelId="{3A764F95-07FE-4665-880E-0184A40DB73D}" type="presParOf" srcId="{A33BBB48-BB7B-48F0-A462-23BA30CD0E0A}" destId="{5EAC6C86-4A44-46B0-B7EF-DD19B40ECF8C}" srcOrd="2" destOrd="0" presId="urn:microsoft.com/office/officeart/2005/8/layout/default"/>
    <dgm:cxn modelId="{0D699A91-19A5-4F13-985D-30FC280C3696}" type="presParOf" srcId="{A33BBB48-BB7B-48F0-A462-23BA30CD0E0A}" destId="{7A3A2E3D-8313-48C9-9864-55C52837D239}" srcOrd="3" destOrd="0" presId="urn:microsoft.com/office/officeart/2005/8/layout/default"/>
    <dgm:cxn modelId="{33244D35-2E14-4429-80A0-ACD18242D774}" type="presParOf" srcId="{A33BBB48-BB7B-48F0-A462-23BA30CD0E0A}" destId="{7E0E3CFA-6849-4544-91B6-838781B901A8}" srcOrd="4" destOrd="0" presId="urn:microsoft.com/office/officeart/2005/8/layout/default"/>
    <dgm:cxn modelId="{6D1CD9AD-3503-4C64-93D5-D7E2AB9B47A6}" type="presParOf" srcId="{A33BBB48-BB7B-48F0-A462-23BA30CD0E0A}" destId="{1137F0B8-58B8-4281-B836-8DF7571B96CD}" srcOrd="5" destOrd="0" presId="urn:microsoft.com/office/officeart/2005/8/layout/default"/>
    <dgm:cxn modelId="{B06C0F95-049C-4768-9AFA-3F6B7A8471A9}" type="presParOf" srcId="{A33BBB48-BB7B-48F0-A462-23BA30CD0E0A}" destId="{3397F1D1-AB5A-4578-9780-B6706E76CB6F}" srcOrd="6" destOrd="0" presId="urn:microsoft.com/office/officeart/2005/8/layout/default"/>
    <dgm:cxn modelId="{417D0255-A1AA-48E5-AE0A-773B71E1B633}" type="presParOf" srcId="{A33BBB48-BB7B-48F0-A462-23BA30CD0E0A}" destId="{30F9B4DF-203D-4A5B-9F92-FDBDF1A78654}" srcOrd="7" destOrd="0" presId="urn:microsoft.com/office/officeart/2005/8/layout/default"/>
    <dgm:cxn modelId="{10D06C07-3C0C-4F46-A54A-76FF0A5ACCD1}" type="presParOf" srcId="{A33BBB48-BB7B-48F0-A462-23BA30CD0E0A}" destId="{DF1F5758-6D9C-4ED4-BE14-7D14C7734F6B}" srcOrd="8" destOrd="0" presId="urn:microsoft.com/office/officeart/2005/8/layout/default"/>
    <dgm:cxn modelId="{75242621-5A0D-435B-A754-C6838F8AF614}" type="presParOf" srcId="{A33BBB48-BB7B-48F0-A462-23BA30CD0E0A}" destId="{07E95F6C-1D50-4D7F-80D8-32E5940EFB5D}" srcOrd="9" destOrd="0" presId="urn:microsoft.com/office/officeart/2005/8/layout/default"/>
    <dgm:cxn modelId="{544F3AB1-C5F2-4818-8D9F-94AF3D1CEC30}" type="presParOf" srcId="{A33BBB48-BB7B-48F0-A462-23BA30CD0E0A}" destId="{E166E67F-198A-4F6C-8A55-682B70B84818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C56E7B-1C91-41CD-89E4-5CC74C9FF379}">
      <dsp:nvSpPr>
        <dsp:cNvPr id="0" name=""/>
        <dsp:cNvSpPr/>
      </dsp:nvSpPr>
      <dsp:spPr>
        <a:xfrm>
          <a:off x="2813" y="410640"/>
          <a:ext cx="2232266" cy="13393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Poddaní: děleni z právního hlediska podle poskytování služeb a plnění funkcí ve vztahu ke státu</a:t>
          </a:r>
          <a:endParaRPr lang="en-US" sz="1300" kern="1200"/>
        </a:p>
      </dsp:txBody>
      <dsp:txXfrm>
        <a:off x="2813" y="410640"/>
        <a:ext cx="2232266" cy="1339360"/>
      </dsp:txXfrm>
    </dsp:sp>
    <dsp:sp modelId="{3C758DCE-3B1B-4170-A75E-8436731C273F}">
      <dsp:nvSpPr>
        <dsp:cNvPr id="0" name=""/>
        <dsp:cNvSpPr/>
      </dsp:nvSpPr>
      <dsp:spPr>
        <a:xfrm>
          <a:off x="2458307" y="410640"/>
          <a:ext cx="2232266" cy="13393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/>
            <a:t>Askeri</a:t>
          </a:r>
          <a:r>
            <a:rPr lang="cs-CZ" sz="1300" kern="1200"/>
            <a:t>, tzn. vojáci v širším smyslu, tj. funkcionáři, služebníci dvora – osvobození od daní</a:t>
          </a:r>
          <a:endParaRPr lang="en-US" sz="1300" kern="1200"/>
        </a:p>
      </dsp:txBody>
      <dsp:txXfrm>
        <a:off x="2458307" y="410640"/>
        <a:ext cx="2232266" cy="1339360"/>
      </dsp:txXfrm>
    </dsp:sp>
    <dsp:sp modelId="{026D4A61-BB29-4C71-ADE5-EBE7F0DE09CD}">
      <dsp:nvSpPr>
        <dsp:cNvPr id="0" name=""/>
        <dsp:cNvSpPr/>
      </dsp:nvSpPr>
      <dsp:spPr>
        <a:xfrm>
          <a:off x="4913800" y="410640"/>
          <a:ext cx="2232266" cy="13393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/>
            <a:t>Reaya</a:t>
          </a:r>
          <a:r>
            <a:rPr lang="cs-CZ" sz="1300" kern="1200"/>
            <a:t>, „stáda dobytka“, výrobci podporují stát poplatky nebo odvedením naturálií (rolnici, měšťani, nomádi) – muslimové i nemuslimové X ne otroci</a:t>
          </a:r>
          <a:endParaRPr lang="en-US" sz="1300" kern="1200"/>
        </a:p>
      </dsp:txBody>
      <dsp:txXfrm>
        <a:off x="4913800" y="410640"/>
        <a:ext cx="2232266" cy="1339360"/>
      </dsp:txXfrm>
    </dsp:sp>
    <dsp:sp modelId="{01AEC3E3-2F57-4D02-8B8C-04A061694058}">
      <dsp:nvSpPr>
        <dsp:cNvPr id="0" name=""/>
        <dsp:cNvSpPr/>
      </dsp:nvSpPr>
      <dsp:spPr>
        <a:xfrm>
          <a:off x="7369294" y="410640"/>
          <a:ext cx="2232266" cy="13393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NEMUSLIMOVÉ, (Rumi, Ermeni, Yahudi) tzv. zimmi, jejich pozice definována šaríi, uznání místa ve státě a právo svobodně vyznávat víru, nicméně v podřízeném postavení vůči muslimům</a:t>
          </a:r>
          <a:endParaRPr lang="en-US" sz="1300" kern="1200"/>
        </a:p>
      </dsp:txBody>
      <dsp:txXfrm>
        <a:off x="7369294" y="410640"/>
        <a:ext cx="2232266" cy="1339360"/>
      </dsp:txXfrm>
    </dsp:sp>
    <dsp:sp modelId="{BDFC0EF6-6A82-48EF-BB05-45D2D330336B}">
      <dsp:nvSpPr>
        <dsp:cNvPr id="0" name=""/>
        <dsp:cNvSpPr/>
      </dsp:nvSpPr>
      <dsp:spPr>
        <a:xfrm>
          <a:off x="1230560" y="1973226"/>
          <a:ext cx="2232266" cy="13393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- daň z hlavy – cizye nebo harac = symbol podřázenosti</a:t>
          </a:r>
          <a:endParaRPr lang="en-US" sz="1300" kern="1200"/>
        </a:p>
      </dsp:txBody>
      <dsp:txXfrm>
        <a:off x="1230560" y="1973226"/>
        <a:ext cx="2232266" cy="1339360"/>
      </dsp:txXfrm>
    </dsp:sp>
    <dsp:sp modelId="{55E367FF-07C6-491E-AEE4-FC7FEB075A6C}">
      <dsp:nvSpPr>
        <dsp:cNvPr id="0" name=""/>
        <dsp:cNvSpPr/>
      </dsp:nvSpPr>
      <dsp:spPr>
        <a:xfrm>
          <a:off x="3686054" y="1973226"/>
          <a:ext cx="2232266" cy="13393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- diskriminace a společenská omezení (v oblečení, noseni zbraní atd)</a:t>
          </a:r>
          <a:endParaRPr lang="en-US" sz="1300" kern="1200"/>
        </a:p>
      </dsp:txBody>
      <dsp:txXfrm>
        <a:off x="3686054" y="1973226"/>
        <a:ext cx="2232266" cy="1339360"/>
      </dsp:txXfrm>
    </dsp:sp>
    <dsp:sp modelId="{966BD3D5-D8B1-4E47-9C2F-530EE0C1D9BC}">
      <dsp:nvSpPr>
        <dsp:cNvPr id="0" name=""/>
        <dsp:cNvSpPr/>
      </dsp:nvSpPr>
      <dsp:spPr>
        <a:xfrm>
          <a:off x="6141547" y="1973226"/>
          <a:ext cx="2232266" cy="1339360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kern="1200"/>
            <a:t>OTROCI – abd – kul = člověk i věc současně – neměli práva, ale byli předmětem práva – jejich osvobození bylo možné a korán jej doporučoval</a:t>
          </a:r>
          <a:endParaRPr lang="en-US" sz="1300" kern="1200"/>
        </a:p>
      </dsp:txBody>
      <dsp:txXfrm>
        <a:off x="6141547" y="1973226"/>
        <a:ext cx="2232266" cy="13393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DC523BA-8F85-45F3-8BBB-61C732BF622A}">
      <dsp:nvSpPr>
        <dsp:cNvPr id="0" name=""/>
        <dsp:cNvSpPr/>
      </dsp:nvSpPr>
      <dsp:spPr>
        <a:xfrm>
          <a:off x="225102" y="2172"/>
          <a:ext cx="2860678" cy="171640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 baseline="0"/>
            <a:t>Odvody probíhaly zejména balkánským obyvatelstvem, až později od konce 15. století i v Malé Asii. </a:t>
          </a:r>
          <a:endParaRPr lang="en-US" sz="1500" kern="1200"/>
        </a:p>
      </dsp:txBody>
      <dsp:txXfrm>
        <a:off x="225102" y="2172"/>
        <a:ext cx="2860678" cy="1716406"/>
      </dsp:txXfrm>
    </dsp:sp>
    <dsp:sp modelId="{5EAC6C86-4A44-46B0-B7EF-DD19B40ECF8C}">
      <dsp:nvSpPr>
        <dsp:cNvPr id="0" name=""/>
        <dsp:cNvSpPr/>
      </dsp:nvSpPr>
      <dsp:spPr>
        <a:xfrm>
          <a:off x="3371848" y="2172"/>
          <a:ext cx="2860678" cy="1716406"/>
        </a:xfrm>
        <a:prstGeom prst="rect">
          <a:avLst/>
        </a:prstGeom>
        <a:solidFill>
          <a:schemeClr val="accent5">
            <a:hueOff val="-336926"/>
            <a:satOff val="-1589"/>
            <a:lumOff val="39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 baseline="0"/>
            <a:t>Jen některé oblasti byly této povinnosti zbaveny (roku 1430 Janina; 1522 Rhodos apod.), netýkala se rovněž sirotků, ženatých mladíků (rodiče proto ženili své syny ve velmi mladém věku) nebo jediných synů v rodině.</a:t>
          </a:r>
          <a:endParaRPr lang="en-US" sz="1500" kern="1200"/>
        </a:p>
      </dsp:txBody>
      <dsp:txXfrm>
        <a:off x="3371848" y="2172"/>
        <a:ext cx="2860678" cy="1716406"/>
      </dsp:txXfrm>
    </dsp:sp>
    <dsp:sp modelId="{7E0E3CFA-6849-4544-91B6-838781B901A8}">
      <dsp:nvSpPr>
        <dsp:cNvPr id="0" name=""/>
        <dsp:cNvSpPr/>
      </dsp:nvSpPr>
      <dsp:spPr>
        <a:xfrm>
          <a:off x="6518594" y="2172"/>
          <a:ext cx="2860678" cy="1716406"/>
        </a:xfrm>
        <a:prstGeom prst="rect">
          <a:avLst/>
        </a:prstGeom>
        <a:solidFill>
          <a:schemeClr val="accent5">
            <a:hueOff val="-673852"/>
            <a:satOff val="-3178"/>
            <a:lumOff val="78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kern="1200"/>
            <a:t>Další </a:t>
          </a:r>
          <a:r>
            <a:rPr lang="cs-CZ" sz="1500" b="0" i="0" kern="1200" baseline="0"/>
            <a:t>odvody chlapců v dětském věku šesti až deseti let (</a:t>
          </a:r>
          <a:r>
            <a:rPr lang="cs-CZ" sz="1500" b="0" i="1" kern="1200" baseline="0"/>
            <a:t>iç oǧlan</a:t>
          </a:r>
          <a:r>
            <a:rPr lang="cs-CZ" sz="1500" b="0" i="0" kern="1200" baseline="0"/>
            <a:t>), kteří byli vychováváni pro jakousi „pážecí“ službu v sultánském paláci. </a:t>
          </a:r>
          <a:endParaRPr lang="en-US" sz="1500" kern="1200"/>
        </a:p>
      </dsp:txBody>
      <dsp:txXfrm>
        <a:off x="6518594" y="2172"/>
        <a:ext cx="2860678" cy="1716406"/>
      </dsp:txXfrm>
    </dsp:sp>
    <dsp:sp modelId="{3397F1D1-AB5A-4578-9780-B6706E76CB6F}">
      <dsp:nvSpPr>
        <dsp:cNvPr id="0" name=""/>
        <dsp:cNvSpPr/>
      </dsp:nvSpPr>
      <dsp:spPr>
        <a:xfrm>
          <a:off x="225102" y="2004647"/>
          <a:ext cx="2860678" cy="1716406"/>
        </a:xfrm>
        <a:prstGeom prst="rect">
          <a:avLst/>
        </a:prstGeom>
        <a:solidFill>
          <a:schemeClr val="accent5">
            <a:hueOff val="-1010778"/>
            <a:satOff val="-4766"/>
            <a:lumOff val="117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 baseline="0"/>
            <a:t>Rodičům, kteří nechtěli dítě vydat, hrozil trest smrti. </a:t>
          </a:r>
          <a:endParaRPr lang="en-US" sz="1500" kern="1200"/>
        </a:p>
      </dsp:txBody>
      <dsp:txXfrm>
        <a:off x="225102" y="2004647"/>
        <a:ext cx="2860678" cy="1716406"/>
      </dsp:txXfrm>
    </dsp:sp>
    <dsp:sp modelId="{DF1F5758-6D9C-4ED4-BE14-7D14C7734F6B}">
      <dsp:nvSpPr>
        <dsp:cNvPr id="0" name=""/>
        <dsp:cNvSpPr/>
      </dsp:nvSpPr>
      <dsp:spPr>
        <a:xfrm>
          <a:off x="3371848" y="2004647"/>
          <a:ext cx="2860678" cy="1716406"/>
        </a:xfrm>
        <a:prstGeom prst="rect">
          <a:avLst/>
        </a:prstGeom>
        <a:solidFill>
          <a:schemeClr val="accent5">
            <a:hueOff val="-1347705"/>
            <a:satOff val="-6355"/>
            <a:lumOff val="1568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 baseline="0"/>
            <a:t>Starší odvedení chlapci byli vychováváni tvrdou prací v rodinách tureckých držitelů timarů, aby se tu naučili jazyku i tureckému způsobu života. </a:t>
          </a:r>
          <a:endParaRPr lang="en-US" sz="1500" kern="1200"/>
        </a:p>
      </dsp:txBody>
      <dsp:txXfrm>
        <a:off x="3371848" y="2004647"/>
        <a:ext cx="2860678" cy="1716406"/>
      </dsp:txXfrm>
    </dsp:sp>
    <dsp:sp modelId="{E166E67F-198A-4F6C-8A55-682B70B84818}">
      <dsp:nvSpPr>
        <dsp:cNvPr id="0" name=""/>
        <dsp:cNvSpPr/>
      </dsp:nvSpPr>
      <dsp:spPr>
        <a:xfrm>
          <a:off x="6518594" y="2004647"/>
          <a:ext cx="2860678" cy="1716406"/>
        </a:xfrm>
        <a:prstGeom prst="rect">
          <a:avLst/>
        </a:prstGeom>
        <a:solidFill>
          <a:schemeClr val="accent5">
            <a:hueOff val="-1684631"/>
            <a:satOff val="-7944"/>
            <a:lumOff val="196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 baseline="0"/>
            <a:t>Odvody chlapců znamenaly zvláště v 15. a 16. století pro řecký národ značné demografické ztráty: půl milionů odvedených chlapců </a:t>
          </a:r>
          <a:endParaRPr lang="en-US" sz="1500" kern="1200"/>
        </a:p>
      </dsp:txBody>
      <dsp:txXfrm>
        <a:off x="6518594" y="2004647"/>
        <a:ext cx="2860678" cy="17164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8629B6-4616-48CF-BF19-2D462D289FF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Politické a sociální uspořádání oř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FB2BD88-3C6F-4F78-9E1D-F6C9889AAB2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Postavení pravoslavných křesťanů v ni</a:t>
            </a:r>
          </a:p>
        </p:txBody>
      </p:sp>
    </p:spTree>
    <p:extLst>
      <p:ext uri="{BB962C8B-B14F-4D97-AF65-F5344CB8AC3E}">
        <p14:creationId xmlns:p14="http://schemas.microsoft.com/office/powerpoint/2010/main" val="226153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0F6CCA-24B6-4707-8026-5739A0BF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pedomazoma</a:t>
            </a:r>
            <a:r>
              <a:rPr lang="cs-CZ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devşirme</a:t>
            </a:r>
            <a:r>
              <a:rPr lang="cs-CZ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</a:t>
            </a:r>
            <a:r>
              <a:rPr lang="cs-CZ" dirty="0"/>
              <a:t> A JANIČÁŘI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060121A-7FE9-4B8C-9D34-BD51C2016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6195784" cy="345061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odvod křesťanských chlapců ve věku patnácti až dvaceti let (</a:t>
            </a:r>
            <a:r>
              <a:rPr lang="cs-CZ" sz="1400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acemi</a:t>
            </a:r>
            <a:r>
              <a:rPr lang="cs-CZ" sz="14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oǧlan</a:t>
            </a: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kteří „</a:t>
            </a:r>
            <a:r>
              <a:rPr lang="cs-CZ" sz="14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měli být hezcí, dobře rostlí a vhodní k válce</a:t>
            </a: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“. </a:t>
            </a:r>
          </a:p>
          <a:p>
            <a:pPr>
              <a:lnSpc>
                <a:spcPct val="110000"/>
              </a:lnSpc>
            </a:pP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Tuto instituci zavedl již </a:t>
            </a:r>
            <a:r>
              <a:rPr lang="cs-CZ" sz="14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Murad</a:t>
            </a: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I. (1362-1389). Zpočátku do oddílu janičárů (</a:t>
            </a:r>
            <a:r>
              <a:rPr lang="cs-CZ" sz="1400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yeni</a:t>
            </a:r>
            <a:r>
              <a:rPr lang="cs-CZ" sz="1400" i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400" i="1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çeri</a:t>
            </a: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nová armáda) na základě církevních nebo obecních matrik každých pět let, později se lhůta zkracovala, odvody byly pořádány i každý rok podle toho, jak si to vyžadovala stávající vojenská situace. </a:t>
            </a:r>
          </a:p>
          <a:p>
            <a:pPr>
              <a:lnSpc>
                <a:spcPct val="110000"/>
              </a:lnSpc>
            </a:pP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Janičáři kromě žoldu odměňováni i držbou </a:t>
            </a:r>
            <a:r>
              <a:rPr lang="cs-CZ" sz="140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timarů</a:t>
            </a: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nebo správními úřady v provinciích, sociální vzestup i finanční přínos. </a:t>
            </a:r>
          </a:p>
          <a:p>
            <a:pPr>
              <a:lnSpc>
                <a:spcPct val="110000"/>
              </a:lnSpc>
            </a:pPr>
            <a:r>
              <a:rPr lang="cs-CZ" sz="140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Sultáni si tak zajišťovali věrnost tohoto elitního vojenského oddílu. Odváděním pouze křesťanských chlapců bránili vzestupu starých tureckých rodů a posilovali vlastní autokratickou moc. </a:t>
            </a:r>
            <a:endParaRPr lang="cs-CZ" sz="1400"/>
          </a:p>
        </p:txBody>
      </p:sp>
      <p:pic>
        <p:nvPicPr>
          <p:cNvPr id="1026" name="Picture 2" descr="130 Turecko - Janičáři ideas | turecko, otoman, první světová válka">
            <a:extLst>
              <a:ext uri="{FF2B5EF4-FFF2-40B4-BE49-F238E27FC236}">
                <a16:creationId xmlns:a16="http://schemas.microsoft.com/office/drawing/2014/main" id="{E168B161-ABA7-4E9F-B7E5-41FF58DD5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58921" y="2015734"/>
            <a:ext cx="2665767" cy="3450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68439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45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58C101F-CF21-4A33-919C-648D3D59A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/>
              <a:t>Acem oglan X ic oglan</a:t>
            </a:r>
          </a:p>
        </p:txBody>
      </p:sp>
      <p:cxnSp>
        <p:nvCxnSpPr>
          <p:cNvPr id="59" name="Straight Connector 47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60" name="Rectangle 49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61" name="Rectangle 1">
            <a:extLst>
              <a:ext uri="{FF2B5EF4-FFF2-40B4-BE49-F238E27FC236}">
                <a16:creationId xmlns:a16="http://schemas.microsoft.com/office/drawing/2014/main" id="{C10413F9-509B-4D22-BCDE-568FC6F979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9420109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9162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24BE214B-2C92-47AF-8D90-6982111037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86D07CD-E0E5-42ED-BA28-6CB6ADC3B0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7" y="1847088"/>
            <a:ext cx="554803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CB9A2F06-BE6E-4477-AFC4-9F3D0AEE36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5550355" cy="1049235"/>
          </a:xfrm>
        </p:spPr>
        <p:txBody>
          <a:bodyPr>
            <a:normAutofit/>
          </a:bodyPr>
          <a:lstStyle/>
          <a:p>
            <a:r>
              <a:rPr lang="cs-CZ" dirty="0"/>
              <a:t>Zrušení janičářských jednotek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69A020F-4984-4DD0-898A-B60A4882B0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91521ABA-1CE2-4D15-A0B3-4306E29608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015732"/>
            <a:ext cx="7477085" cy="3823002"/>
          </a:xfrm>
        </p:spPr>
        <p:txBody>
          <a:bodyPr>
            <a:normAutofit fontScale="85000" lnSpcReduction="10000"/>
          </a:bodyPr>
          <a:lstStyle/>
          <a:p>
            <a:pPr indent="144145" algn="just">
              <a:spcAft>
                <a:spcPts val="600"/>
              </a:spcAft>
            </a:pP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Privilegia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janičárů vedla některé turecké rodiny k tomu, že přenechávaly své syny křesťanským rodinám, aby i oni mohli být zařazeni do oddílů janičárů a dočkali se sociálního vzestupu. </a:t>
            </a:r>
          </a:p>
          <a:p>
            <a:pPr indent="144145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 16. století, za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Süleymana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I. (1520-1566) získali janičáři, kteří původně museli dodržovat celibát, právo zakládat rodinu. Z muslimů se mohli k těmto odvodům dobrovolně hlásit zejména Albánci a Bosňáci. Na druhé straně jsou známy i případy, kdy někteří janičáři nezapomínali na své původní křesťanské rodiny a snažili se jim pomáhat.</a:t>
            </a:r>
          </a:p>
          <a:p>
            <a:pPr indent="144145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Od 17. století špatně ovladatelnou součástí osmanské společnosti, sultáni se snažili vzdálit je z hlavního města v obavách před vzbouřeními. Poslední odvod chlapců proběhl pravděpodobně roku 1705 v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Nausse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kde došlo při pokusu o odvod k bouřím obyvatelstva.</a:t>
            </a:r>
          </a:p>
          <a:p>
            <a:pPr indent="144145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 definitivní platností byly janičárské oddíly rozpuštěny až v r. 1826, protože se staly brzdou modernizace a europeizace turecké armády.</a:t>
            </a:r>
          </a:p>
          <a:p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A3761B47-AE33-47C9-9636-19D4B313F2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477388" y="482171"/>
            <a:ext cx="4074533" cy="5149101"/>
            <a:chOff x="7477388" y="482171"/>
            <a:chExt cx="4074533" cy="5149101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9E204B78-8026-4E1E-9C59-5F523ECDD2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477388" y="482171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DDDEB6F1-F54D-4345-B8DF-72D72C71EC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90447" y="812507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4380F474-D468-4F2F-8BE9-F343F8D1A9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51624" y="977965"/>
            <a:ext cx="3119444" cy="4135339"/>
          </a:xfrm>
          <a:prstGeom prst="rect">
            <a:avLst/>
          </a:prstGeom>
          <a:solidFill>
            <a:schemeClr val="bg1"/>
          </a:solidFill>
          <a:ln w="635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Janičáři :: Sultán-Muhteşem Yüzyıl-VS">
            <a:extLst>
              <a:ext uri="{FF2B5EF4-FFF2-40B4-BE49-F238E27FC236}">
                <a16:creationId xmlns:a16="http://schemas.microsoft.com/office/drawing/2014/main" id="{3FAC8A96-4198-4CBE-85E2-5A8DBC3A4A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399567" y="1116345"/>
            <a:ext cx="2232714" cy="3866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D757EBBD-8611-41C1-8124-C151D0957D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E40D0D8B-2D5E-48A4-BBD5-8CB09A86A6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7880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5DBAC-3DC6-4788-B88F-91DB4DF8E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Postavení patriarchátu a systém </a:t>
            </a:r>
            <a:r>
              <a:rPr lang="cs-CZ" dirty="0" err="1"/>
              <a:t>milLetů</a:t>
            </a:r>
            <a:r>
              <a:rPr lang="cs-CZ" dirty="0"/>
              <a:t> 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6686CA2C-B0F2-4739-AA74-111D447D7C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0462" y="2265379"/>
            <a:ext cx="2926098" cy="2951322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FD499CA-F1F8-4A13-82D8-A3E2CD93A3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59070" y="2015734"/>
            <a:ext cx="6195784" cy="3450613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cs-CZ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Mehmed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II. Dobyvatel využil v církevní politice vůči křesťanům rozporů mezi východní a západní církví. Novým patriarchou se stal zapřisáhlý odpůrce unie </a:t>
            </a:r>
            <a:r>
              <a:rPr lang="cs-CZ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Gennadios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Scholarios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Cílem této politiky byla izolace ortodoxní církve od Západu a záměr zabránit jeho případným snahám pomoci křesťanským souvěrcům.</a:t>
            </a:r>
          </a:p>
          <a:p>
            <a:pPr>
              <a:lnSpc>
                <a:spcPct val="110000"/>
              </a:lnSpc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Patriarcha nyní nejen hlavou církve, ale </a:t>
            </a:r>
            <a:r>
              <a:rPr lang="cs-CZ" sz="1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ethnarchis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millet-başi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ortodoxních rájů, nejen řeckých, ale i ostatních etnik na území obsazeném Turky, která již neměla svůj vlastní stát, ale tvořila </a:t>
            </a:r>
            <a:r>
              <a:rPr lang="cs-CZ" sz="1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tolerovanou náboženskou skupinu </a:t>
            </a:r>
            <a:r>
              <a:rPr lang="cs-CZ" sz="16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millet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>
              <a:lnSpc>
                <a:spcPct val="110000"/>
              </a:lnSpc>
            </a:pP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Patriarcha pověřen i řešením některých občanskoprávních záležitostí křesťanských rájů a ručil sultánovi za souhrn daní vybíraných od křesťanů a za jejich odvod do státní pokladny.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548415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CC15B3-2DA4-457A-8763-1F80AFEF6D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Patriarcha jako </a:t>
            </a:r>
            <a:r>
              <a:rPr lang="cs-CZ" sz="32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millet-başi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7C9E7F-8855-4130-8B31-40FA00F28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Jeho pravomoc zahrnovala Malou Asii, egejské ostrovy, Balkán, podunajská knížectví i Rusko. Zde působili řečtí kněží. Bulharská, srbská a rumunská církev ztratily na čas svou autokefalii, protože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islámské právo ztotožňovalo náboženství a národnost.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Příslušnost k ortodoxii se stala na území obsazeném Turky znakem identity, nikoliv příslušnost k určitému etniku.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Přenesení řady pravomocí na hlavu ortodoxní církve usnadňovalo Osmanům vládu. Patriarcha i církevní instituce byly osvobozeny od daní. Klášterům byl ponechán jejich majetek včetně pozemků. Kláštery na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Meteorách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na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Athosu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zůstaly centrem ortodoxie vedle patriarchátu. Athoské kláštery přitom vlastnily značný majetek i mimo Athos.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Ortodoxní církev vedla i svou zahraniční politiku a udržovala styky se zahraničními církvemi, v rámci své působnosti vedla určitou expanzivní politiku, inspirovanou byzantským univerzalismem.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Při patriarchátu různé funkce, např.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Megas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logothetis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zajišťoval spojení mezi patriarchátem a Vysokou Portou,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Megas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skeuofylax</a:t>
            </a:r>
            <a:r>
              <a:rPr lang="cs-CZ" sz="1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(strážce pokladny) 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Megas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chartofylax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hlavní sekretář) a další nižší funkce. </a:t>
            </a:r>
          </a:p>
          <a:p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Tyto úřady při patriarchátu umožňovaly vznik první laické aristokracie po pádu Konstantinopole, tzv. Fanarioté.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60644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4F4148-9BDB-4A47-816E-C4DCD1716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Kláštery a </a:t>
            </a:r>
            <a:r>
              <a:rPr lang="cs-CZ" dirty="0" err="1"/>
              <a:t>neomartyres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443356-4EDD-4E09-AE1E-14F1E1C83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indent="144145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Kláštery útočištěm řecké vzdělanosti díky bohatství rukopisů, jejichž opisování pokračovalo i v tomto období. </a:t>
            </a:r>
            <a:r>
              <a:rPr lang="cs-CZ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niši se snažili svými aktivitami a propagací mezi lidem bránit islamizaci obyvatelstva. </a:t>
            </a:r>
          </a:p>
          <a:p>
            <a:pPr indent="144145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Mnozí z nich se stávali novými mučedníky křesťanství, protože proselytismus mezi muslimy i mezi těmi, kteří konvertovali, byl zakázán. Tito pak byli uctíváni jako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novomučedníci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8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neomartyres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o jejich životě vznikaly nové legendy.</a:t>
            </a:r>
          </a:p>
          <a:p>
            <a:pPr indent="144145" algn="just">
              <a:spcAft>
                <a:spcPts val="6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církev značně přispěla k uchování řeckého národa v období osmanské okupace, byla jakýmsi církevním státem řeckého národa. Paradoxně v této době dosaženo sjednocení Řeků alespoň pod církevní správou na jednom státním území, poté co od 12. století podléhala některá území nadvládě Franků a Benátčanů.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3692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C4547C-88BF-45DD-94D5-A84478B23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sultána a jeho poddaných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E055EC4-D262-4E97-A060-12910E8699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Pohled na OŘ zvenčí – „orientální absolutistická monarchie“ či „despotický režim“?</a:t>
            </a:r>
          </a:p>
          <a:p>
            <a:r>
              <a:rPr lang="cs-CZ" dirty="0"/>
              <a:t>Autorita a moc sultána=absolutní X poslušnost poddaných=absolutní</a:t>
            </a:r>
          </a:p>
          <a:p>
            <a:r>
              <a:rPr lang="cs-CZ" dirty="0"/>
              <a:t>Nicméně sultán se nemohl protivit předpisům </a:t>
            </a:r>
            <a:r>
              <a:rPr lang="cs-CZ" dirty="0" err="1"/>
              <a:t>koranického</a:t>
            </a:r>
            <a:r>
              <a:rPr lang="cs-CZ" dirty="0"/>
              <a:t> práva šarí‘a</a:t>
            </a:r>
          </a:p>
          <a:p>
            <a:r>
              <a:rPr lang="cs-CZ" dirty="0"/>
              <a:t>Oporou: státní aparát (vojáci + administrativa Vysoké Porty)</a:t>
            </a:r>
          </a:p>
          <a:p>
            <a:r>
              <a:rPr lang="cs-CZ" dirty="0"/>
              <a:t>Všechen lid – sultánovi poddaní, tzv. kul = „otroci“  X výjimka: vzdělanci, tzn. duchovní, tzv. </a:t>
            </a:r>
            <a:r>
              <a:rPr lang="cs-CZ" dirty="0" err="1"/>
              <a:t>ulemá</a:t>
            </a:r>
            <a:r>
              <a:rPr lang="cs-CZ" dirty="0"/>
              <a:t>. Poddaní teoreticky rovní, neboť islám neuznával existenci šlechty a </a:t>
            </a:r>
            <a:r>
              <a:rPr lang="cs-CZ" dirty="0" err="1"/>
              <a:t>společ</a:t>
            </a:r>
            <a:r>
              <a:rPr lang="cs-CZ" dirty="0"/>
              <a:t>. kast</a:t>
            </a:r>
          </a:p>
          <a:p>
            <a:r>
              <a:rPr lang="cs-CZ" dirty="0"/>
              <a:t>Právní systém založen na koránu, pak zvykové právu plus nařízení sultána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8361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21A4066-B261-49FE-952E-A0FE3EE75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81B4579-E2EA-4BD7-94FF-0A0BEE135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3896" y="1847088"/>
            <a:ext cx="353088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Nadpis 1">
            <a:extLst>
              <a:ext uri="{FF2B5EF4-FFF2-40B4-BE49-F238E27FC236}">
                <a16:creationId xmlns:a16="http://schemas.microsoft.com/office/drawing/2014/main" id="{A1476B51-804A-40B1-92DC-29B1B3421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80" y="804520"/>
            <a:ext cx="3530157" cy="1049235"/>
          </a:xfrm>
        </p:spPr>
        <p:txBody>
          <a:bodyPr>
            <a:normAutofit/>
          </a:bodyPr>
          <a:lstStyle/>
          <a:p>
            <a:r>
              <a:rPr lang="cs-CZ" dirty="0"/>
              <a:t>Složení OŘ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958111-BC13-4D45-AB27-0C2C83F9BA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BC43231-A777-4F9D-8822-7BC5D55251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81" y="2015732"/>
            <a:ext cx="3526523" cy="3450613"/>
          </a:xfrm>
        </p:spPr>
        <p:txBody>
          <a:bodyPr>
            <a:normAutofit/>
          </a:bodyPr>
          <a:lstStyle/>
          <a:p>
            <a:r>
              <a:rPr lang="cs-CZ" dirty="0"/>
              <a:t>OŘ univerzalistická, vytvořena heterogenními složkami</a:t>
            </a:r>
          </a:p>
          <a:p>
            <a:r>
              <a:rPr lang="cs-CZ" dirty="0"/>
              <a:t>Anatolie= převaha muslimů X </a:t>
            </a:r>
            <a:r>
              <a:rPr lang="cs-CZ" dirty="0" err="1"/>
              <a:t>Rumélie</a:t>
            </a:r>
            <a:r>
              <a:rPr lang="cs-CZ" dirty="0"/>
              <a:t> =převaha křesťanského obyvatelstva</a:t>
            </a:r>
          </a:p>
          <a:p>
            <a:r>
              <a:rPr lang="cs-CZ" dirty="0"/>
              <a:t>Etnická a náboženská různorodost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2188758-E18A-4CE5-9D03-F4BF5D887C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60131" y="482171"/>
            <a:ext cx="6091791" cy="5149101"/>
            <a:chOff x="5446003" y="583365"/>
            <a:chExt cx="6091790" cy="5181928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21513DD-C15F-4381-AEA6-ED9E5E218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46003" y="583365"/>
              <a:ext cx="6091790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ED2DE01-7F43-4858-85FC-27022DA781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764828" y="915807"/>
              <a:ext cx="5461779" cy="4494927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Obrázek 4">
            <a:extLst>
              <a:ext uri="{FF2B5EF4-FFF2-40B4-BE49-F238E27FC236}">
                <a16:creationId xmlns:a16="http://schemas.microsoft.com/office/drawing/2014/main" id="{33F55AEB-FAD1-4E45-9079-13043AF504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185" r="1" b="11738"/>
          <a:stretch/>
        </p:blipFill>
        <p:spPr>
          <a:xfrm>
            <a:off x="6093926" y="1116345"/>
            <a:ext cx="4821551" cy="3866172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D42F4933-2ECF-4EE5-BCE4-F19E3CA609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6FAC23C-014D-4AC5-AD1B-36F7D0E7EF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7784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A22A586-6405-42A3-B5AB-72C1E06E0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/>
              <a:t>Společenské třídy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12" name="Zástupný obsah 2">
            <a:extLst>
              <a:ext uri="{FF2B5EF4-FFF2-40B4-BE49-F238E27FC236}">
                <a16:creationId xmlns:a16="http://schemas.microsoft.com/office/drawing/2014/main" id="{D640B881-7A60-4D95-87DF-CE3FB34091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9689594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1414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2E7F56-382A-40E5-8E3A-56BDE6650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cs-CZ" dirty="0"/>
              <a:t>Duchovenstvo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F7CB59-D5D0-4912-9610-CCB9ACE56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4"/>
            <a:ext cx="5622284" cy="3450613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700"/>
              <a:t>Islám obecně nedisponuje instituci kléru – sultán i chalíf = nejvyšší představitel světské i náboženské moci </a:t>
            </a:r>
          </a:p>
          <a:p>
            <a:pPr>
              <a:lnSpc>
                <a:spcPct val="110000"/>
              </a:lnSpc>
            </a:pPr>
            <a:r>
              <a:rPr lang="cs-CZ" sz="1700"/>
              <a:t>Úzce souvisí náboženství a justice – do skupiny </a:t>
            </a:r>
            <a:r>
              <a:rPr lang="cs-CZ" sz="1700" err="1"/>
              <a:t>ulemá</a:t>
            </a:r>
            <a:r>
              <a:rPr lang="cs-CZ" sz="1700"/>
              <a:t> patří </a:t>
            </a:r>
            <a:r>
              <a:rPr lang="cs-CZ" sz="1700" err="1"/>
              <a:t>imamové</a:t>
            </a:r>
            <a:r>
              <a:rPr lang="cs-CZ" sz="1700"/>
              <a:t>, muezzini, kazatelé, učitelé </a:t>
            </a:r>
            <a:r>
              <a:rPr lang="cs-CZ" sz="1700" err="1"/>
              <a:t>koranických</a:t>
            </a:r>
            <a:r>
              <a:rPr lang="cs-CZ" sz="1700"/>
              <a:t> škol </a:t>
            </a:r>
          </a:p>
          <a:p>
            <a:pPr>
              <a:lnSpc>
                <a:spcPct val="110000"/>
              </a:lnSpc>
            </a:pPr>
            <a:r>
              <a:rPr lang="cs-CZ" sz="1700"/>
              <a:t>Konvertování do jiného náboženství se trestá smrtí</a:t>
            </a:r>
          </a:p>
          <a:p>
            <a:pPr>
              <a:lnSpc>
                <a:spcPct val="110000"/>
              </a:lnSpc>
            </a:pPr>
            <a:r>
              <a:rPr lang="cs-CZ" sz="1700"/>
              <a:t>Poutnictví (</a:t>
            </a:r>
            <a:r>
              <a:rPr lang="cs-CZ" sz="1700" err="1"/>
              <a:t>hacc</a:t>
            </a:r>
            <a:r>
              <a:rPr lang="cs-CZ" sz="1700"/>
              <a:t>) do Mekky a Mediny</a:t>
            </a:r>
          </a:p>
          <a:p>
            <a:pPr>
              <a:lnSpc>
                <a:spcPct val="110000"/>
              </a:lnSpc>
            </a:pPr>
            <a:r>
              <a:rPr lang="cs-CZ" sz="1700"/>
              <a:t>Náboženské nadace (</a:t>
            </a:r>
            <a:r>
              <a:rPr lang="cs-CZ" sz="1700" err="1"/>
              <a:t>vakuf</a:t>
            </a:r>
            <a:r>
              <a:rPr lang="cs-CZ" sz="1700"/>
              <a:t>)</a:t>
            </a:r>
          </a:p>
          <a:p>
            <a:pPr>
              <a:lnSpc>
                <a:spcPct val="110000"/>
              </a:lnSpc>
            </a:pPr>
            <a:r>
              <a:rPr lang="cs-CZ" sz="1700"/>
              <a:t>Náboženské povinnosti: modlitba (pátek odpoledne), půst (ramadán), almužna, </a:t>
            </a:r>
            <a:r>
              <a:rPr lang="cs-CZ" sz="1700" err="1"/>
              <a:t>džihad</a:t>
            </a:r>
            <a:r>
              <a:rPr lang="cs-CZ" sz="1700"/>
              <a:t> </a:t>
            </a:r>
          </a:p>
        </p:txBody>
      </p:sp>
      <p:pic>
        <p:nvPicPr>
          <p:cNvPr id="2050" name="Picture 2" descr="Whirling dervishes at Surahan Caravanserai">
            <a:extLst>
              <a:ext uri="{FF2B5EF4-FFF2-40B4-BE49-F238E27FC236}">
                <a16:creationId xmlns:a16="http://schemas.microsoft.com/office/drawing/2014/main" id="{80851B13-58E7-4827-A68F-52CAD7C012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4139" y="2490785"/>
            <a:ext cx="3500715" cy="2500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8983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71CD10E-CCA3-4AAA-ACBA-B38412F82E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cs-CZ" sz="2700">
                <a:solidFill>
                  <a:srgbClr val="FFFFFF"/>
                </a:solidFill>
              </a:rPr>
              <a:t>spravedlnost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B01A93-3D69-4215-B360-C06E9AB37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r>
              <a:rPr lang="cs-CZ" dirty="0"/>
              <a:t>Všichni podřízeni šaríi = cesta k následování – nařízení tykající se společenského života + základy pro trestní, civilní a obchodní právo</a:t>
            </a:r>
          </a:p>
          <a:p>
            <a:r>
              <a:rPr lang="cs-CZ" dirty="0"/>
              <a:t>Sultán vyhlašuje sekulární legislativu – </a:t>
            </a:r>
            <a:r>
              <a:rPr lang="cs-CZ" dirty="0" err="1"/>
              <a:t>kanun</a:t>
            </a:r>
            <a:endParaRPr lang="cs-CZ" dirty="0"/>
          </a:p>
          <a:p>
            <a:r>
              <a:rPr lang="cs-CZ" dirty="0"/>
              <a:t>JUSTICE: neoddělená od výkonu náboženských funkcí – soudci a právníci z řad </a:t>
            </a:r>
            <a:r>
              <a:rPr lang="cs-CZ" dirty="0" err="1"/>
              <a:t>ulemá</a:t>
            </a:r>
            <a:endParaRPr lang="cs-CZ" dirty="0"/>
          </a:p>
          <a:p>
            <a:r>
              <a:rPr lang="cs-CZ" dirty="0"/>
              <a:t>Soudci – </a:t>
            </a:r>
            <a:r>
              <a:rPr lang="cs-CZ" dirty="0" err="1"/>
              <a:t>kadi</a:t>
            </a:r>
            <a:r>
              <a:rPr lang="cs-CZ" dirty="0"/>
              <a:t> jmenováni sultánem a jen jemu zodpovědní – podle nich rozdělení administrativních celků říše</a:t>
            </a:r>
          </a:p>
          <a:p>
            <a:r>
              <a:rPr lang="cs-CZ" dirty="0"/>
              <a:t>Rozhodnutí soudců je nezvratné X jediná možnost podat stížnost k sultánovi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3145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DDCB11D-54B3-426E-9C16-9ED537C5F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Politické instituce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4A9B62-8520-48F5-9F2D-D6F7B1868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cs-CZ" sz="1900" b="1" dirty="0"/>
              <a:t>Sultán</a:t>
            </a:r>
            <a:r>
              <a:rPr lang="cs-CZ" sz="1900" dirty="0"/>
              <a:t> (</a:t>
            </a:r>
            <a:r>
              <a:rPr lang="cs-CZ" sz="1900" dirty="0" err="1"/>
              <a:t>padišáh</a:t>
            </a:r>
            <a:r>
              <a:rPr lang="cs-CZ" sz="1900" dirty="0"/>
              <a:t>, chán, </a:t>
            </a:r>
            <a:r>
              <a:rPr lang="cs-CZ" sz="1900" dirty="0" err="1"/>
              <a:t>kayser</a:t>
            </a:r>
            <a:r>
              <a:rPr lang="cs-CZ" sz="1900" dirty="0"/>
              <a:t>) – neupřesněná pravidla nástupnictví – až do 17. století se ustálila praxe likvidace konkurentů – potom seniorát</a:t>
            </a:r>
          </a:p>
          <a:p>
            <a:pPr>
              <a:lnSpc>
                <a:spcPct val="110000"/>
              </a:lnSpc>
            </a:pPr>
            <a:r>
              <a:rPr lang="cs-CZ" sz="1900" dirty="0"/>
              <a:t>Sultán disponuje moc </a:t>
            </a:r>
            <a:r>
              <a:rPr lang="cs-CZ" sz="1900" b="1" dirty="0"/>
              <a:t>politickou</a:t>
            </a:r>
            <a:r>
              <a:rPr lang="cs-CZ" sz="1900" dirty="0"/>
              <a:t> = vládce říše, nejvyšší soudce, nejvyšším velitelem armády – </a:t>
            </a:r>
            <a:r>
              <a:rPr lang="cs-CZ" sz="1900" b="1" dirty="0"/>
              <a:t>duchovní</a:t>
            </a:r>
            <a:r>
              <a:rPr lang="cs-CZ" sz="1900" dirty="0"/>
              <a:t> = zástupcem Boha na zemi, vůdcem SUNNITŮ</a:t>
            </a:r>
          </a:p>
          <a:p>
            <a:pPr>
              <a:lnSpc>
                <a:spcPct val="110000"/>
              </a:lnSpc>
            </a:pPr>
            <a:r>
              <a:rPr lang="cs-CZ" sz="1900" b="1" dirty="0"/>
              <a:t>Velkovezír</a:t>
            </a:r>
            <a:r>
              <a:rPr lang="cs-CZ" sz="1900" dirty="0"/>
              <a:t> v čele vládní rady (divan), zástupcem sultána, veškerá výkonná moc – zodpovědný za pořádek v hlavním městě – Jeho rozhodnutí konzultována s ostatními vezíry… - zodpovídal se přímo sultánovi – jeho postavení velmi nejisté</a:t>
            </a:r>
          </a:p>
          <a:p>
            <a:pPr>
              <a:lnSpc>
                <a:spcPct val="110000"/>
              </a:lnSpc>
            </a:pPr>
            <a:r>
              <a:rPr lang="cs-CZ" sz="1900" dirty="0" err="1"/>
              <a:t>Diván</a:t>
            </a:r>
            <a:r>
              <a:rPr lang="cs-CZ" sz="1900" dirty="0"/>
              <a:t> – Vznešená porta = řeší veškeré politické otázky, vnitřní i vnější záležitosti, administrativa, finance, vojenské záležitosti </a:t>
            </a:r>
          </a:p>
        </p:txBody>
      </p:sp>
    </p:spTree>
    <p:extLst>
      <p:ext uri="{BB962C8B-B14F-4D97-AF65-F5344CB8AC3E}">
        <p14:creationId xmlns:p14="http://schemas.microsoft.com/office/powerpoint/2010/main" val="580341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DBBFA8D-6473-4E31-ABE1-B31C7F754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finance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704045A-1931-440A-9C66-F0F1697D3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 fontScale="92500" lnSpcReduction="20000"/>
          </a:bodyPr>
          <a:lstStyle/>
          <a:p>
            <a:r>
              <a:rPr lang="cs-CZ" dirty="0"/>
              <a:t>Hlavní příjmy státu: daň z půdy – soukromé držení pozemku – </a:t>
            </a:r>
            <a:r>
              <a:rPr lang="cs-CZ" b="1" dirty="0" err="1"/>
              <a:t>timar</a:t>
            </a:r>
            <a:r>
              <a:rPr lang="cs-CZ" dirty="0"/>
              <a:t> = přidělená polnost za vojenské nebo administrativní služby </a:t>
            </a:r>
          </a:p>
          <a:p>
            <a:r>
              <a:rPr lang="cs-CZ" dirty="0"/>
              <a:t>Vybírání poplatků – celní, tranzitní, za vyplutí lodě, z prodeje, z transakcí</a:t>
            </a:r>
          </a:p>
          <a:p>
            <a:r>
              <a:rPr lang="cs-CZ" dirty="0"/>
              <a:t>Daně „náboženské“:  desátek, v penězích nebo naturáliích</a:t>
            </a:r>
            <a:r>
              <a:rPr lang="el-GR" dirty="0"/>
              <a:t> / </a:t>
            </a:r>
            <a:r>
              <a:rPr lang="cs-CZ" sz="1800" dirty="0">
                <a:effectLst/>
                <a:ea typeface="Times New Roman" panose="02020603050405020304" pitchFamily="18" charset="0"/>
              </a:rPr>
              <a:t>Doplňkem desátku byly daně za domácí zvířata, za pastviny, za včely, za víno, za mlýny, </a:t>
            </a:r>
            <a:endParaRPr lang="el-GR" sz="1800" dirty="0">
              <a:effectLst/>
              <a:ea typeface="Times New Roman" panose="02020603050405020304" pitchFamily="18" charset="0"/>
            </a:endParaRPr>
          </a:p>
          <a:p>
            <a:r>
              <a:rPr lang="cs-CZ" dirty="0"/>
              <a:t>Daň z hlavy – od nemuslimů</a:t>
            </a:r>
            <a:r>
              <a:rPr lang="el-GR" dirty="0"/>
              <a:t> 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za každou domácnost daň „z krbu“, která jako </a:t>
            </a:r>
            <a:r>
              <a:rPr lang="cs-CZ" sz="2000" i="1" dirty="0" err="1">
                <a:effectLst/>
                <a:ea typeface="Times New Roman" panose="02020603050405020304" pitchFamily="18" charset="0"/>
              </a:rPr>
              <a:t>kapnikon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 (z řeckého </a:t>
            </a:r>
            <a:r>
              <a:rPr lang="cs-CZ" sz="2000" i="1" dirty="0" err="1">
                <a:effectLst/>
                <a:ea typeface="Times New Roman" panose="02020603050405020304" pitchFamily="18" charset="0"/>
              </a:rPr>
              <a:t>kapnos</a:t>
            </a:r>
            <a:r>
              <a:rPr lang="cs-CZ" sz="2000" dirty="0">
                <a:effectLst/>
                <a:ea typeface="Times New Roman" panose="02020603050405020304" pitchFamily="18" charset="0"/>
              </a:rPr>
              <a:t> - kouř) byla jednou z hlavních daní už ve středně byzantském období</a:t>
            </a:r>
            <a:endParaRPr lang="cs-CZ" dirty="0"/>
          </a:p>
          <a:p>
            <a:r>
              <a:rPr lang="cs-CZ" dirty="0"/>
              <a:t>Solidární daň </a:t>
            </a:r>
          </a:p>
          <a:p>
            <a:r>
              <a:rPr lang="cs-CZ" dirty="0"/>
              <a:t>Další daně nařízené sultánovými dekrety</a:t>
            </a:r>
            <a:endParaRPr lang="el-GR" dirty="0"/>
          </a:p>
          <a:p>
            <a:r>
              <a:rPr lang="cs-CZ" dirty="0"/>
              <a:t>Osvobození od daní děti do 12 let, staří a nemocní.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13078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29E819-3888-4AB9-A28A-53F56C2E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armáda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9B70A77-9091-4898-9CFD-0C5DF831D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Jeden z hlavních kamenů osmanské moci – od 14. do 16. století armáda mocná instituce – od 17 století do krize = skončila územní expanze, ubylo kořisti X přitom bylo třeba udržovat stále početnější vojsko (v r. 1595 48.000 mužů, v r. 1652 85.000)</a:t>
            </a:r>
          </a:p>
          <a:p>
            <a:r>
              <a:rPr lang="cs-CZ" b="1" dirty="0"/>
              <a:t>Stále vojsko </a:t>
            </a:r>
            <a:r>
              <a:rPr lang="cs-CZ" dirty="0"/>
              <a:t>– poddaní získání z </a:t>
            </a:r>
            <a:r>
              <a:rPr lang="cs-CZ" dirty="0" err="1"/>
              <a:t>devsirme</a:t>
            </a:r>
            <a:r>
              <a:rPr lang="cs-CZ" dirty="0"/>
              <a:t> – placení státem, kasárna v blízkosti sultána</a:t>
            </a:r>
          </a:p>
          <a:p>
            <a:r>
              <a:rPr lang="cs-CZ" dirty="0"/>
              <a:t>Janičáři: elitní pěchota  </a:t>
            </a:r>
          </a:p>
          <a:p>
            <a:r>
              <a:rPr lang="cs-CZ" dirty="0"/>
              <a:t>Provinční vojsko – po celém území – jízda </a:t>
            </a:r>
            <a:r>
              <a:rPr lang="cs-CZ" dirty="0" err="1"/>
              <a:t>timariotů</a:t>
            </a:r>
            <a:r>
              <a:rPr lang="cs-CZ" dirty="0"/>
              <a:t>, pomocné útvary</a:t>
            </a:r>
          </a:p>
          <a:p>
            <a:r>
              <a:rPr lang="cs-CZ" dirty="0"/>
              <a:t>Od 16. století námořnictvo – jeho posádky složené od Řeků, popř. severoafrických pirátů </a:t>
            </a:r>
          </a:p>
        </p:txBody>
      </p:sp>
    </p:spTree>
    <p:extLst>
      <p:ext uri="{BB962C8B-B14F-4D97-AF65-F5344CB8AC3E}">
        <p14:creationId xmlns:p14="http://schemas.microsoft.com/office/powerpoint/2010/main" val="244310742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151</TotalTime>
  <Words>1627</Words>
  <Application>Microsoft Office PowerPoint</Application>
  <PresentationFormat>Širokoúhlá obrazovka</PresentationFormat>
  <Paragraphs>84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Gill Sans MT</vt:lpstr>
      <vt:lpstr>Times New Roman</vt:lpstr>
      <vt:lpstr>Galerie</vt:lpstr>
      <vt:lpstr>Politické a sociální uspořádání oř</vt:lpstr>
      <vt:lpstr>Postavení sultána a jeho poddaných </vt:lpstr>
      <vt:lpstr>Složení OŘ</vt:lpstr>
      <vt:lpstr>Společenské třídy</vt:lpstr>
      <vt:lpstr>Duchovenstvo </vt:lpstr>
      <vt:lpstr>spravedlnost</vt:lpstr>
      <vt:lpstr>Politické instituce</vt:lpstr>
      <vt:lpstr>finance</vt:lpstr>
      <vt:lpstr>armáda</vt:lpstr>
      <vt:lpstr>pedomazoma (devşirme), A JANIČÁŘI</vt:lpstr>
      <vt:lpstr>Acem oglan X ic oglan</vt:lpstr>
      <vt:lpstr>Zrušení janičářských jednotek</vt:lpstr>
      <vt:lpstr>Postavení patriarchátu a systém milLetů </vt:lpstr>
      <vt:lpstr>Patriarcha jako millet-başi</vt:lpstr>
      <vt:lpstr>Kláštery a neomartyres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Politické a sociální uspořádání oř</dc:title>
  <dc:creator>Konstantinos Tsivos</dc:creator>
  <cp:lastModifiedBy>Konstantinos Tsivos</cp:lastModifiedBy>
  <cp:revision>4</cp:revision>
  <dcterms:created xsi:type="dcterms:W3CDTF">2021-10-06T12:04:19Z</dcterms:created>
  <dcterms:modified xsi:type="dcterms:W3CDTF">2021-10-09T08:26:20Z</dcterms:modified>
</cp:coreProperties>
</file>