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0" r:id="rId4"/>
    <p:sldId id="270" r:id="rId5"/>
    <p:sldId id="261" r:id="rId6"/>
    <p:sldId id="262" r:id="rId7"/>
    <p:sldId id="263" r:id="rId8"/>
    <p:sldId id="264" r:id="rId9"/>
    <p:sldId id="265" r:id="rId10"/>
    <p:sldId id="266" r:id="rId11"/>
    <p:sldId id="271" r:id="rId12"/>
    <p:sldId id="267" r:id="rId13"/>
    <p:sldId id="268" r:id="rId14"/>
    <p:sldId id="269"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BA9A40B0-F124-4AE3-B083-A774218EB423}" type="datetimeFigureOut">
              <a:rPr lang="cs-CZ" smtClean="0"/>
              <a:t>09.11.2021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9A40B0-F124-4AE3-B083-A774218EB423}" type="datetimeFigureOut">
              <a:rPr lang="cs-CZ" smtClean="0"/>
              <a:t>09.11.2021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9A40B0-F124-4AE3-B083-A774218EB423}" type="datetimeFigureOut">
              <a:rPr lang="cs-CZ" smtClean="0"/>
              <a:t>09.11.2021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9A40B0-F124-4AE3-B083-A774218EB423}" type="datetimeFigureOut">
              <a:rPr lang="cs-CZ" smtClean="0"/>
              <a:t>09.11.2021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BA9A40B0-F124-4AE3-B083-A774218EB423}" type="datetimeFigureOut">
              <a:rPr lang="cs-CZ" smtClean="0"/>
              <a:t>09.11.2021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9A40B0-F124-4AE3-B083-A774218EB423}" type="datetimeFigureOut">
              <a:rPr lang="cs-CZ" smtClean="0"/>
              <a:t>09.11.2021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9A40B0-F124-4AE3-B083-A774218EB423}" type="datetimeFigureOut">
              <a:rPr lang="cs-CZ" smtClean="0"/>
              <a:t>09.11.2021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BA9A40B0-F124-4AE3-B083-A774218EB423}" type="datetimeFigureOut">
              <a:rPr lang="cs-CZ" smtClean="0"/>
              <a:t>09.11.2021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9A40B0-F124-4AE3-B083-A774218EB423}" type="datetimeFigureOut">
              <a:rPr lang="cs-CZ" smtClean="0"/>
              <a:t>09.11.2021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BA9A40B0-F124-4AE3-B083-A774218EB423}" type="datetimeFigureOut">
              <a:rPr lang="cs-CZ" smtClean="0"/>
              <a:t>09.11.2021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BA9A40B0-F124-4AE3-B083-A774218EB423}" type="datetimeFigureOut">
              <a:rPr lang="cs-CZ" smtClean="0"/>
              <a:t>09.11.2021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31971D9-E969-4817-B997-99F2A88E831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A40B0-F124-4AE3-B083-A774218EB423}" type="datetimeFigureOut">
              <a:rPr lang="cs-CZ" smtClean="0"/>
              <a:t>09.11.2021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1971D9-E969-4817-B997-99F2A88E831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dirty="0"/>
              <a:t>Navazování vztahů mezi Řeky a Rusy</a:t>
            </a:r>
          </a:p>
        </p:txBody>
      </p:sp>
      <p:sp>
        <p:nvSpPr>
          <p:cNvPr id="6" name="Zástupný symbol pro obsah 5"/>
          <p:cNvSpPr>
            <a:spLocks noGrp="1"/>
          </p:cNvSpPr>
          <p:nvPr>
            <p:ph idx="1"/>
          </p:nvPr>
        </p:nvSpPr>
        <p:spPr/>
        <p:txBody>
          <a:bodyPr>
            <a:noAutofit/>
          </a:bodyPr>
          <a:lstStyle/>
          <a:p>
            <a:r>
              <a:rPr lang="cs-CZ" sz="2400" dirty="0"/>
              <a:t>r. 1472 neteř posledního byzantského císaře Sofia </a:t>
            </a:r>
            <a:r>
              <a:rPr lang="cs-CZ" sz="2400" dirty="0" err="1"/>
              <a:t>Palaiologovna</a:t>
            </a:r>
            <a:r>
              <a:rPr lang="cs-CZ" sz="2400" dirty="0"/>
              <a:t> vzala za manžela cara Ivana III.</a:t>
            </a:r>
          </a:p>
          <a:p>
            <a:r>
              <a:rPr lang="cs-CZ" sz="2400" dirty="0"/>
              <a:t> Moskva se stala „Novou Konstantinopolí“ </a:t>
            </a:r>
            <a:r>
              <a:rPr lang="el-GR" sz="2400" dirty="0"/>
              <a:t>/</a:t>
            </a:r>
            <a:r>
              <a:rPr lang="cs-CZ" sz="2400" dirty="0"/>
              <a:t> pro řecké učence považována za jedinou možnost pomoci k osvobození od osmanské nadvlády. </a:t>
            </a:r>
          </a:p>
          <a:p>
            <a:r>
              <a:rPr lang="cs-CZ" sz="2400" dirty="0"/>
              <a:t>V 16. stol. se jednalo především o církevní styky. V r. 1590 uspořádán velký synod v Konstantinopoli o ustanovení patriarchátu v Moskvě. </a:t>
            </a:r>
          </a:p>
          <a:p>
            <a:r>
              <a:rPr lang="cs-CZ" sz="2400" dirty="0"/>
              <a:t>Prvními metropolity Rusi byli zpravidla Řekové, potvrzovaní do svého úřadu konstantinopolským patriarchou. </a:t>
            </a:r>
          </a:p>
          <a:p>
            <a:r>
              <a:rPr lang="cs-CZ" sz="2400" dirty="0"/>
              <a:t>Posledním z nich byl </a:t>
            </a:r>
            <a:r>
              <a:rPr lang="cs-CZ" sz="2400" b="1" dirty="0"/>
              <a:t>Isidor Kyjevský</a:t>
            </a:r>
            <a:r>
              <a:rPr lang="cs-CZ" sz="2400" dirty="0"/>
              <a:t>(1437—1441), který roku 1439 podepsal smlouvu uzavírající Florentskou unii. Ta zavazovala pravoslavné věřící k uznání primátu papeže, což Moskevská Rus odmítala přijmout. </a:t>
            </a:r>
          </a:p>
          <a:p>
            <a:r>
              <a:rPr lang="cs-CZ" sz="2400" dirty="0"/>
              <a:t>Isidor byl vyhnán a roku 1448 si na Rusi sami zvolili metropolitu ruského původu.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normAutofit fontScale="90000"/>
          </a:bodyPr>
          <a:lstStyle/>
          <a:p>
            <a:r>
              <a:rPr lang="cs-CZ" dirty="0"/>
              <a:t>Prosazování fanariotů v osmanské správě</a:t>
            </a:r>
          </a:p>
        </p:txBody>
      </p:sp>
      <p:sp>
        <p:nvSpPr>
          <p:cNvPr id="6" name="Zástupný symbol pro obsah 5"/>
          <p:cNvSpPr>
            <a:spLocks noGrp="1"/>
          </p:cNvSpPr>
          <p:nvPr>
            <p:ph idx="1"/>
          </p:nvPr>
        </p:nvSpPr>
        <p:spPr>
          <a:xfrm>
            <a:off x="457200" y="1600200"/>
            <a:ext cx="8229600" cy="4781128"/>
          </a:xfrm>
        </p:spPr>
        <p:txBody>
          <a:bodyPr>
            <a:normAutofit fontScale="77500" lnSpcReduction="20000"/>
          </a:bodyPr>
          <a:lstStyle/>
          <a:p>
            <a:r>
              <a:rPr lang="cs-CZ" dirty="0"/>
              <a:t>Po úpadku Benátské republiky přešel obchod ve východním středomoří do rukou Osmanů. </a:t>
            </a:r>
          </a:p>
          <a:p>
            <a:r>
              <a:rPr lang="cs-CZ" dirty="0"/>
              <a:t>Stoupla nutnost znát některý z evropských jazyků, zejména francouzštinu. Protože však islám zabraňoval učení cizích jazyků, stále častěji byli vybíráni do služeb sultanátu Řekové, starající se později mimo obchod i o finanční správu sultanátu.</a:t>
            </a:r>
          </a:p>
          <a:p>
            <a:r>
              <a:rPr lang="cs-CZ" dirty="0"/>
              <a:t> Cílem této nové společenské vrstvy mj. pozvednout řeckou vzdělanost, aby Řekové v intelektuální oblasti převýšili turecké obyvatelstvo. </a:t>
            </a:r>
          </a:p>
          <a:p>
            <a:r>
              <a:rPr lang="cs-CZ" dirty="0"/>
              <a:t>Jejich ideálem byl </a:t>
            </a:r>
            <a:r>
              <a:rPr lang="cs-CZ" b="1" dirty="0"/>
              <a:t>vznik turecko-řecké federace</a:t>
            </a:r>
            <a:r>
              <a:rPr lang="cs-CZ" dirty="0"/>
              <a:t>, určitý typ nadnárodního světovládného útvaru.</a:t>
            </a:r>
            <a:r>
              <a:rPr lang="cs-CZ" baseline="30000" dirty="0"/>
              <a:t> </a:t>
            </a:r>
            <a:r>
              <a:rPr lang="cs-CZ" dirty="0"/>
              <a:t> Z tohoto důvodu se snažili i o vnitřní obrodu Osmanské říše a zároveň jí zachovávali věrnost.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60E31A-CF68-4050-83CD-F3B1088C0DFC}"/>
              </a:ext>
            </a:extLst>
          </p:cNvPr>
          <p:cNvSpPr>
            <a:spLocks noGrp="1"/>
          </p:cNvSpPr>
          <p:nvPr>
            <p:ph type="title"/>
          </p:nvPr>
        </p:nvSpPr>
        <p:spPr/>
        <p:txBody>
          <a:bodyPr/>
          <a:lstStyle/>
          <a:p>
            <a:r>
              <a:rPr lang="cs-CZ" dirty="0"/>
              <a:t>V diplomatických službách sultána</a:t>
            </a:r>
          </a:p>
        </p:txBody>
      </p:sp>
      <p:sp>
        <p:nvSpPr>
          <p:cNvPr id="3" name="Zástupný obsah 2">
            <a:extLst>
              <a:ext uri="{FF2B5EF4-FFF2-40B4-BE49-F238E27FC236}">
                <a16:creationId xmlns:a16="http://schemas.microsoft.com/office/drawing/2014/main" id="{D358F874-D3BE-43CB-8BE1-848C63BCBDF7}"/>
              </a:ext>
            </a:extLst>
          </p:cNvPr>
          <p:cNvSpPr>
            <a:spLocks noGrp="1"/>
          </p:cNvSpPr>
          <p:nvPr>
            <p:ph idx="1"/>
          </p:nvPr>
        </p:nvSpPr>
        <p:spPr>
          <a:xfrm>
            <a:off x="457200" y="1600200"/>
            <a:ext cx="8229600" cy="5213176"/>
          </a:xfrm>
        </p:spPr>
        <p:txBody>
          <a:bodyPr>
            <a:normAutofit fontScale="92500" lnSpcReduction="20000"/>
          </a:bodyPr>
          <a:lstStyle/>
          <a:p>
            <a:pPr indent="144145" algn="just">
              <a:spcAft>
                <a:spcPts val="600"/>
              </a:spcAft>
            </a:pPr>
            <a:r>
              <a:rPr lang="cs-CZ" sz="1800" dirty="0">
                <a:effectLst/>
                <a:latin typeface="Times New Roman" panose="02020603050405020304" pitchFamily="18" charset="0"/>
                <a:ea typeface="Times New Roman" panose="02020603050405020304" pitchFamily="18" charset="0"/>
              </a:rPr>
              <a:t>Z fanariotských rodin této doby nejznámější </a:t>
            </a:r>
            <a:r>
              <a:rPr lang="cs-CZ" sz="1800" dirty="0" err="1">
                <a:effectLst/>
                <a:latin typeface="Times New Roman" panose="02020603050405020304" pitchFamily="18" charset="0"/>
                <a:ea typeface="Times New Roman" panose="02020603050405020304" pitchFamily="18" charset="0"/>
              </a:rPr>
              <a:t>Mavrokordatové</a:t>
            </a:r>
            <a:r>
              <a:rPr lang="cs-CZ" sz="1800" dirty="0">
                <a:effectLst/>
                <a:latin typeface="Times New Roman" panose="02020603050405020304" pitchFamily="18" charset="0"/>
                <a:ea typeface="Times New Roman" panose="02020603050405020304" pitchFamily="18" charset="0"/>
              </a:rPr>
              <a:t>. Někteří z nich byli i literárně činní.</a:t>
            </a:r>
          </a:p>
          <a:p>
            <a:pPr indent="144145" algn="just">
              <a:spcAft>
                <a:spcPts val="600"/>
              </a:spcAft>
            </a:pPr>
            <a:r>
              <a:rPr lang="cs-CZ" sz="1800" b="1" dirty="0">
                <a:effectLst/>
                <a:latin typeface="Times New Roman" panose="02020603050405020304" pitchFamily="18" charset="0"/>
                <a:ea typeface="Times New Roman" panose="02020603050405020304" pitchFamily="18" charset="0"/>
              </a:rPr>
              <a:t>Panajotis </a:t>
            </a:r>
            <a:r>
              <a:rPr lang="cs-CZ" sz="1800" b="1" dirty="0" err="1">
                <a:effectLst/>
                <a:latin typeface="Times New Roman" panose="02020603050405020304" pitchFamily="18" charset="0"/>
                <a:ea typeface="Times New Roman" panose="02020603050405020304" pitchFamily="18" charset="0"/>
              </a:rPr>
              <a:t>Nikusios</a:t>
            </a:r>
            <a:r>
              <a:rPr lang="cs-CZ" sz="1800" b="1" dirty="0">
                <a:effectLst/>
                <a:latin typeface="Times New Roman" panose="02020603050405020304" pitchFamily="18" charset="0"/>
                <a:ea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rPr>
              <a:t>pro rozsáhlou znalost západních i orientálních jazyků se stal tajemníkem, první Řek </a:t>
            </a:r>
            <a:r>
              <a:rPr lang="cs-CZ" sz="1800" b="1" dirty="0">
                <a:effectLst/>
                <a:latin typeface="Times New Roman" panose="02020603050405020304" pitchFamily="18" charset="0"/>
                <a:ea typeface="Times New Roman" panose="02020603050405020304" pitchFamily="18" charset="0"/>
              </a:rPr>
              <a:t>Velkým dragomanem </a:t>
            </a:r>
            <a:r>
              <a:rPr lang="cs-CZ" sz="1800" dirty="0">
                <a:effectLst/>
                <a:latin typeface="Times New Roman" panose="02020603050405020304" pitchFamily="18" charset="0"/>
                <a:ea typeface="Times New Roman" panose="02020603050405020304" pitchFamily="18" charset="0"/>
              </a:rPr>
              <a:t>Porty (tj. tlumočníkem sekretářem pro zahraniční záležitosti). </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Od r. 1673 vykonával tuto funkci </a:t>
            </a:r>
            <a:r>
              <a:rPr lang="cs-CZ" sz="1800" b="1" dirty="0">
                <a:effectLst/>
                <a:latin typeface="Times New Roman" panose="02020603050405020304" pitchFamily="18" charset="0"/>
                <a:ea typeface="Times New Roman" panose="02020603050405020304" pitchFamily="18" charset="0"/>
              </a:rPr>
              <a:t>Alexandros </a:t>
            </a:r>
            <a:r>
              <a:rPr lang="cs-CZ" sz="1800" b="1" dirty="0" err="1">
                <a:effectLst/>
                <a:latin typeface="Times New Roman" panose="02020603050405020304" pitchFamily="18" charset="0"/>
                <a:ea typeface="Times New Roman" panose="02020603050405020304" pitchFamily="18" charset="0"/>
              </a:rPr>
              <a:t>Mavrokordatos</a:t>
            </a:r>
            <a:r>
              <a:rPr lang="cs-CZ" sz="1800" b="1" dirty="0">
                <a:effectLst/>
                <a:latin typeface="Times New Roman" panose="02020603050405020304" pitchFamily="18" charset="0"/>
                <a:ea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rPr>
              <a:t>(1641-1709). Jeho deník o tureckém tažení k Vídni významným historickým pramenem. </a:t>
            </a:r>
            <a:r>
              <a:rPr lang="cs-CZ" sz="1800" dirty="0">
                <a:latin typeface="Times New Roman" panose="02020603050405020304" pitchFamily="18" charset="0"/>
                <a:ea typeface="Times New Roman" panose="02020603050405020304" pitchFamily="18" charset="0"/>
              </a:rPr>
              <a:t>P</a:t>
            </a:r>
            <a:r>
              <a:rPr lang="cs-CZ" sz="1800" dirty="0">
                <a:effectLst/>
                <a:latin typeface="Times New Roman" panose="02020603050405020304" pitchFamily="18" charset="0"/>
                <a:ea typeface="Times New Roman" panose="02020603050405020304" pitchFamily="18" charset="0"/>
              </a:rPr>
              <a:t>o nějaký čas i tureckým vyslancem u rakouského dvora. Měl vliv na sultána a jako jeden z prvních příslušníků řecké elity sledoval </a:t>
            </a:r>
            <a:r>
              <a:rPr lang="cs-CZ" sz="1800" b="1" dirty="0">
                <a:effectLst/>
                <a:latin typeface="Times New Roman" panose="02020603050405020304" pitchFamily="18" charset="0"/>
                <a:ea typeface="Times New Roman" panose="02020603050405020304" pitchFamily="18" charset="0"/>
              </a:rPr>
              <a:t>fanariotský ideál obrody Řecka vzděláním a intelektuální převahou Řeků nad Turky</a:t>
            </a:r>
            <a:r>
              <a:rPr lang="cs-CZ" sz="1800" dirty="0">
                <a:effectLst/>
                <a:latin typeface="Times New Roman" panose="02020603050405020304" pitchFamily="18" charset="0"/>
                <a:ea typeface="Times New Roman" panose="02020603050405020304" pitchFamily="18" charset="0"/>
              </a:rPr>
              <a:t>. </a:t>
            </a:r>
          </a:p>
          <a:p>
            <a:pPr indent="144145" algn="just">
              <a:spcAft>
                <a:spcPts val="600"/>
              </a:spcAft>
            </a:pPr>
            <a:r>
              <a:rPr lang="cs-CZ" sz="1800" dirty="0" err="1">
                <a:effectLst/>
                <a:latin typeface="Times New Roman" panose="02020603050405020304" pitchFamily="18" charset="0"/>
                <a:ea typeface="Times New Roman" panose="02020603050405020304" pitchFamily="18" charset="0"/>
              </a:rPr>
              <a:t>Mavrokordatos</a:t>
            </a:r>
            <a:r>
              <a:rPr lang="cs-CZ" sz="1800" dirty="0">
                <a:effectLst/>
                <a:latin typeface="Times New Roman" panose="02020603050405020304" pitchFamily="18" charset="0"/>
                <a:ea typeface="Times New Roman" panose="02020603050405020304" pitchFamily="18" charset="0"/>
              </a:rPr>
              <a:t> podporoval vzdělání, zakládal školy, hlásal utilitaristickou fanariotskou etiku, přizpůsobenou daným možnostem, kterou poznáváme z jeho korespondence: </a:t>
            </a:r>
            <a:r>
              <a:rPr lang="cs-CZ" sz="1800" i="1" dirty="0">
                <a:effectLst/>
                <a:latin typeface="Times New Roman" panose="02020603050405020304" pitchFamily="18" charset="0"/>
                <a:ea typeface="Times New Roman" panose="02020603050405020304" pitchFamily="18" charset="0"/>
              </a:rPr>
              <a:t>učit se jen věcem prospěšným pro život, klást si pouze dosažitelné cíle, říkat jen to, co je prospěšné, jednat ne podle vlastního přání, ale podle prospěchu, do veřejného života vstupovat jako slepý a odcházet z něj jako hluchý (to znamená nic „nevidět“ a nic „neslyšet“).</a:t>
            </a:r>
          </a:p>
          <a:p>
            <a:pPr indent="144145" algn="just">
              <a:spcAft>
                <a:spcPts val="600"/>
              </a:spcAft>
            </a:pPr>
            <a:r>
              <a:rPr lang="cs-CZ" sz="1800" dirty="0">
                <a:effectLst/>
                <a:latin typeface="Times New Roman" panose="02020603050405020304" pitchFamily="18" charset="0"/>
                <a:ea typeface="Times New Roman" panose="02020603050405020304" pitchFamily="18" charset="0"/>
              </a:rPr>
              <a:t>Jeho syn </a:t>
            </a:r>
            <a:r>
              <a:rPr lang="cs-CZ" sz="1800" b="1" dirty="0">
                <a:effectLst/>
                <a:latin typeface="Times New Roman" panose="02020603050405020304" pitchFamily="18" charset="0"/>
                <a:ea typeface="Times New Roman" panose="02020603050405020304" pitchFamily="18" charset="0"/>
              </a:rPr>
              <a:t>Nikolaos </a:t>
            </a:r>
            <a:r>
              <a:rPr lang="cs-CZ" sz="1800" b="1" dirty="0" err="1">
                <a:effectLst/>
                <a:latin typeface="Times New Roman" panose="02020603050405020304" pitchFamily="18" charset="0"/>
                <a:ea typeface="Times New Roman" panose="02020603050405020304" pitchFamily="18" charset="0"/>
              </a:rPr>
              <a:t>Mavrokordatos</a:t>
            </a:r>
            <a:r>
              <a:rPr lang="cs-CZ" sz="1800" b="1" dirty="0">
                <a:effectLst/>
                <a:latin typeface="Times New Roman" panose="02020603050405020304" pitchFamily="18" charset="0"/>
                <a:ea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rPr>
              <a:t>(1680-1730) získal jako první fanariota trůn v podunajských knížectvích Moldavsku a Valašsku. </a:t>
            </a:r>
            <a:r>
              <a:rPr lang="cs-CZ" sz="1800" dirty="0" err="1">
                <a:effectLst/>
                <a:latin typeface="Times New Roman" panose="02020603050405020304" pitchFamily="18" charset="0"/>
                <a:ea typeface="Times New Roman" panose="02020603050405020304" pitchFamily="18" charset="0"/>
              </a:rPr>
              <a:t>Mavrokordatové</a:t>
            </a:r>
            <a:r>
              <a:rPr lang="cs-CZ" sz="1800" dirty="0">
                <a:effectLst/>
                <a:latin typeface="Times New Roman" panose="02020603050405020304" pitchFamily="18" charset="0"/>
                <a:ea typeface="Times New Roman" panose="02020603050405020304" pitchFamily="18" charset="0"/>
              </a:rPr>
              <a:t> představují ještě byzantskou literární a myšlenkovou tradici, i když už vyzdvihují i její antické kořeny. Jejich „byzantinismus“ spočíval ve věrnosti osmanské říši, kterou chtěli duchovním a intelektuálním působením obnovovat zevnitř.</a:t>
            </a:r>
          </a:p>
          <a:p>
            <a:endParaRPr lang="cs-CZ" dirty="0"/>
          </a:p>
        </p:txBody>
      </p:sp>
    </p:spTree>
    <p:extLst>
      <p:ext uri="{BB962C8B-B14F-4D97-AF65-F5344CB8AC3E}">
        <p14:creationId xmlns:p14="http://schemas.microsoft.com/office/powerpoint/2010/main" val="137156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Vláda Fanariotů ve Valašsku a Moldavsku</a:t>
            </a:r>
          </a:p>
        </p:txBody>
      </p:sp>
      <p:sp>
        <p:nvSpPr>
          <p:cNvPr id="3" name="Zástupný symbol pro obsah 2"/>
          <p:cNvSpPr>
            <a:spLocks noGrp="1"/>
          </p:cNvSpPr>
          <p:nvPr>
            <p:ph idx="1"/>
          </p:nvPr>
        </p:nvSpPr>
        <p:spPr/>
        <p:txBody>
          <a:bodyPr>
            <a:normAutofit fontScale="32500" lnSpcReduction="20000"/>
          </a:bodyPr>
          <a:lstStyle/>
          <a:p>
            <a:r>
              <a:rPr lang="cs-CZ" sz="7000" dirty="0"/>
              <a:t>Od r. 1711 v Moldavsku a 1716 ve Valašsku nebyla už knížata volena bojary a pouze schvalována Osmany, ale už přímo jmenována Portou. Pocházela z řad Řeků, jejichž zájmy byly spjaty s tureckým režimem a nemuseli se ohlížet na přání místních bojarů.</a:t>
            </a:r>
          </a:p>
          <a:p>
            <a:r>
              <a:rPr lang="cs-CZ" sz="7000" dirty="0"/>
              <a:t>Fanariotské století trvalo až do roku 1821 a je charakteristické častým střídáním vládců – celkem jich v obou knížectvích za tu dobu vládlo 74. Hlavním důvodem bylo, že každý nový kníže musel zaplatit tučný peníz za své jmenování. </a:t>
            </a:r>
          </a:p>
          <a:p>
            <a:r>
              <a:rPr lang="cs-CZ" sz="7000" dirty="0"/>
              <a:t>Šlo o dobu modernizace a reforem, jejichž účelem ale bylo především zajištění stále vyšších daní pro odvody do Cařihradu.</a:t>
            </a:r>
          </a:p>
          <a:p>
            <a:r>
              <a:rPr lang="cs-CZ" sz="7000" dirty="0"/>
              <a:t> Fanarioté brali svou funkci nejčastěji jako zdroj obohacení, a tak se neúměrně zvyšovalo hospodářské vykořisťování Valašska a Moldavska.</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nchor="ctr">
            <a:normAutofit fontScale="90000"/>
          </a:bodyPr>
          <a:lstStyle/>
          <a:p>
            <a:r>
              <a:rPr lang="cs-CZ" dirty="0"/>
              <a:t>Alexandros </a:t>
            </a:r>
            <a:r>
              <a:rPr lang="cs-CZ" dirty="0" err="1"/>
              <a:t>Ypsilantis</a:t>
            </a:r>
            <a:r>
              <a:rPr lang="cs-CZ" dirty="0"/>
              <a:t> starší (1725-1806)</a:t>
            </a:r>
          </a:p>
        </p:txBody>
      </p:sp>
      <p:pic>
        <p:nvPicPr>
          <p:cNvPr id="1026" name="Picture 2" descr="Αλέξανδρος Ι. Υψηλάντης - ΠΡΟΣΩΠΑ-ΒΙΟΓΡΑΦΙΕΣ - Υψηλάντειο">
            <a:extLst>
              <a:ext uri="{FF2B5EF4-FFF2-40B4-BE49-F238E27FC236}">
                <a16:creationId xmlns:a16="http://schemas.microsoft.com/office/drawing/2014/main" id="{CB9A0195-57F5-4109-B047-12DDB5FEE401}"/>
              </a:ext>
            </a:extLst>
          </p:cNvPr>
          <p:cNvPicPr>
            <a:picLocks noGrp="1" noChangeAspect="1" noChangeArrowheads="1"/>
          </p:cNvPicPr>
          <p:nvPr>
            <p:ph sz="half" idx="1"/>
          </p:nvPr>
        </p:nvPicPr>
        <p:blipFill rotWithShape="1">
          <a:blip r:embed="rId2">
            <a:extLst>
              <a:ext uri="{28A0092B-C50C-407E-A947-70E740481C1C}">
                <a14:useLocalDpi xmlns:a14="http://schemas.microsoft.com/office/drawing/2010/main" val="0"/>
              </a:ext>
            </a:extLst>
          </a:blip>
          <a:srcRect r="-3" b="3899"/>
          <a:stretch/>
        </p:blipFill>
        <p:spPr bwMode="auto">
          <a:xfrm>
            <a:off x="457200" y="1600200"/>
            <a:ext cx="4038600" cy="4525963"/>
          </a:xfrm>
          <a:prstGeom prst="rect">
            <a:avLst/>
          </a:prstGeom>
          <a:solidFill>
            <a:srgbClr val="FFFFFF"/>
          </a:solidFill>
        </p:spPr>
      </p:pic>
      <p:sp>
        <p:nvSpPr>
          <p:cNvPr id="5" name="Zástupný symbol pro obsah 4"/>
          <p:cNvSpPr>
            <a:spLocks noGrp="1"/>
          </p:cNvSpPr>
          <p:nvPr>
            <p:ph sz="half" idx="2"/>
          </p:nvPr>
        </p:nvSpPr>
        <p:spPr>
          <a:xfrm>
            <a:off x="4648200" y="1600200"/>
            <a:ext cx="4038600" cy="4525963"/>
          </a:xfrm>
        </p:spPr>
        <p:txBody>
          <a:bodyPr>
            <a:normAutofit lnSpcReduction="10000"/>
          </a:bodyPr>
          <a:lstStyle/>
          <a:p>
            <a:pPr lvl="1">
              <a:lnSpc>
                <a:spcPct val="90000"/>
              </a:lnSpc>
              <a:buNone/>
            </a:pPr>
            <a:endParaRPr lang="cs-CZ" sz="2200" dirty="0"/>
          </a:p>
          <a:p>
            <a:pPr>
              <a:lnSpc>
                <a:spcPct val="90000"/>
              </a:lnSpc>
            </a:pPr>
            <a:r>
              <a:rPr lang="cs-CZ" sz="2200" dirty="0"/>
              <a:t>Moldavský </a:t>
            </a:r>
            <a:r>
              <a:rPr lang="cs-CZ" sz="2200" dirty="0" err="1"/>
              <a:t>hospodar</a:t>
            </a:r>
            <a:r>
              <a:rPr lang="cs-CZ" sz="2200" dirty="0"/>
              <a:t>, politik, účastník bojů proti Turkům, politický vězeň Ibrahima Paši</a:t>
            </a:r>
            <a:endParaRPr lang="el-GR" sz="2200" dirty="0"/>
          </a:p>
          <a:p>
            <a:pPr>
              <a:lnSpc>
                <a:spcPct val="90000"/>
              </a:lnSpc>
            </a:pPr>
            <a:r>
              <a:rPr lang="cs-CZ" sz="2200" dirty="0"/>
              <a:t>po útěku r. 1788 zatčen hulány rakouského císaře Josefa II. a uvězněn v Brně.</a:t>
            </a:r>
          </a:p>
          <a:p>
            <a:pPr>
              <a:lnSpc>
                <a:spcPct val="90000"/>
              </a:lnSpc>
            </a:pPr>
            <a:r>
              <a:rPr lang="cs-CZ" sz="2200" dirty="0" err="1"/>
              <a:t>Ypsilantis</a:t>
            </a:r>
            <a:r>
              <a:rPr lang="cs-CZ" sz="2200" dirty="0"/>
              <a:t> byl vězněn v Brně od 23. 6. 1788 do 18. 10. 1791 jako politický státní vězeň.</a:t>
            </a:r>
          </a:p>
          <a:p>
            <a:pPr>
              <a:lnSpc>
                <a:spcPct val="90000"/>
              </a:lnSpc>
            </a:pPr>
            <a:r>
              <a:rPr lang="cs-CZ" sz="2200" dirty="0"/>
              <a:t>Brno si velmi oblíbil, svérázností v jednání a vystupováním si také získal přízeň Brňanů.</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Pobyt v Brně a konec </a:t>
            </a:r>
            <a:r>
              <a:rPr lang="cs-CZ" dirty="0" err="1"/>
              <a:t>Ypsilantiho</a:t>
            </a:r>
            <a:r>
              <a:rPr lang="cs-CZ" dirty="0"/>
              <a:t> </a:t>
            </a:r>
          </a:p>
        </p:txBody>
      </p:sp>
      <p:sp>
        <p:nvSpPr>
          <p:cNvPr id="6" name="Zástupný symbol pro obsah 5"/>
          <p:cNvSpPr>
            <a:spLocks noGrp="1"/>
          </p:cNvSpPr>
          <p:nvPr>
            <p:ph idx="1"/>
          </p:nvPr>
        </p:nvSpPr>
        <p:spPr/>
        <p:txBody>
          <a:bodyPr>
            <a:normAutofit fontScale="25000" lnSpcReduction="20000"/>
          </a:bodyPr>
          <a:lstStyle/>
          <a:p>
            <a:r>
              <a:rPr lang="cs-CZ" sz="7400" dirty="0"/>
              <a:t>U sultánova dvora našel zpočátku uplatnění </a:t>
            </a:r>
            <a:r>
              <a:rPr lang="cs-CZ" sz="7400" dirty="0" err="1"/>
              <a:t>Ypsilantis</a:t>
            </a:r>
            <a:r>
              <a:rPr lang="cs-CZ" sz="7400" dirty="0"/>
              <a:t> jako tlumočník, v r. 1774 jej sultán poslal vládnout do balkánské provincie Valašska a v roce 1787 do Moldavska. </a:t>
            </a:r>
          </a:p>
          <a:p>
            <a:r>
              <a:rPr lang="cs-CZ" sz="7400" dirty="0"/>
              <a:t>V témže roce zahájila spojená vojska ruského cara a rakouského císaře vojenské tažení s cílem co nejvíce vytlačit Turky z jihovýchodu Evropy. Při jednom z útoků v Moldavsku se dala na ústup jak turecká armáda, tak oddíly moldavského vládce Alexandra </a:t>
            </a:r>
            <a:r>
              <a:rPr lang="cs-CZ" sz="7400" dirty="0" err="1"/>
              <a:t>Ypsilantiho</a:t>
            </a:r>
            <a:r>
              <a:rPr lang="cs-CZ" sz="7400" dirty="0"/>
              <a:t>. Ten byl na útěku zajat rakouskými husary a r</a:t>
            </a:r>
            <a:r>
              <a:rPr lang="el-GR" sz="7400" dirty="0"/>
              <a:t>.</a:t>
            </a:r>
            <a:r>
              <a:rPr lang="cs-CZ" sz="7400" dirty="0"/>
              <a:t> 1788 byl přivezen do Brna. </a:t>
            </a:r>
          </a:p>
          <a:p>
            <a:r>
              <a:rPr lang="cs-CZ" sz="7400" dirty="0"/>
              <a:t>Zde neustále zdůrazňoval, že není Turek, ale naopak příslušník národa, který chce Balkán osvobodit. Nejdříve byl umístěn v domě na Starém Brně, později převezen krátce na Špilberk. </a:t>
            </a:r>
            <a:endParaRPr lang="el-GR" sz="7400" dirty="0"/>
          </a:p>
          <a:p>
            <a:r>
              <a:rPr lang="cs-CZ" sz="7400" dirty="0"/>
              <a:t>Po změně politické situace byl v r</a:t>
            </a:r>
            <a:r>
              <a:rPr lang="el-GR" sz="7400" dirty="0"/>
              <a:t>.</a:t>
            </a:r>
            <a:r>
              <a:rPr lang="cs-CZ" sz="7400" dirty="0"/>
              <a:t> 1791 vydán </a:t>
            </a:r>
            <a:r>
              <a:rPr lang="cs-CZ" sz="7400" dirty="0" err="1"/>
              <a:t>Ypsilanti</a:t>
            </a:r>
            <a:r>
              <a:rPr lang="cs-CZ" sz="7400" dirty="0"/>
              <a:t> do Turecka. Jeho další život však provázela nedůvěra sultána. </a:t>
            </a:r>
          </a:p>
          <a:p>
            <a:r>
              <a:rPr lang="cs-CZ" sz="7400" dirty="0"/>
              <a:t>V r</a:t>
            </a:r>
            <a:r>
              <a:rPr lang="el-GR" sz="7400" dirty="0"/>
              <a:t>.</a:t>
            </a:r>
            <a:r>
              <a:rPr lang="cs-CZ" sz="7400" dirty="0"/>
              <a:t> 1796 byl sice poslán jako </a:t>
            </a:r>
            <a:r>
              <a:rPr lang="cs-CZ" sz="7400" dirty="0" err="1"/>
              <a:t>hospodar</a:t>
            </a:r>
            <a:r>
              <a:rPr lang="cs-CZ" sz="7400" dirty="0"/>
              <a:t> do Valašska, ale za krátkou dobu se vrátil zpět do Cařihradu. V r</a:t>
            </a:r>
            <a:r>
              <a:rPr lang="el-GR" sz="7400" dirty="0"/>
              <a:t>.</a:t>
            </a:r>
            <a:r>
              <a:rPr lang="cs-CZ" sz="7400" dirty="0"/>
              <a:t> 1806 vypuklo v bělehradském pašalíku povstání Srbů, na </a:t>
            </a:r>
            <a:r>
              <a:rPr lang="cs-CZ" sz="7400" dirty="0" err="1"/>
              <a:t>Ypsilantiho</a:t>
            </a:r>
            <a:r>
              <a:rPr lang="cs-CZ" sz="7400" dirty="0"/>
              <a:t> bylo v Cařihradu pohlíženo jako na duchovního vůdce povstalců, a proto byl popraven. </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Petrus</a:t>
            </a:r>
            <a:r>
              <a:rPr lang="cs-CZ" dirty="0"/>
              <a:t> Primus </a:t>
            </a:r>
            <a:br>
              <a:rPr lang="cs-CZ" dirty="0"/>
            </a:br>
            <a:r>
              <a:rPr lang="cs-CZ" dirty="0" err="1"/>
              <a:t>Russograecorum</a:t>
            </a:r>
            <a:r>
              <a:rPr lang="cs-CZ" dirty="0"/>
              <a:t> Monarcha </a:t>
            </a:r>
          </a:p>
        </p:txBody>
      </p:sp>
      <p:pic>
        <p:nvPicPr>
          <p:cNvPr id="5" name="Zástupný symbol pro obsah 4" descr="431px-Peter_der-Grosse_1838_PR.jpg"/>
          <p:cNvPicPr>
            <a:picLocks noGrp="1" noChangeAspect="1"/>
          </p:cNvPicPr>
          <p:nvPr>
            <p:ph sz="half" idx="1"/>
          </p:nvPr>
        </p:nvPicPr>
        <p:blipFill>
          <a:blip r:embed="rId2" cstate="print"/>
          <a:stretch>
            <a:fillRect/>
          </a:stretch>
        </p:blipFill>
        <p:spPr>
          <a:xfrm>
            <a:off x="850925" y="1600200"/>
            <a:ext cx="3251150" cy="4525963"/>
          </a:xfrm>
        </p:spPr>
      </p:pic>
      <p:sp>
        <p:nvSpPr>
          <p:cNvPr id="4" name="Zástupný symbol pro obsah 3"/>
          <p:cNvSpPr>
            <a:spLocks noGrp="1"/>
          </p:cNvSpPr>
          <p:nvPr>
            <p:ph sz="half" idx="2"/>
          </p:nvPr>
        </p:nvSpPr>
        <p:spPr/>
        <p:txBody>
          <a:bodyPr>
            <a:normAutofit fontScale="62500" lnSpcReduction="20000"/>
          </a:bodyPr>
          <a:lstStyle/>
          <a:p>
            <a:r>
              <a:rPr lang="cs-CZ" sz="3400" dirty="0"/>
              <a:t>S nástupem Petra Velikého na trůn (1689) se k němu začaly obracet zraky vzdělanců a významných Řeků. </a:t>
            </a:r>
          </a:p>
          <a:p>
            <a:r>
              <a:rPr lang="cs-CZ" sz="3400" dirty="0"/>
              <a:t>Nezůstane lhostejným k výkřikům podmaněných Balkánců…. </a:t>
            </a:r>
          </a:p>
          <a:p>
            <a:r>
              <a:rPr lang="cs-CZ" sz="3400" dirty="0"/>
              <a:t>Řekové počítali s pomocí Ruska díky společné víře, podpoře, kterou Rusové poskytovali ortodoxnímu obyvatelstvu, kostelům...</a:t>
            </a:r>
          </a:p>
          <a:p>
            <a:r>
              <a:rPr lang="cs-CZ" sz="3400" dirty="0"/>
              <a:t>V Řecku kolovala pověst o věštbě, že je osvobodí  a osmanskou říši zničí plavý národ – Rusové. </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Cíl ruské politiky: obrat na jih…</a:t>
            </a:r>
          </a:p>
        </p:txBody>
      </p:sp>
      <p:sp>
        <p:nvSpPr>
          <p:cNvPr id="6" name="Zástupný symbol pro obsah 5"/>
          <p:cNvSpPr>
            <a:spLocks noGrp="1"/>
          </p:cNvSpPr>
          <p:nvPr>
            <p:ph idx="1"/>
          </p:nvPr>
        </p:nvSpPr>
        <p:spPr>
          <a:xfrm>
            <a:off x="457200" y="1600200"/>
            <a:ext cx="8229600" cy="4853136"/>
          </a:xfrm>
        </p:spPr>
        <p:txBody>
          <a:bodyPr>
            <a:normAutofit fontScale="62500" lnSpcReduction="20000"/>
          </a:bodyPr>
          <a:lstStyle/>
          <a:p>
            <a:r>
              <a:rPr lang="cs-CZ" dirty="0"/>
              <a:t>Když nastoupil na trůn Petr II., Rusko chudá země s jižní hranicí stovky km od Černého moře, velké území zůstávalo neobděláváno a neosídleno. </a:t>
            </a:r>
          </a:p>
          <a:p>
            <a:r>
              <a:rPr lang="cs-CZ" dirty="0"/>
              <a:t>Rusko nehrálo významnou roli v mezinárodních vztazích a nebylo s ním ani v tomto směru počítáno. </a:t>
            </a:r>
          </a:p>
          <a:p>
            <a:r>
              <a:rPr lang="cs-CZ" dirty="0"/>
              <a:t>Hlavním cílem ruské politiky se stal přístup k Černému moři. </a:t>
            </a:r>
          </a:p>
          <a:p>
            <a:r>
              <a:rPr lang="cs-CZ" dirty="0"/>
              <a:t>1695 postavil Petr Veliký vojsko proti turecké pevnosti Azov, ale bez úspěchu. O rok později byl již úspěšnější. </a:t>
            </a:r>
          </a:p>
          <a:p>
            <a:r>
              <a:rPr lang="cs-CZ" dirty="0"/>
              <a:t>S koncem benátsko-turecké války v r. 1699 skončila výhradní politická i vojenská nadvláda Benátčanů v Řecku a to především na Východě. Rusko začalo být bráno jako silná evropská velmoc po porážce Švédů na polském území v r. 1709. </a:t>
            </a:r>
          </a:p>
          <a:p>
            <a:r>
              <a:rPr lang="cs-CZ" dirty="0"/>
              <a:t>Petr si nechal říkat Petr první </a:t>
            </a:r>
            <a:r>
              <a:rPr lang="cs-CZ" b="1" dirty="0"/>
              <a:t>rusko-řecký císař </a:t>
            </a:r>
            <a:r>
              <a:rPr lang="cs-CZ" dirty="0"/>
              <a:t>( Petrus primus </a:t>
            </a:r>
            <a:r>
              <a:rPr lang="cs-CZ" dirty="0" err="1"/>
              <a:t>Russograecorum</a:t>
            </a:r>
            <a:r>
              <a:rPr lang="cs-CZ" dirty="0"/>
              <a:t> Monarcha) . </a:t>
            </a:r>
          </a:p>
          <a:p>
            <a:r>
              <a:rPr lang="cs-CZ" dirty="0"/>
              <a:t>V 17. stol. Rusko poprvé apeluje na pravoslavné obyvatelstvo Valašska a Moldávie, aby se postavili Turkům na straně Rusů.</a:t>
            </a:r>
          </a:p>
          <a:p>
            <a:r>
              <a:rPr lang="cs-CZ" dirty="0"/>
              <a:t> Petr Veliký zemřel 1725 a na trůně se střídaly různé poručnické vlády až do r. 1762, kdy nastoupila Kateřina Veliká.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07F8A1-36AA-4B25-8A1F-8A39AAAD83ED}"/>
              </a:ext>
            </a:extLst>
          </p:cNvPr>
          <p:cNvSpPr>
            <a:spLocks noGrp="1"/>
          </p:cNvSpPr>
          <p:nvPr>
            <p:ph type="title"/>
          </p:nvPr>
        </p:nvSpPr>
        <p:spPr>
          <a:xfrm>
            <a:off x="457200" y="620688"/>
            <a:ext cx="8229600" cy="796950"/>
          </a:xfrm>
        </p:spPr>
        <p:txBody>
          <a:bodyPr>
            <a:normAutofit fontScale="90000"/>
          </a:bodyPr>
          <a:lstStyle/>
          <a:p>
            <a:r>
              <a:rPr lang="cs-CZ" sz="3600" dirty="0">
                <a:latin typeface="Times New Roman" panose="02020603050405020304" pitchFamily="18" charset="0"/>
                <a:ea typeface="Times New Roman" panose="02020603050405020304" pitchFamily="18" charset="0"/>
              </a:rPr>
              <a:t>M</a:t>
            </a:r>
            <a:r>
              <a:rPr lang="cs-CZ" sz="3600" dirty="0">
                <a:effectLst/>
                <a:latin typeface="Times New Roman" panose="02020603050405020304" pitchFamily="18" charset="0"/>
                <a:ea typeface="Times New Roman" panose="02020603050405020304" pitchFamily="18" charset="0"/>
              </a:rPr>
              <a:t>anifest Petra Velikého adresovaný v roce 1711 vojvodům a metropolitům</a:t>
            </a:r>
            <a:br>
              <a:rPr lang="cs-CZ" sz="4400" dirty="0">
                <a:effectLst/>
                <a:latin typeface="Times New Roman" panose="02020603050405020304" pitchFamily="18" charset="0"/>
                <a:ea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9F3DF59E-1E80-4E22-ADB6-EB891034EEFB}"/>
              </a:ext>
            </a:extLst>
          </p:cNvPr>
          <p:cNvSpPr>
            <a:spLocks noGrp="1"/>
          </p:cNvSpPr>
          <p:nvPr>
            <p:ph idx="1"/>
          </p:nvPr>
        </p:nvSpPr>
        <p:spPr/>
        <p:txBody>
          <a:bodyPr>
            <a:normAutofit lnSpcReduction="10000"/>
          </a:bodyPr>
          <a:lstStyle/>
          <a:p>
            <a:pPr indent="0" algn="just">
              <a:spcAft>
                <a:spcPts val="600"/>
              </a:spcAft>
              <a:buNone/>
            </a:pPr>
            <a:r>
              <a:rPr lang="cs-CZ" sz="1800" i="1" dirty="0">
                <a:effectLst/>
                <a:latin typeface="Times New Roman" panose="02020603050405020304" pitchFamily="18" charset="0"/>
                <a:ea typeface="Times New Roman" panose="02020603050405020304" pitchFamily="18" charset="0"/>
              </a:rPr>
              <a:t>Nejlaskavější a vysoce vážený beji </a:t>
            </a:r>
            <a:r>
              <a:rPr lang="cs-CZ" sz="1800" i="1" dirty="0" err="1">
                <a:effectLst/>
                <a:latin typeface="Times New Roman" panose="02020603050405020304" pitchFamily="18" charset="0"/>
                <a:ea typeface="Times New Roman" panose="02020603050405020304" pitchFamily="18" charset="0"/>
              </a:rPr>
              <a:t>Avrame</a:t>
            </a:r>
            <a:r>
              <a:rPr lang="cs-CZ" sz="1800" i="1" dirty="0">
                <a:effectLst/>
                <a:latin typeface="Times New Roman" panose="02020603050405020304" pitchFamily="18" charset="0"/>
                <a:ea typeface="Times New Roman" panose="02020603050405020304" pitchFamily="18" charset="0"/>
              </a:rPr>
              <a:t>, který se nacházíš ve </a:t>
            </a:r>
            <a:r>
              <a:rPr lang="cs-CZ" sz="1800" i="1" dirty="0" err="1">
                <a:effectLst/>
                <a:latin typeface="Times New Roman" panose="02020603050405020304" pitchFamily="18" charset="0"/>
                <a:ea typeface="Times New Roman" panose="02020603050405020304" pitchFamily="18" charset="0"/>
              </a:rPr>
              <a:t>Varniki</a:t>
            </a:r>
            <a:r>
              <a:rPr lang="cs-CZ" sz="1800" i="1" dirty="0">
                <a:effectLst/>
                <a:latin typeface="Times New Roman" panose="02020603050405020304" pitchFamily="18" charset="0"/>
                <a:ea typeface="Times New Roman" panose="02020603050405020304" pitchFamily="18" charset="0"/>
              </a:rPr>
              <a:t>, posílám ti tento dopis. Já, car moskevský a car vší Rusi, zdravím všechny věrné, všechny metropolity, kteří nás milují, i vojvody... a předáky </a:t>
            </a:r>
            <a:r>
              <a:rPr lang="cs-CZ" sz="1800" i="1" dirty="0" err="1">
                <a:effectLst/>
                <a:latin typeface="Times New Roman" panose="02020603050405020304" pitchFamily="18" charset="0"/>
                <a:ea typeface="Times New Roman" panose="02020603050405020304" pitchFamily="18" charset="0"/>
              </a:rPr>
              <a:t>kleftů</a:t>
            </a:r>
            <a:r>
              <a:rPr lang="cs-CZ" sz="1800" i="1" dirty="0">
                <a:effectLst/>
                <a:latin typeface="Times New Roman" panose="02020603050405020304" pitchFamily="18" charset="0"/>
                <a:ea typeface="Times New Roman" panose="02020603050405020304" pitchFamily="18" charset="0"/>
              </a:rPr>
              <a:t>, kapitány a statečné junáky (</a:t>
            </a:r>
            <a:r>
              <a:rPr lang="cs-CZ" sz="1800" i="1" dirty="0" err="1">
                <a:effectLst/>
                <a:latin typeface="Times New Roman" panose="02020603050405020304" pitchFamily="18" charset="0"/>
                <a:ea typeface="Times New Roman" panose="02020603050405020304" pitchFamily="18" charset="0"/>
              </a:rPr>
              <a:t>palikaria</a:t>
            </a:r>
            <a:r>
              <a:rPr lang="cs-CZ" sz="1800" i="1" dirty="0">
                <a:effectLst/>
                <a:latin typeface="Times New Roman" panose="02020603050405020304" pitchFamily="18" charset="0"/>
                <a:ea typeface="Times New Roman" panose="02020603050405020304" pitchFamily="18" charset="0"/>
              </a:rPr>
              <a:t>) a všechny křesťany naší víry, všechny </a:t>
            </a:r>
            <a:r>
              <a:rPr lang="cs-CZ" sz="1800" i="1" dirty="0" err="1">
                <a:effectLst/>
                <a:latin typeface="Times New Roman" panose="02020603050405020304" pitchFamily="18" charset="0"/>
                <a:ea typeface="Times New Roman" panose="02020603050405020304" pitchFamily="18" charset="0"/>
              </a:rPr>
              <a:t>Romie</a:t>
            </a:r>
            <a:r>
              <a:rPr lang="cs-CZ" sz="1800" i="1" dirty="0">
                <a:effectLst/>
                <a:latin typeface="Times New Roman" panose="02020603050405020304" pitchFamily="18" charset="0"/>
                <a:ea typeface="Times New Roman" panose="02020603050405020304" pitchFamily="18" charset="0"/>
              </a:rPr>
              <a:t>, kteří věrně zachovávají naši víru, všechny kněze i Srby, Chorvaty, Albánce, Bosňáky... zkrátka všechny, kteří milují Boha... svěřuji vás do ochrany boží, z lásky k Bohu podstupuji námahu, pro ni jsem vytáhl do války proti veliké turecké říši... kdo miluje Boha a spoléhá naň, kdo chce vejít do ráje, všichni s čistým srdcem vytáhněme do tohoto boje kvůli našim chrámům a kvůli naší víře. Vždyť Turci naši víru pošlapali, úskočně se zmocnili našich chrámů a zemí... úskočně se zmocnili </a:t>
            </a:r>
            <a:r>
              <a:rPr lang="cs-CZ" sz="1800" i="1" dirty="0" err="1">
                <a:effectLst/>
                <a:latin typeface="Times New Roman" panose="02020603050405020304" pitchFamily="18" charset="0"/>
                <a:ea typeface="Times New Roman" panose="02020603050405020304" pitchFamily="18" charset="0"/>
              </a:rPr>
              <a:t>romejského</a:t>
            </a:r>
            <a:r>
              <a:rPr lang="cs-CZ" sz="1800" i="1" dirty="0">
                <a:effectLst/>
                <a:latin typeface="Times New Roman" panose="02020603050405020304" pitchFamily="18" charset="0"/>
                <a:ea typeface="Times New Roman" panose="02020603050405020304" pitchFamily="18" charset="0"/>
              </a:rPr>
              <a:t> císařství, Turek vyvolal chudobu, zotročil a rozehnal vdovy a sirotky jako vlk ovce... poturčuje ty, které násilím zotročuje... proto já přicházím, abych vám pomohl... volám vás do svého vojska... přiveďte i své věrné přátele... já pro vaši záchranu chci podstupovat i útrapy. Je mi vás líto, proto vás chci vyrvat z rukou bezbožníků, obnovit vaše kostely a znovu vztyčit kříže. Povedete válku za víru... budeme usilovat, abychom znovu dobyli sídla vašich otců... tato slova vám píši a posílám 23. března 1711 já, car moskevský...</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2482404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a:t>Kateřina a její velký plán a dělbu Osmanské říše </a:t>
            </a:r>
          </a:p>
        </p:txBody>
      </p:sp>
      <p:pic>
        <p:nvPicPr>
          <p:cNvPr id="7" name="Zástupný symbol pro obsah 6" descr="Ekaterina_Alekseevna.jpg"/>
          <p:cNvPicPr>
            <a:picLocks noGrp="1" noChangeAspect="1"/>
          </p:cNvPicPr>
          <p:nvPr>
            <p:ph sz="half" idx="1"/>
          </p:nvPr>
        </p:nvPicPr>
        <p:blipFill>
          <a:blip r:embed="rId2" cstate="print"/>
          <a:stretch>
            <a:fillRect/>
          </a:stretch>
        </p:blipFill>
        <p:spPr>
          <a:xfrm>
            <a:off x="659314" y="1600200"/>
            <a:ext cx="3634371" cy="4525963"/>
          </a:xfrm>
        </p:spPr>
      </p:pic>
      <p:sp>
        <p:nvSpPr>
          <p:cNvPr id="6" name="Zástupný symbol pro obsah 5"/>
          <p:cNvSpPr>
            <a:spLocks noGrp="1"/>
          </p:cNvSpPr>
          <p:nvPr>
            <p:ph sz="half" idx="2"/>
          </p:nvPr>
        </p:nvSpPr>
        <p:spPr/>
        <p:txBody>
          <a:bodyPr>
            <a:normAutofit fontScale="62500" lnSpcReduction="20000"/>
          </a:bodyPr>
          <a:lstStyle/>
          <a:p>
            <a:r>
              <a:rPr lang="cs-CZ" dirty="0"/>
              <a:t>1762 nastoupila na trůn carevna Kateřina II. a pokračovala v politice Petra Velikého. </a:t>
            </a:r>
          </a:p>
          <a:p>
            <a:r>
              <a:rPr lang="cs-CZ" dirty="0"/>
              <a:t>Veřejným tajemstvím evropské diplomacie 80. let 18. století byl tzv. </a:t>
            </a:r>
            <a:r>
              <a:rPr lang="cs-CZ" b="1" dirty="0"/>
              <a:t>Velký plán </a:t>
            </a:r>
            <a:r>
              <a:rPr lang="cs-CZ" dirty="0"/>
              <a:t>na dělbu Osmanské říše, který Kateřina II. předložila 1782 rakouskému panovníkovi Josefu II. </a:t>
            </a:r>
          </a:p>
          <a:p>
            <a:r>
              <a:rPr lang="cs-CZ" dirty="0"/>
              <a:t>Plán počítal s tím, že na území dnešního Bulharska, Řecka a evropského Turecka vznikne Řecké císařství, jehož panovníkem se měl stát vnuk Kateřiny II. Konstantin.</a:t>
            </a:r>
          </a:p>
          <a:p>
            <a:r>
              <a:rPr lang="cs-CZ" dirty="0"/>
              <a:t>Protestům se snažila Kateřina čelit kompenzačními návrhy a ujišťováním, že se Řecké císařství v žádném případě nestane ruským vazalem. </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Řecká diaspora v Rusku</a:t>
            </a:r>
          </a:p>
        </p:txBody>
      </p:sp>
      <p:sp>
        <p:nvSpPr>
          <p:cNvPr id="6" name="Zástupný symbol pro obsah 5"/>
          <p:cNvSpPr>
            <a:spLocks noGrp="1"/>
          </p:cNvSpPr>
          <p:nvPr>
            <p:ph idx="1"/>
          </p:nvPr>
        </p:nvSpPr>
        <p:spPr/>
        <p:txBody>
          <a:bodyPr>
            <a:normAutofit fontScale="85000" lnSpcReduction="20000"/>
          </a:bodyPr>
          <a:lstStyle/>
          <a:p>
            <a:r>
              <a:rPr lang="cs-CZ" dirty="0"/>
              <a:t>Na konci 18. stol. vznikla v Rusku nejpočetnější řecká diaspora. </a:t>
            </a:r>
          </a:p>
          <a:p>
            <a:r>
              <a:rPr lang="cs-CZ" dirty="0"/>
              <a:t>Carské úřady využívali talentu a aktivity Řeků zejména při kolonizaci černomořských pobřežních krajů připojených k ruskému impériu díky vítězným válkám s Tureckem v 18. stol. </a:t>
            </a:r>
          </a:p>
          <a:p>
            <a:r>
              <a:rPr lang="cs-CZ" dirty="0"/>
              <a:t>Car zval své „řecké pravoslavné bratry“ ke studiu na ruských církevních, civilních i vojenských školách (byla pro ně založena i zvláštní vojenská akademie) a umožnili jim působit ve státních službách. </a:t>
            </a:r>
          </a:p>
          <a:p>
            <a:r>
              <a:rPr lang="cs-CZ" dirty="0"/>
              <a:t>Tohle všechno spíše z perspektivních cílů své balkánské politiky než z církevní solidarity. </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Orlofika</a:t>
            </a:r>
            <a:r>
              <a:rPr lang="cs-CZ" dirty="0"/>
              <a:t> (1768-1774)</a:t>
            </a:r>
          </a:p>
        </p:txBody>
      </p:sp>
      <p:pic>
        <p:nvPicPr>
          <p:cNvPr id="6" name="Zástupný symbol pro obsah 5" descr="lavaro.jpg"/>
          <p:cNvPicPr>
            <a:picLocks noGrp="1" noChangeAspect="1"/>
          </p:cNvPicPr>
          <p:nvPr>
            <p:ph sz="half" idx="1"/>
          </p:nvPr>
        </p:nvPicPr>
        <p:blipFill>
          <a:blip r:embed="rId2" cstate="print"/>
          <a:stretch>
            <a:fillRect/>
          </a:stretch>
        </p:blipFill>
        <p:spPr>
          <a:xfrm>
            <a:off x="827584" y="1772816"/>
            <a:ext cx="3384376" cy="3528392"/>
          </a:xfrm>
        </p:spPr>
      </p:pic>
      <p:sp>
        <p:nvSpPr>
          <p:cNvPr id="5" name="Zástupný symbol pro obsah 4"/>
          <p:cNvSpPr>
            <a:spLocks noGrp="1"/>
          </p:cNvSpPr>
          <p:nvPr>
            <p:ph sz="half" idx="2"/>
          </p:nvPr>
        </p:nvSpPr>
        <p:spPr/>
        <p:txBody>
          <a:bodyPr>
            <a:noAutofit/>
          </a:bodyPr>
          <a:lstStyle/>
          <a:p>
            <a:r>
              <a:rPr lang="cs-CZ" sz="1600" dirty="0"/>
              <a:t>Protiturecká povstání na řeckém území z poloviny 18. stol. měla pouze podobu lokálních povstání, která byla vedena místními vůdci. </a:t>
            </a:r>
          </a:p>
          <a:p>
            <a:r>
              <a:rPr lang="cs-CZ" sz="1600" dirty="0"/>
              <a:t>Rusko-turecká válka, která vypukla 1768 s sebou přinesla taky nové naděje na osvobození od Turecka a vůdce ruských vojsk </a:t>
            </a:r>
            <a:r>
              <a:rPr lang="cs-CZ" sz="1600" b="1" dirty="0"/>
              <a:t>Georgios </a:t>
            </a:r>
            <a:r>
              <a:rPr lang="cs-CZ" sz="1600" b="1" dirty="0" err="1"/>
              <a:t>Papazolis</a:t>
            </a:r>
            <a:r>
              <a:rPr lang="cs-CZ" sz="1600" b="1" dirty="0"/>
              <a:t> </a:t>
            </a:r>
            <a:r>
              <a:rPr lang="cs-CZ" sz="1600" dirty="0"/>
              <a:t>již připravoval národně osvobozující hnutí. </a:t>
            </a:r>
          </a:p>
          <a:p>
            <a:r>
              <a:rPr lang="cs-CZ" sz="1600" dirty="0" err="1"/>
              <a:t>Papazolis</a:t>
            </a:r>
            <a:r>
              <a:rPr lang="cs-CZ" sz="1600" dirty="0"/>
              <a:t> věřil, že jeho nová vlast, Rusko, může pomoct Řecku a podařilo se mu přesvědčit bratry </a:t>
            </a:r>
            <a:r>
              <a:rPr lang="cs-CZ" sz="1600" dirty="0" err="1"/>
              <a:t>Orlovovy</a:t>
            </a:r>
            <a:r>
              <a:rPr lang="cs-CZ" sz="1600" dirty="0"/>
              <a:t>, aby poslali pomoc pro řecké povstání. </a:t>
            </a:r>
          </a:p>
          <a:p>
            <a:r>
              <a:rPr lang="cs-CZ" sz="1600" dirty="0"/>
              <a:t>Rusko vyslalo svůj „předvoj“ ke všemu křesťanskému obyvatelstvu v osmanské říši za účelem informovat o situaci.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Pod ruským patronátem…</a:t>
            </a:r>
          </a:p>
        </p:txBody>
      </p:sp>
      <p:sp>
        <p:nvSpPr>
          <p:cNvPr id="6" name="Zástupný symbol pro obsah 5"/>
          <p:cNvSpPr>
            <a:spLocks noGrp="1"/>
          </p:cNvSpPr>
          <p:nvPr>
            <p:ph idx="1"/>
          </p:nvPr>
        </p:nvSpPr>
        <p:spPr/>
        <p:txBody>
          <a:bodyPr>
            <a:normAutofit fontScale="55000" lnSpcReduction="20000"/>
          </a:bodyPr>
          <a:lstStyle/>
          <a:p>
            <a:r>
              <a:rPr lang="cs-CZ" dirty="0"/>
              <a:t>roku 1770 dorazilo pár ruských lodí k břehům Peloponésu. Řekové pod vedením </a:t>
            </a:r>
            <a:r>
              <a:rPr lang="cs-CZ" dirty="0" err="1"/>
              <a:t>Panajiotise</a:t>
            </a:r>
            <a:r>
              <a:rPr lang="cs-CZ" dirty="0"/>
              <a:t> </a:t>
            </a:r>
            <a:r>
              <a:rPr lang="cs-CZ" dirty="0" err="1"/>
              <a:t>Benakise</a:t>
            </a:r>
            <a:r>
              <a:rPr lang="cs-CZ" dirty="0"/>
              <a:t> zaznamenali dílčí úspěchy</a:t>
            </a:r>
          </a:p>
          <a:p>
            <a:r>
              <a:rPr lang="cs-CZ" dirty="0"/>
              <a:t> povstalecký oheň vzplál taky na pevninském Řecku, pod Olympem, na Krétě a na egejských ostrovech. Osmané upřednostnili přesunout své síly z   Černého moře na Peloponés, protože povstání pro ně bylo daleko nebezpečnější než nechat nějaké územní zisky Rusku. </a:t>
            </a:r>
          </a:p>
          <a:p>
            <a:r>
              <a:rPr lang="cs-CZ" dirty="0"/>
              <a:t>Ruská eskadra po porážce nucena odplout směrem k </a:t>
            </a:r>
            <a:r>
              <a:rPr lang="cs-CZ" dirty="0" err="1"/>
              <a:t>Çeşme</a:t>
            </a:r>
            <a:r>
              <a:rPr lang="cs-CZ" dirty="0"/>
              <a:t> a tím Řekové svůj boj nedobojovali. </a:t>
            </a:r>
          </a:p>
          <a:p>
            <a:r>
              <a:rPr lang="cs-CZ" dirty="0"/>
              <a:t>Následovaly tvrdé postihy řeckého obyvatelstva. </a:t>
            </a:r>
          </a:p>
          <a:p>
            <a:r>
              <a:rPr lang="cs-CZ" dirty="0"/>
              <a:t>Po válce byl sepsán mír v </a:t>
            </a:r>
            <a:r>
              <a:rPr lang="cs-CZ" b="1" dirty="0" err="1"/>
              <a:t>Kücük</a:t>
            </a:r>
            <a:r>
              <a:rPr lang="cs-CZ" b="1" dirty="0"/>
              <a:t> </a:t>
            </a:r>
            <a:r>
              <a:rPr lang="cs-CZ" b="1" dirty="0" err="1"/>
              <a:t>Kaynarca</a:t>
            </a:r>
            <a:r>
              <a:rPr lang="cs-CZ" b="1" dirty="0"/>
              <a:t> </a:t>
            </a:r>
            <a:r>
              <a:rPr lang="cs-CZ" dirty="0"/>
              <a:t>(1774), který je jednou z nejdůležitějších mírových smluv 18. stol.  (Rusko získalo Azov, území mezi Dněprem a Dněstrem, Krym, osady v průplavu do ČM a </a:t>
            </a:r>
            <a:r>
              <a:rPr lang="cs-CZ" b="1" dirty="0"/>
              <a:t>byl jim uznán patronát nad pravoslavným obyvatelstvem v Osmanské říši</a:t>
            </a:r>
            <a:r>
              <a:rPr lang="cs-CZ" dirty="0"/>
              <a:t>). </a:t>
            </a:r>
          </a:p>
          <a:p>
            <a:r>
              <a:rPr lang="cs-CZ" dirty="0"/>
              <a:t>Řekové měli dostat za svou účast v povstání amnestii a </a:t>
            </a:r>
            <a:r>
              <a:rPr lang="cs-CZ" b="1" dirty="0"/>
              <a:t>jejich lodě se mohly plavit pod ruskou vlajkou, čímž se jim otevřela cesta i do Černého moře a na jihu Ruska byly zakládány nové řecké kolonie</a:t>
            </a:r>
            <a:r>
              <a:rPr lang="cs-CZ" dirty="0"/>
              <a:t>. Kateřina Veliká založila první školu na ostrově Naxos.  </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Fanarioté – nová řecká aristokracie </a:t>
            </a:r>
          </a:p>
        </p:txBody>
      </p:sp>
      <p:pic>
        <p:nvPicPr>
          <p:cNvPr id="6" name="Zástupný symbol pro obsah 5" descr="fanariotis.jpg"/>
          <p:cNvPicPr>
            <a:picLocks noGrp="1" noChangeAspect="1"/>
          </p:cNvPicPr>
          <p:nvPr>
            <p:ph sz="half" idx="1"/>
          </p:nvPr>
        </p:nvPicPr>
        <p:blipFill>
          <a:blip r:embed="rId2" cstate="print"/>
          <a:stretch>
            <a:fillRect/>
          </a:stretch>
        </p:blipFill>
        <p:spPr>
          <a:xfrm>
            <a:off x="755576" y="1484784"/>
            <a:ext cx="3456384" cy="4176464"/>
          </a:xfrm>
        </p:spPr>
      </p:pic>
      <p:sp>
        <p:nvSpPr>
          <p:cNvPr id="5" name="Zástupný symbol pro obsah 4"/>
          <p:cNvSpPr>
            <a:spLocks noGrp="1"/>
          </p:cNvSpPr>
          <p:nvPr>
            <p:ph sz="half" idx="2"/>
          </p:nvPr>
        </p:nvSpPr>
        <p:spPr/>
        <p:txBody>
          <a:bodyPr>
            <a:normAutofit fontScale="32500" lnSpcReduction="20000"/>
          </a:bodyPr>
          <a:lstStyle/>
          <a:p>
            <a:r>
              <a:rPr lang="cs-CZ" sz="5000" dirty="0"/>
              <a:t>Představovali vlivnou řeckou aristokracii, včetně helenizovaných Rumunů a Albánců.</a:t>
            </a:r>
          </a:p>
          <a:p>
            <a:r>
              <a:rPr lang="cs-CZ" sz="5000" dirty="0"/>
              <a:t>Jejich centrem prominentní konstantinopolská čtvrť </a:t>
            </a:r>
            <a:r>
              <a:rPr lang="cs-CZ" sz="5000" dirty="0" err="1"/>
              <a:t>Fanar</a:t>
            </a:r>
            <a:r>
              <a:rPr lang="cs-CZ" sz="5000" dirty="0"/>
              <a:t>, kde měl své sídlo také ekumenický patriarcha.</a:t>
            </a:r>
          </a:p>
          <a:p>
            <a:r>
              <a:rPr lang="cs-CZ" sz="5000" dirty="0"/>
              <a:t>Fanarioté se od 17. století postupně prosazovali ve státní správě Osmanské říše, nejvíce ve Valašsku a Moldavsku, kde zastávali významné úřady. </a:t>
            </a:r>
          </a:p>
          <a:p>
            <a:r>
              <a:rPr lang="cs-CZ" sz="5000" dirty="0"/>
              <a:t>Většina z nich stála v opozici vůči řeckému povstání,  které propuklo v r. 1821.</a:t>
            </a:r>
          </a:p>
          <a:p>
            <a:r>
              <a:rPr lang="cs-CZ" sz="5000" dirty="0"/>
              <a:t>Důvodem tohoto byl strach ze zhoršení postavení řeckého živlu v rámci Osmanské říše. </a:t>
            </a:r>
          </a:p>
          <a:p>
            <a:r>
              <a:rPr lang="cs-CZ" sz="5000" dirty="0"/>
              <a:t>Přesto se zejména mladší členové Fanariotů naopak k tomuto povstání aktivně připojili a v rámci tajného spolku </a:t>
            </a:r>
            <a:r>
              <a:rPr lang="cs-CZ" sz="5000" dirty="0" err="1"/>
              <a:t>Filiki</a:t>
            </a:r>
            <a:r>
              <a:rPr lang="cs-CZ" sz="5000" dirty="0"/>
              <a:t> </a:t>
            </a:r>
            <a:r>
              <a:rPr lang="cs-CZ" sz="5000" dirty="0" err="1"/>
              <a:t>Eteria</a:t>
            </a:r>
            <a:r>
              <a:rPr lang="cs-CZ" sz="5000" dirty="0"/>
              <a:t> se účastnili i jeho přípravy (např. Alexandros a </a:t>
            </a:r>
            <a:r>
              <a:rPr lang="cs-CZ" sz="5000" dirty="0" err="1"/>
              <a:t>Demetrios</a:t>
            </a:r>
            <a:r>
              <a:rPr lang="cs-CZ" sz="5000" dirty="0"/>
              <a:t> </a:t>
            </a:r>
            <a:r>
              <a:rPr lang="cs-CZ" sz="5000" dirty="0" err="1"/>
              <a:t>Ypsilanti</a:t>
            </a:r>
            <a:r>
              <a:rPr lang="cs-CZ" sz="5000" dirty="0"/>
              <a:t>).</a:t>
            </a:r>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2027</Words>
  <Application>Microsoft Office PowerPoint</Application>
  <PresentationFormat>Předvádění na obrazovce (4:3)</PresentationFormat>
  <Paragraphs>80</Paragraphs>
  <Slides>14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Times New Roman</vt:lpstr>
      <vt:lpstr>Motiv sady Office</vt:lpstr>
      <vt:lpstr>Navazování vztahů mezi Řeky a Rusy</vt:lpstr>
      <vt:lpstr>Petrus Primus  Russograecorum Monarcha </vt:lpstr>
      <vt:lpstr>Cíl ruské politiky: obrat na jih…</vt:lpstr>
      <vt:lpstr>Manifest Petra Velikého adresovaný v roce 1711 vojvodům a metropolitům </vt:lpstr>
      <vt:lpstr>Kateřina a její velký plán a dělbu Osmanské říše </vt:lpstr>
      <vt:lpstr>Řecká diaspora v Rusku</vt:lpstr>
      <vt:lpstr>Orlofika (1768-1774)</vt:lpstr>
      <vt:lpstr>Pod ruským patronátem…</vt:lpstr>
      <vt:lpstr>Fanarioté – nová řecká aristokracie </vt:lpstr>
      <vt:lpstr>Prosazování fanariotů v osmanské správě</vt:lpstr>
      <vt:lpstr>V diplomatických službách sultána</vt:lpstr>
      <vt:lpstr>Vláda Fanariotů ve Valašsku a Moldavsku</vt:lpstr>
      <vt:lpstr>Alexandros Ypsilantis starší (1725-1806)</vt:lpstr>
      <vt:lpstr>Pobyt v Brně a konec Ypsilantiho </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Your User Name</dc:creator>
  <cp:lastModifiedBy>Konstantinos Tsivos</cp:lastModifiedBy>
  <cp:revision>6</cp:revision>
  <dcterms:created xsi:type="dcterms:W3CDTF">2012-11-25T12:08:41Z</dcterms:created>
  <dcterms:modified xsi:type="dcterms:W3CDTF">2021-11-09T08:00:47Z</dcterms:modified>
</cp:coreProperties>
</file>