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C06DC-D5D8-4D86-A7B9-C58BDD75E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>
                <a:effectLst/>
                <a:latin typeface="Cambria" panose="02040503050406030204" pitchFamily="18" charset="0"/>
              </a:rPr>
              <a:t>Proměny řecké společnosti na sklonku 18. století</a:t>
            </a:r>
            <a:br>
              <a:rPr lang="cs-CZ" sz="1800" b="1" dirty="0"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73161E-5BA9-409A-85AC-3F371D8425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Samosprávní komunity – </a:t>
            </a:r>
            <a:r>
              <a:rPr lang="cs-CZ" dirty="0" err="1"/>
              <a:t>kleftové</a:t>
            </a:r>
            <a:r>
              <a:rPr lang="cs-CZ" dirty="0"/>
              <a:t> a </a:t>
            </a:r>
            <a:r>
              <a:rPr lang="cs-CZ" dirty="0" err="1"/>
              <a:t>armotoliové</a:t>
            </a:r>
            <a:r>
              <a:rPr lang="cs-CZ" dirty="0"/>
              <a:t> – život ve městech </a:t>
            </a:r>
          </a:p>
        </p:txBody>
      </p:sp>
    </p:spTree>
    <p:extLst>
      <p:ext uri="{BB962C8B-B14F-4D97-AF65-F5344CB8AC3E}">
        <p14:creationId xmlns:p14="http://schemas.microsoft.com/office/powerpoint/2010/main" val="2489167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2EACD-0AE2-4189-BA30-4BE7523F4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ARMaTOLOVÉ</a:t>
            </a:r>
            <a:r>
              <a:rPr lang="cs-CZ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1FAABA-76FF-4005-8074-E63EECB5A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Turci se proti útokům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bránili založením druhu domobrany, zvané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armatoliki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(oddíl ozbrojenců).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Armatolové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(ozbrojenci) se někdy rekrutovali přímo z řad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byli pověřováni zajišťováním bezpečnosti ve své oblasti.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Často přecházeli ke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kleftům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spojovali se s nimi v jejich horských úkrytech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limeria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účastnili se jejich akcí, někdy proto, že jim Turci jen nepravidelně vypláceli žold. Jindy se rozhodli pomáhat v boji některé křesťanské mocnosti, která se ocitla ve válce s Turky.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lidové tradici jsou pojmy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armatolos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zaměnitelné.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539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E1EE8-2143-446A-A351-29E6F209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kleftopolemos</a:t>
            </a: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3EA99C4-9D3F-4CF5-A20E-7F315E79C0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7130" y="2306972"/>
            <a:ext cx="4379053" cy="2751589"/>
          </a:xfrm>
          <a:prstGeom prst="rect">
            <a:avLst/>
          </a:prstGeom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661A09-5D65-47FC-92E6-DA30C71579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Přepady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chápány jako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kleftopolemos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guerillová záškodnická válka, na niž později navázala ideologie řeckého národního povstání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pomáhal udržovat Řekům výcvik ve vojenské taktice, učil je probíjet se z obklíčení náhlým útokem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jurusi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udržoval jejich tělesnou zdatnost. 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Tyto zkušenosti se uplatnily v národním povstání r. 1821. Ideálním typem mladého muže, který prošel tímto výcvikem, je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palikari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junák, člověk hrdý, statečný a v případě nutnosti odhodlaný i zemřít.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787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868E583-9FB7-4D9F-B6F4-0C971879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Školství a mýtus o tajné škole 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7147612-741C-4B49-B1AD-14CF7D502C4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1451579" y="2015734"/>
            <a:ext cx="4158849" cy="34506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V 17. a 18. století přibývaly školy i na řecké pevnině v oblasti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</a:rPr>
              <a:t>Ambelakií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, v Soluni,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</a:rPr>
              <a:t>Trikale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</a:rPr>
              <a:t>Zagoře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</a:rPr>
              <a:t>Artě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 a také v Malé Asii (Smyrna,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</a:rPr>
              <a:t>Kydonies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). </a:t>
            </a:r>
          </a:p>
          <a:p>
            <a:pPr marL="0" marR="0" lvl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Řecké školy zakládala i diaspora v Terstu, ve Vídni i v některých městech v jižním Rusku. </a:t>
            </a:r>
          </a:p>
          <a:p>
            <a:pPr marL="0" marR="0" lvl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V r. 1757 bylo na řeckém území v osmanské říši už 75 vyšších škol, v nichž se učilo staré řečtině, literatuře i přírodním vědám. </a:t>
            </a:r>
          </a:p>
          <a:p>
            <a:pPr marL="0" marR="0" lvl="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</a:rPr>
              <a:t>Tento rozvoj lze přičíst majetkovému a společenskému vzestupu vrstvy řeckých obchodníků.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3401815-9C3D-43EE-B4E4-2504090CE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DC52205-72B7-41BE-99DF-6B24F25ED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98BFFC9-C8B3-41FE-B9CC-C492B079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BCA5B2D-2725-40AF-96AA-6BB02F7C9B1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7869" r="3" b="3"/>
          <a:stretch/>
        </p:blipFill>
        <p:spPr>
          <a:xfrm>
            <a:off x="6277257" y="2174242"/>
            <a:ext cx="4613872" cy="31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07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86CD2C5-E19E-49D3-B03B-8AC4DC9B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Řecké školství v Podunají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DAD378-264B-4765-8844-F130A2B7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podunajská knížectví Valašsko a Moldavsko byla jakýmsi tureckým protektorátem.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Řečtí emigranti sem přicházeli od počátku 16. století, zvláště kněží a členové urozených rodin, kteří tu navazovali vztahy s místní aristokracií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Kantakuzenové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Ypsilantisové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Mavrokordatové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akládány řecké školy a koleje, na nichž výuka pokračovala v byzantské tradici (Jasy, Bukurešť), jen postupně a pomalu se tu projevoval vliv západní pedagogiky.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1634 bylo založeno několik řeckých tiskáren v balkánských klášterech, roku 1682 v Jasech a 1700 v Bukurešti.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Přímo v Řecku v této době knihtisk vzácný. Turci podezřívali šíření knih vydaných tiskem z podvratných tendencí a povolili knihtisk až v r. 1726. I řecké liturgické knihy tištěny na Západě, vedle Benátek se později uplatnily tiskárny v Římě, ve Frankfurtu, v Kolíně, v Lipsku a v Paříži.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81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8850E-ABD9-418F-9476-23FDE61F2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Vzestup fanariotů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814555-486F-47CA-88B7-F91AEB2B3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 oslabování turecké moci vytvořil příznivé podmínky pro pokračující mocenský vzestup fanariotů.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Sultánský režim s ohledem na jejich finanční předpoklady, diplomatické schopnosti, jazykové znalosti i evropský způsob myšlení pověřoval členy necelé dvacítky fanariotských rodin některými významnými funkcemi. 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konce 17. století pravidelně obsazovány úřady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velkého dragomana Porty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dragomana loďstva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který působil jako pobočník velitele turecké flotily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kapudan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paşi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guvernér v čele správy egejských ostrovů.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Poté co sultánský režim přestal důvěřovat dosavadním vladařům vazalských knížectví Moldavska a Valašska, byli fanarioté pověřováni vykonáváním úřadů hegemonů (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hospodarů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- tj. správců obou zmíněných rumunských knížectví (Moldavska od roku 1711; Valašska 1715).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71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2DC01-BC46-4594-A2F2-ABF6FCE6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Fanarioté v Podunají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CEC43-4056-46B2-B128-ED9BD4EB2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Přílišnému mocenskému zesílení fanariotů se snažila Porta zabránit častými personálními změnami. Do r. 1821 se ve funkcích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hospodarů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vystřídalo 33 hodnostářů fanariotského původu v Moldavsku a 37 ve Valašsku. Někteří z nich zastávali tento úřad opakovaně či střídavě.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Časté výměny osob byly pro sultána i zdrojem velkých finančních zisků - za jmenování do úřadu správců rumunských knížectví museli fanarioté platit vysoké částky. Své ztráty se vzápětí snažili kompenzovat zvyšováním daňového zatížení rumunského obyvatelstva.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Přestože vykonávání zmíněných funkcí bylo spojeno se značnými osobními riziky (několik fanariotů skončilo dokonce na tureckých popravištích), zájemci usilovali o jejich získání všemi prostředky včetně vzájemného osočování a intrik u sultánova dvora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919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E4D59-FA1A-4251-9FFC-B353E32B5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Patriarchát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5DD98-9ED0-4D1C-96EC-E1C6A096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poslední čtvrtiny 18. stol. dochází k výrazným změnám v sociálním rozvrstvení jednotlivých složek řecké společnosti - další prohlubování společenské diferenciace.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Konstantinopolský patriarcha si prostřednictvím autonomní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církevněsprávní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organizace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Řeckého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milletu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udržel a upevnil svou dosavadní moc nad veškerým, řeckým i neřeckým pravoslavným obyvatelstvem říše. V letech 1766-1767 se mu dokonce podařilo prosadit zrušení srbského patriarchátu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Peči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bulharského arcibiskupství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Ochridu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Získání, vykonávání i udržení funkce konstantinopolského patriarchy vyžadovalo velké finanční prostředky. Ty byly opatřovány nejen stálým zvyšováním daňového zatížení věřících, ale i půjčkami od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fanariotů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787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A727ED32-B89F-46A6-9EB8-B9037D9B8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Budování řeckého loďstva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1D6F9C-47CF-49EE-9288-3826521BE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79" y="2015734"/>
            <a:ext cx="4158849" cy="3450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/>
              <a:t>Klíčovou roli v tomto směru sehráli loďaři tří nevelkých ostrovů Ydra, Spetses a Psara. </a:t>
            </a:r>
          </a:p>
          <a:p>
            <a:pPr>
              <a:lnSpc>
                <a:spcPct val="110000"/>
              </a:lnSpc>
            </a:pPr>
            <a:r>
              <a:rPr lang="en-US" sz="1700"/>
              <a:t>Zatímco na počátku poslední čtvrtiny 18. století řečtí majitelé lodí disponovali pouze omezeným počtem nevelkých plavidel, v druhém desetiletí 19. století již vlastnili 616 větších lodí o celkovém výtlaku 17 500 tun a zaměstnávali kolem 18 000 námořníků. K ochraně lodí před piráty sloužilo 6000 děl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3401815-9C3D-43EE-B4E4-2504090CE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DC52205-72B7-41BE-99DF-6B24F25ED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98BFFC9-C8B3-41FE-B9CC-C492B079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122" name="Picture 2" descr="Η Επανάσταση του 1821">
            <a:extLst>
              <a:ext uri="{FF2B5EF4-FFF2-40B4-BE49-F238E27FC236}">
                <a16:creationId xmlns:a16="http://schemas.microsoft.com/office/drawing/2014/main" id="{277052E0-7C18-4911-B0E9-2CF4323DAF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8"/>
          <a:stretch/>
        </p:blipFill>
        <p:spPr bwMode="auto">
          <a:xfrm>
            <a:off x="6277257" y="2174242"/>
            <a:ext cx="4613872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672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FE50D56-AEFD-4AE1-8F68-5C80B7CB2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Průmyslová a řemeslná aktivita řeckého „třetího stavu“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FAD9AD-C807-43E2-957A-433E70051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zůstával ve stínu jeho působení ve sféře obchodu, financí a dopravy.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Přesto 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ěkteré obory průmyslové činnosti zaznamenaly výrazný vzestup, zejména výroba bavlněných barvených tkanin a látek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thesálské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Ambelaki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(nedaleko údolí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Produkce více než 20 tamních sdružených manufaktur nacházela široký odbyt především na středoevropském trhu.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Nástup anglického textilního průmyslu v dalších desetiletích vedl nejen ke ztrátě těchto odbytišť, ale i k zániku manufaktur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Ambelaki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nepříliš utěšený stav zemědělské výroby, dokonce stagnovala v důsledku zastaralých forem hospodaření, nedořešených vlastnických vztahů i nepříznivých bezpečnostních podmínek.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87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70DCF-1922-457B-8F86-49B1ABC9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Samosprávné komunity (</a:t>
            </a:r>
            <a:r>
              <a:rPr lang="cs-CZ" dirty="0" err="1"/>
              <a:t>Kinotites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02F535-F392-436F-8D0D-B41375479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fontScale="62500" lnSpcReduction="20000"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Podle některých historiků: </a:t>
            </a:r>
            <a:r>
              <a:rPr lang="cs-CZ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kořeny hledat ve zřízeních řeckých měst na východě římské říše jako pozůstatků svobodných řeckých měst. </a:t>
            </a: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komunity vznikly v byzantském období, tedy v době, kdy již slábla centrální moc, kdy ručily venkovské komunity za platbu daní (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allelengyon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komunity vznikly až za osmanské okupace </a:t>
            </a:r>
            <a:r>
              <a:rPr lang="cs-CZ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důvodem jejich vzniku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pspolečný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odvod daní za celou komunitu. Jejich charakter se měnil v souvislosti s dobou i místem. </a:t>
            </a:r>
            <a:endParaRPr lang="cs-CZ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Jiná byla situace na ostrovech pod vládou Benátčanů nebo na Kypru, a jiná na řecké pevnině, kde se uchovaly byzantské instituce a římsko-byzantské právo.</a:t>
            </a: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čele komunity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archonti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nebo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demogerontes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zvaní též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proestotes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nebo </a:t>
            </a:r>
            <a:r>
              <a:rPr lang="cs-CZ" sz="19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kodžabašiové</a:t>
            </a:r>
            <a:r>
              <a:rPr lang="cs-CZ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voleni na jeden rok. Do těchto funkcí voleni i církevní hodnostáři. Měli soudní pravomoc ve věcech sporů mezi křesťanskými ráji, opírali se o byzantské právní příručky (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Hexabiblos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Procheiron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). Na jejich rozhodování vliv i příslušné místní zvykové právo.</a:t>
            </a: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Hlavní povinností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démogerontů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bylo rozložení daňového zatížení na jednotlivé členy komunity, výběr daní a odevzdání předepsané částky tureckému výběrčímu. </a:t>
            </a:r>
            <a:r>
              <a:rPr lang="cs-CZ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nozí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kodžabašiové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zneužívali svého postavení, přenášeli na sedláky vlastní daňové povinností, slovo </a:t>
            </a:r>
            <a:r>
              <a:rPr lang="cs-CZ" sz="1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kodžabaši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tyran. </a:t>
            </a:r>
          </a:p>
          <a:p>
            <a:pPr indent="144145" algn="just">
              <a:spcAft>
                <a:spcPts val="600"/>
              </a:spcAft>
            </a:pP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sporech mezi Turky a křesťany rozhodovali turečtí soudci, </a:t>
            </a:r>
            <a:r>
              <a:rPr lang="cs-CZ" sz="19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kádiové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Vojenskou moc představoval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nebo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bej</a:t>
            </a:r>
            <a:r>
              <a:rPr lang="cs-CZ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0" algn="just"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000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DF2B9E-6EEA-4344-8B50-344A4515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Cambria" panose="02040503050406030204" pitchFamily="18" charset="0"/>
              </a:rPr>
              <a:t>MĚSTA - Rozvoj řemesel a obchodu</a:t>
            </a:r>
            <a:br>
              <a:rPr lang="cs-CZ" sz="1800" b="1" dirty="0"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374221-BC45-4085-A8E2-1722958A0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Istanbul 17. století = 700 000 obyvatel, asi čtvrtinu tvořili křesťané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 Smyrny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Izmir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Soluně na řecké půdě objevují další centra vzkvétajících řemesel a obchodu: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Navplion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Athény, Théby, Larissa, Janina,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Kastoria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Edirne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Drama. 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privilegií dosáhly i menší lokality, např. sdružení čtyřiceti šesti vesnic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zvané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Zagoria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Ambelakia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Thesálii, kde se na kooperativní bázi vyráběly a barvily látky, Agrafa,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Pilio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Mademochoria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Chalkidice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Mastichochoria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Některá privilegia měla původ v chování obyvatelstva v době, kdy lokalita byla dobývána Turky. Město, které se bránilo, bylo vystaveno plenění, jeho obyvatelé byli deportováni nebo prodáni do otroctví.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Určitou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autonomii měl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i hornaté oblasti Makedonie,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Peloponésu, zejména poloostrov Mani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93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8EE83-02A0-47B9-910B-AACA08149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Ostrovy a návrat Řeků do měst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DA3FB-5CD7-460D-8D00-F2034B441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55226"/>
          </a:xfrm>
        </p:spPr>
        <p:txBody>
          <a:bodyPr>
            <a:normAutofit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Hospodářskému rozkvětu se těšily některé ostrovy Egejského moře 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Ydra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Spetses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Psara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zvláště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této době docházelo k demografickému rozvoji, začalo se řecké obyvatelstvo vracet zpět do nížin, odkud kdysi prchalo před tlakem Osmanů. Část tohoto obyvatelstva se snažila zapojit do obchodní činnosti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Museli překonat omezení osmanské administrativy,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ale také čelit konkurenci obchodníků z Evropy, nejdříve Benátčanů, jejichž obchodní činnost byla zvýhodněna, pak Francouzů, kteří uzavřeli obchodní dohodu s Tureckem za vlády Františka I. (1494-1547), a posléze i Angličanů.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6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AE662-1AC3-447A-8562-5341F631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měst a zakládání nových komunit mimo osmanskou říši – řemesla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A0B22-F861-415A-BCAF-1DF2BD86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evropském Turecku začala města vystupovat ze středověkých hradeb, kolem nichž rostla živá předměstí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Edirne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Parga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Chalkis, Trapezunt).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Část řeckého obyvatelstva se vracela i do Thrákie a na maloasijské pobřeží a z nitra Malé Asie se stěhovala do Istanbulu, který byl až do počátku 19. století dokonce největším evropským městem.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Počátkem 17. stol. další proud řeckého obyvatelstva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Epiru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Thesálie a Makedonie na sever Balkánu (Srbsko, Východní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Rumelie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a dál do střední Evropy (Uhry, Rakousko).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Významným centrem tranzitního obchodu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Zemun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protože až sem sahala rakouská moc, odtud pak obchodní cesty směřovaly do Budapešti, Vídně a dále do Německa. Ze Soluně vedla obchodní cesta přes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Melnik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Sofii, Vidin, Temešvár, Pešť a Raab do Vídně nebo podél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Strymonu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(Struma) do Sofie,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Niše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Bělehradu.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Zde se usazovaly početné řecké komunity. Někteří kupci nebo řemeslníci odcházeli jen v době sezóny, např. na stavební práce (tesaři, zedníci) od sv. Jiří (23. dubna) do sv. Dimitrije (26. října), jiní se usazovali v zahraničí i na několik let a vraceli se, až když získali určitý majetek.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92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95BB3-81AE-4F66-86B9-2E913B3F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se zahraničím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F4289-5CBD-44AD-8A66-E943E4762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rukou Řeků zajišťování dopravy zboží v karavanách. Dopravci pocházeli z měst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Zagoria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Metsovo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Kozani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Siatista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Spravovali 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karavanseraje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podél cest. Za přepravu tureckým územím platili poplatek.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Vyvoz kožichů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Kastorie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bavlna ze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koberce s byzantskými vzory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Moschopole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ovčí a kozí kůže z Makedonie a z Malé Asie, látky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Naussy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Kozani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zemědělské produkty - víno, tabák, mletá paprika, sůl, šafrán 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Kozani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Řekové přispěli k rozvoji námořního obchodu v Egejském a Jónském moři. Někdejší svobodní rolníci, ale i nevolníci se stávali námořníky a obchodníky, což mělo za následek jejich sociální vzestup a umožňovalo jim vykoupit si půdu od svých bývalých feudálních pánů.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Následkem toho začal turecký feudální systém slábnout.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85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EC798AE9-D2EF-4502-BDA3-6A465FDB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Armatolové a klefti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2D8AF0-4BEA-4EC2-8E18-7977A60F5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1580" y="2015732"/>
            <a:ext cx="5550355" cy="3450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900" dirty="0" err="1"/>
              <a:t>Význam</a:t>
            </a:r>
            <a:r>
              <a:rPr lang="en-US" sz="1900" dirty="0"/>
              <a:t> </a:t>
            </a:r>
            <a:r>
              <a:rPr lang="en-US" sz="1900" dirty="0" err="1"/>
              <a:t>hor</a:t>
            </a:r>
            <a:r>
              <a:rPr lang="en-US" sz="1900" dirty="0"/>
              <a:t> pro </a:t>
            </a:r>
            <a:r>
              <a:rPr lang="en-US" sz="1900" dirty="0" err="1"/>
              <a:t>přežití</a:t>
            </a:r>
            <a:r>
              <a:rPr lang="en-US" sz="1900" dirty="0"/>
              <a:t> </a:t>
            </a:r>
            <a:r>
              <a:rPr lang="en-US" sz="1900" dirty="0" err="1"/>
              <a:t>Řeků</a:t>
            </a:r>
            <a:r>
              <a:rPr lang="en-US" sz="1900" dirty="0"/>
              <a:t>. </a:t>
            </a:r>
          </a:p>
          <a:p>
            <a:pPr>
              <a:lnSpc>
                <a:spcPct val="110000"/>
              </a:lnSpc>
            </a:pPr>
            <a:r>
              <a:rPr lang="en-US" sz="1900" dirty="0" err="1"/>
              <a:t>Obyvatelstvo</a:t>
            </a:r>
            <a:r>
              <a:rPr lang="en-US" sz="1900" dirty="0"/>
              <a:t> se </a:t>
            </a:r>
            <a:r>
              <a:rPr lang="en-US" sz="1900" dirty="0" err="1"/>
              <a:t>uchylovalo</a:t>
            </a:r>
            <a:r>
              <a:rPr lang="en-US" sz="1900" dirty="0"/>
              <a:t> </a:t>
            </a:r>
            <a:r>
              <a:rPr lang="en-US" sz="1900" dirty="0" err="1"/>
              <a:t>před</a:t>
            </a:r>
            <a:r>
              <a:rPr lang="en-US" sz="1900" dirty="0"/>
              <a:t> </a:t>
            </a:r>
            <a:r>
              <a:rPr lang="en-US" sz="1900" dirty="0" err="1"/>
              <a:t>nájezdy</a:t>
            </a:r>
            <a:r>
              <a:rPr lang="en-US" sz="1900" dirty="0"/>
              <a:t> </a:t>
            </a:r>
            <a:r>
              <a:rPr lang="en-US" sz="1900" dirty="0" err="1"/>
              <a:t>Turků</a:t>
            </a:r>
            <a:r>
              <a:rPr lang="en-US" sz="1900" dirty="0"/>
              <a:t> do </a:t>
            </a:r>
            <a:r>
              <a:rPr lang="en-US" sz="1900" dirty="0" err="1"/>
              <a:t>nepřístupných</a:t>
            </a:r>
            <a:r>
              <a:rPr lang="en-US" sz="1900" dirty="0"/>
              <a:t> </a:t>
            </a:r>
            <a:r>
              <a:rPr lang="en-US" sz="1900" dirty="0" err="1"/>
              <a:t>horských</a:t>
            </a:r>
            <a:r>
              <a:rPr lang="en-US" sz="1900" dirty="0"/>
              <a:t> </a:t>
            </a:r>
            <a:r>
              <a:rPr lang="en-US" sz="1900" dirty="0" err="1"/>
              <a:t>oblastí</a:t>
            </a:r>
            <a:r>
              <a:rPr lang="en-US" sz="1900" dirty="0"/>
              <a:t>, </a:t>
            </a:r>
            <a:r>
              <a:rPr lang="en-US" sz="1900" dirty="0" err="1"/>
              <a:t>muselo</a:t>
            </a:r>
            <a:r>
              <a:rPr lang="en-US" sz="1900" dirty="0"/>
              <a:t> </a:t>
            </a:r>
            <a:r>
              <a:rPr lang="en-US" sz="1900" dirty="0" err="1"/>
              <a:t>tu</a:t>
            </a:r>
            <a:r>
              <a:rPr lang="en-US" sz="1900" dirty="0"/>
              <a:t> </a:t>
            </a:r>
            <a:r>
              <a:rPr lang="en-US" sz="1900" dirty="0" err="1"/>
              <a:t>měnit</a:t>
            </a:r>
            <a:r>
              <a:rPr lang="en-US" sz="1900" dirty="0"/>
              <a:t> </a:t>
            </a:r>
            <a:r>
              <a:rPr lang="en-US" sz="1900" dirty="0" err="1"/>
              <a:t>své</a:t>
            </a:r>
            <a:r>
              <a:rPr lang="en-US" sz="1900" dirty="0"/>
              <a:t> </a:t>
            </a:r>
            <a:r>
              <a:rPr lang="en-US" sz="1900" dirty="0" err="1"/>
              <a:t>původní</a:t>
            </a:r>
            <a:r>
              <a:rPr lang="en-US" sz="1900" dirty="0"/>
              <a:t> </a:t>
            </a:r>
            <a:r>
              <a:rPr lang="en-US" sz="1900" dirty="0" err="1"/>
              <a:t>zvyklosti</a:t>
            </a:r>
            <a:r>
              <a:rPr lang="en-US" sz="1900" dirty="0"/>
              <a:t> a </a:t>
            </a:r>
            <a:r>
              <a:rPr lang="en-US" sz="1900" dirty="0" err="1"/>
              <a:t>způsob</a:t>
            </a:r>
            <a:r>
              <a:rPr lang="en-US" sz="1900" dirty="0"/>
              <a:t> </a:t>
            </a:r>
            <a:r>
              <a:rPr lang="en-US" sz="1900" dirty="0" err="1"/>
              <a:t>života</a:t>
            </a:r>
            <a:r>
              <a:rPr lang="en-US" sz="1900" dirty="0"/>
              <a:t>. </a:t>
            </a:r>
          </a:p>
          <a:p>
            <a:pPr>
              <a:lnSpc>
                <a:spcPct val="110000"/>
              </a:lnSpc>
            </a:pPr>
            <a:r>
              <a:rPr lang="en-US" sz="1900" dirty="0" err="1"/>
              <a:t>Snaha</a:t>
            </a:r>
            <a:r>
              <a:rPr lang="en-US" sz="1900" dirty="0"/>
              <a:t> o co </a:t>
            </a:r>
            <a:r>
              <a:rPr lang="en-US" sz="1900" dirty="0" err="1"/>
              <a:t>největší</a:t>
            </a:r>
            <a:r>
              <a:rPr lang="en-US" sz="1900" dirty="0"/>
              <a:t> </a:t>
            </a:r>
            <a:r>
              <a:rPr lang="en-US" sz="1900" dirty="0" err="1"/>
              <a:t>izolaci</a:t>
            </a:r>
            <a:r>
              <a:rPr lang="en-US" sz="1900" dirty="0"/>
              <a:t> </a:t>
            </a:r>
            <a:r>
              <a:rPr lang="en-US" sz="1900" dirty="0" err="1"/>
              <a:t>nových</a:t>
            </a:r>
            <a:r>
              <a:rPr lang="en-US" sz="1900" dirty="0"/>
              <a:t> </a:t>
            </a:r>
            <a:r>
              <a:rPr lang="en-US" sz="1900" dirty="0" err="1"/>
              <a:t>sídlišť</a:t>
            </a:r>
            <a:r>
              <a:rPr lang="en-US" sz="1900" dirty="0"/>
              <a:t> </a:t>
            </a:r>
            <a:r>
              <a:rPr lang="en-US" sz="1900" b="1" dirty="0" err="1"/>
              <a:t>posílila</a:t>
            </a:r>
            <a:r>
              <a:rPr lang="en-US" sz="1900" b="1" dirty="0"/>
              <a:t> </a:t>
            </a:r>
            <a:r>
              <a:rPr lang="en-US" sz="1900" b="1" dirty="0" err="1"/>
              <a:t>partikularismus</a:t>
            </a:r>
            <a:r>
              <a:rPr lang="en-US" sz="1900" dirty="0"/>
              <a:t>, </a:t>
            </a:r>
            <a:r>
              <a:rPr lang="en-US" sz="1900" dirty="0" err="1"/>
              <a:t>jev</a:t>
            </a:r>
            <a:r>
              <a:rPr lang="en-US" sz="1900" dirty="0"/>
              <a:t> </a:t>
            </a:r>
            <a:r>
              <a:rPr lang="en-US" sz="1900" dirty="0" err="1"/>
              <a:t>příznačný</a:t>
            </a:r>
            <a:r>
              <a:rPr lang="en-US" sz="1900" dirty="0"/>
              <a:t> pro </a:t>
            </a:r>
            <a:r>
              <a:rPr lang="en-US" sz="1900" dirty="0" err="1"/>
              <a:t>Řeky</a:t>
            </a:r>
            <a:r>
              <a:rPr lang="en-US" sz="1900" dirty="0"/>
              <a:t> od </a:t>
            </a:r>
            <a:r>
              <a:rPr lang="en-US" sz="1900" dirty="0" err="1"/>
              <a:t>nejstarších</a:t>
            </a:r>
            <a:r>
              <a:rPr lang="en-US" sz="1900" dirty="0"/>
              <a:t> dob. </a:t>
            </a:r>
          </a:p>
          <a:p>
            <a:pPr>
              <a:lnSpc>
                <a:spcPct val="110000"/>
              </a:lnSpc>
            </a:pPr>
            <a:r>
              <a:rPr lang="en-US" sz="1900" dirty="0" err="1"/>
              <a:t>řecké</a:t>
            </a:r>
            <a:r>
              <a:rPr lang="en-US" sz="1900" dirty="0"/>
              <a:t> </a:t>
            </a:r>
            <a:r>
              <a:rPr lang="en-US" sz="1900" dirty="0" err="1"/>
              <a:t>lidové</a:t>
            </a:r>
            <a:r>
              <a:rPr lang="en-US" sz="1900" dirty="0"/>
              <a:t> </a:t>
            </a:r>
            <a:r>
              <a:rPr lang="en-US" sz="1900" dirty="0" err="1"/>
              <a:t>písně</a:t>
            </a:r>
            <a:r>
              <a:rPr lang="en-US" sz="1900" dirty="0"/>
              <a:t>: „</a:t>
            </a:r>
            <a:r>
              <a:rPr lang="en-US" sz="1900" i="1" dirty="0" err="1"/>
              <a:t>ve</a:t>
            </a:r>
            <a:r>
              <a:rPr lang="en-US" sz="1900" i="1" dirty="0"/>
              <a:t> </a:t>
            </a:r>
            <a:r>
              <a:rPr lang="en-US" sz="1900" i="1" dirty="0" err="1"/>
              <a:t>vsích</a:t>
            </a:r>
            <a:r>
              <a:rPr lang="en-US" sz="1900" i="1" dirty="0"/>
              <a:t> a </a:t>
            </a:r>
            <a:r>
              <a:rPr lang="en-US" sz="1900" i="1" dirty="0" err="1"/>
              <a:t>na</a:t>
            </a:r>
            <a:r>
              <a:rPr lang="en-US" sz="1900" i="1" dirty="0"/>
              <a:t> </a:t>
            </a:r>
            <a:r>
              <a:rPr lang="en-US" sz="1900" i="1" dirty="0" err="1"/>
              <a:t>polích</a:t>
            </a:r>
            <a:r>
              <a:rPr lang="en-US" sz="1900" i="1" dirty="0"/>
              <a:t> </a:t>
            </a:r>
            <a:r>
              <a:rPr lang="en-US" sz="1900" i="1" dirty="0" err="1"/>
              <a:t>žijí</a:t>
            </a:r>
            <a:r>
              <a:rPr lang="en-US" sz="1900" i="1" dirty="0"/>
              <a:t> </a:t>
            </a:r>
            <a:r>
              <a:rPr lang="en-US" sz="1900" i="1" dirty="0" err="1"/>
              <a:t>otroci</a:t>
            </a:r>
            <a:r>
              <a:rPr lang="en-US" sz="1900" i="1" dirty="0"/>
              <a:t>, v </a:t>
            </a:r>
            <a:r>
              <a:rPr lang="en-US" sz="1900" i="1" dirty="0" err="1"/>
              <a:t>divokých</a:t>
            </a:r>
            <a:r>
              <a:rPr lang="en-US" sz="1900" i="1" dirty="0"/>
              <a:t> </a:t>
            </a:r>
            <a:r>
              <a:rPr lang="en-US" sz="1900" i="1" dirty="0" err="1"/>
              <a:t>horách</a:t>
            </a:r>
            <a:r>
              <a:rPr lang="en-US" sz="1900" i="1" dirty="0"/>
              <a:t> </a:t>
            </a:r>
            <a:r>
              <a:rPr lang="en-US" sz="1900" i="1" dirty="0" err="1"/>
              <a:t>lidé</a:t>
            </a:r>
            <a:r>
              <a:rPr lang="en-US" sz="1900" i="1" dirty="0"/>
              <a:t> </a:t>
            </a:r>
            <a:r>
              <a:rPr lang="en-US" sz="1900" i="1" dirty="0" err="1"/>
              <a:t>odvážní</a:t>
            </a:r>
            <a:r>
              <a:rPr lang="en-US" sz="1900" i="1" dirty="0"/>
              <a:t>, </a:t>
            </a:r>
            <a:r>
              <a:rPr lang="en-US" sz="1900" i="1" dirty="0" err="1"/>
              <a:t>hrdí</a:t>
            </a:r>
            <a:r>
              <a:rPr lang="en-US" sz="1900" i="1" dirty="0"/>
              <a:t> a </a:t>
            </a:r>
            <a:r>
              <a:rPr lang="en-US" sz="1900" i="1" dirty="0" err="1"/>
              <a:t>svobodní</a:t>
            </a:r>
            <a:r>
              <a:rPr lang="en-US" sz="1900" dirty="0"/>
              <a:t>“.</a:t>
            </a:r>
          </a:p>
          <a:p>
            <a:pPr>
              <a:lnSpc>
                <a:spcPct val="110000"/>
              </a:lnSpc>
            </a:pPr>
            <a:endParaRPr lang="en-US" sz="1900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50" name="Picture 2" descr="Αρματολοί και Κλέφτες: Μια πρώτη προσέγγιση">
            <a:extLst>
              <a:ext uri="{FF2B5EF4-FFF2-40B4-BE49-F238E27FC236}">
                <a16:creationId xmlns:a16="http://schemas.microsoft.com/office/drawing/2014/main" id="{0138E442-0417-4D45-9BD6-1A47C3A681B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0" b="-2"/>
          <a:stretch/>
        </p:blipFill>
        <p:spPr bwMode="auto">
          <a:xfrm>
            <a:off x="8116373" y="1116345"/>
            <a:ext cx="279910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88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6ACAA67-6718-4F78-A3A9-140D00F6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IDEALIZOVANÝ </a:t>
            </a:r>
            <a:r>
              <a:rPr lang="cs-CZ" dirty="0" err="1"/>
              <a:t>KLEFTIS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F990BB-E89D-40BC-B014-9C3792CCE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Hornatý ráz Řecka poskytoval ideální prostředí pro utváření zbojnických skupin, nazývaných v Řecku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(zloději) a na slovanském Balkánu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hajduci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Romantický nacionalismus viděl v těchto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kleftech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především bojovníky za svobodu řeckého národa, který pak jejich hrdinství oslavoval v tzv.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tragoudia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stal postavou národního mýtu.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ocházel z prostředí chudého venkovského obyvatelstva, byli nejen jevem národním, ale i sociálním, vyvolaným chudobou a materiálním útiskem.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Jinak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nahlíželi chudí venkované, kteří v něm viděli národního hrdinu, jinak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kodžabašiové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tsiftlikades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bohatí statkáři, kterým odháněli dobytek, a jinak Turci, z jejichž hlediska ohrožovali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bezpečnost horských průsmyků a tamních cest.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42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04B0B40-8172-438A-A87C-F7EAE331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Popis </a:t>
            </a:r>
            <a:r>
              <a:rPr lang="cs-CZ" sz="2800" dirty="0" err="1"/>
              <a:t>kleftů</a:t>
            </a:r>
            <a:r>
              <a:rPr lang="cs-CZ" sz="2800" dirty="0"/>
              <a:t> dle f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rancouzského sběratele lidových písní Claude </a:t>
            </a:r>
            <a:r>
              <a:rPr lang="cs-CZ" sz="2800" dirty="0" err="1">
                <a:effectLst/>
                <a:ea typeface="Times New Roman" panose="02020603050405020304" pitchFamily="18" charset="0"/>
              </a:rPr>
              <a:t>Fauriel</a:t>
            </a:r>
            <a:endParaRPr lang="cs-CZ" sz="28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77E2A5-A849-4DBE-BB00-B7960E53EB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Lišili se od ostatních Řeků malebným oblečením, trochu divokým vzhledem, půvabem tváří a vzácnou krásou. Kdekoliv se objevil kapitán, proslulý svými činy, vyvolával pozornost, lidé se sbíhali, aby mohli vyprávět, že ho viděli na vlastní oči.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Kleftové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vedle obdivu vyvolávali u svých soukmenovců snad i trochu strach, ale ještě více obdiv a národní hrdost. Každý Řek toužil po tom, aby viděl, že někteří jeho souvěrci a soukmenovci jsou lidé stateční, jichž se bojí ozbrojení Turci a dávají se před nimi na útěk. Neuměle namalované obrázky těchto hrdinů zdobily chýše a dílny řeckých řemeslníků. Čím neuvěřitelnější se zdály být činy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kleftů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tím více byly zveličovány.</a:t>
            </a:r>
            <a:endParaRPr lang="cs-CZ" dirty="0"/>
          </a:p>
        </p:txBody>
      </p:sp>
      <p:pic>
        <p:nvPicPr>
          <p:cNvPr id="3074" name="Picture 2" descr="Κλέφτες και αρματολοί. - ppt κατέβασμα">
            <a:extLst>
              <a:ext uri="{FF2B5EF4-FFF2-40B4-BE49-F238E27FC236}">
                <a16:creationId xmlns:a16="http://schemas.microsoft.com/office/drawing/2014/main" id="{BAC91A86-D324-40F1-AFE6-7D888F4FC55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94" y="2017342"/>
            <a:ext cx="4496499" cy="331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14966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275</TotalTime>
  <Words>2130</Words>
  <Application>Microsoft Office PowerPoint</Application>
  <PresentationFormat>Širokoúhlá obrazovka</PresentationFormat>
  <Paragraphs>83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Cambria</vt:lpstr>
      <vt:lpstr>Gill Sans MT</vt:lpstr>
      <vt:lpstr>Times New Roman</vt:lpstr>
      <vt:lpstr>Galerie</vt:lpstr>
      <vt:lpstr>Proměny řecké společnosti na sklonku 18. století </vt:lpstr>
      <vt:lpstr>Samosprávné komunity (Kinotites)</vt:lpstr>
      <vt:lpstr>MĚSTA - Rozvoj řemesel a obchodu </vt:lpstr>
      <vt:lpstr>Ostrovy a návrat Řeků do měst </vt:lpstr>
      <vt:lpstr>Rozvoj měst a zakládání nových komunit mimo osmanskou říši – řemesla </vt:lpstr>
      <vt:lpstr>Obchod se zahraničím </vt:lpstr>
      <vt:lpstr>Armatolové a klefti</vt:lpstr>
      <vt:lpstr>IDEALIZOVANÝ KLEFTIS</vt:lpstr>
      <vt:lpstr>Popis kleftů dle francouzského sběratele lidových písní Claude Fauriel</vt:lpstr>
      <vt:lpstr>ARMaTOLOVÉ </vt:lpstr>
      <vt:lpstr>kleftopolemos</vt:lpstr>
      <vt:lpstr>Školství a mýtus o tajné škole </vt:lpstr>
      <vt:lpstr>Řecké školství v Podunají </vt:lpstr>
      <vt:lpstr>Vzestup fanariotů </vt:lpstr>
      <vt:lpstr>Fanarioté v Podunají</vt:lpstr>
      <vt:lpstr>Patriarchát </vt:lpstr>
      <vt:lpstr>Budování řeckého loďstva </vt:lpstr>
      <vt:lpstr>Průmyslová a řemeslná aktivita řeckého „třetího stavu“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Proměny řecké společnosti na sklonku 18. století </dc:title>
  <dc:creator>Konstantinos Tsivos</dc:creator>
  <cp:lastModifiedBy>Konstantinos Tsivos</cp:lastModifiedBy>
  <cp:revision>4</cp:revision>
  <dcterms:created xsi:type="dcterms:W3CDTF">2021-11-14T12:38:07Z</dcterms:created>
  <dcterms:modified xsi:type="dcterms:W3CDTF">2021-11-23T14:58:33Z</dcterms:modified>
</cp:coreProperties>
</file>