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5" r:id="rId6"/>
    <p:sldId id="260" r:id="rId7"/>
    <p:sldId id="269" r:id="rId8"/>
    <p:sldId id="272" r:id="rId9"/>
    <p:sldId id="262" r:id="rId10"/>
    <p:sldId id="265" r:id="rId11"/>
    <p:sldId id="266" r:id="rId12"/>
    <p:sldId id="289" r:id="rId13"/>
    <p:sldId id="273" r:id="rId14"/>
    <p:sldId id="274" r:id="rId15"/>
    <p:sldId id="286" r:id="rId16"/>
    <p:sldId id="287" r:id="rId17"/>
    <p:sldId id="294" r:id="rId18"/>
    <p:sldId id="291" r:id="rId19"/>
    <p:sldId id="292" r:id="rId20"/>
    <p:sldId id="293" r:id="rId21"/>
    <p:sldId id="295" r:id="rId22"/>
    <p:sldId id="288" r:id="rId23"/>
    <p:sldId id="277" r:id="rId24"/>
    <p:sldId id="284" r:id="rId25"/>
    <p:sldId id="279" r:id="rId26"/>
    <p:sldId id="280" r:id="rId27"/>
    <p:sldId id="281" r:id="rId28"/>
    <p:sldId id="278" r:id="rId29"/>
    <p:sldId id="282" r:id="rId30"/>
    <p:sldId id="283" r:id="rId31"/>
    <p:sldId id="290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0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274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8493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481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648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85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62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519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3375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1667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05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513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C4B41-5AAC-4B54-90C3-868CF543EAFC}" type="datetimeFigureOut">
              <a:rPr lang="cs-CZ" smtClean="0"/>
              <a:t>08.12.2021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C0383-BB56-4B97-8686-C773C118BF3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40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beiztinberri.blogspot.cz/2012/03/blog-post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23528" y="5589240"/>
            <a:ext cx="6400800" cy="1752600"/>
          </a:xfrm>
        </p:spPr>
        <p:txBody>
          <a:bodyPr/>
          <a:lstStyle/>
          <a:p>
            <a:r>
              <a:rPr lang="es-ES_tradnl" b="1" dirty="0" smtClean="0">
                <a:solidFill>
                  <a:schemeClr val="tx1"/>
                </a:solidFill>
              </a:rPr>
              <a:t>El caserío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-1260648" y="4437112"/>
            <a:ext cx="7772400" cy="1470025"/>
          </a:xfrm>
        </p:spPr>
        <p:txBody>
          <a:bodyPr/>
          <a:lstStyle/>
          <a:p>
            <a:r>
              <a:rPr lang="es-ES_tradnl" b="1" dirty="0" err="1" smtClean="0"/>
              <a:t>Baserria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5508104" y="6462841"/>
            <a:ext cx="348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/>
              <a:t>Iriarte </a:t>
            </a:r>
            <a:r>
              <a:rPr lang="es-ES_tradnl" b="1" dirty="0" err="1" smtClean="0"/>
              <a:t>Azpikoa</a:t>
            </a:r>
            <a:r>
              <a:rPr lang="es-ES_tradnl" b="1" dirty="0" smtClean="0"/>
              <a:t> </a:t>
            </a:r>
            <a:r>
              <a:rPr lang="es-ES_tradnl" b="1" dirty="0" err="1" smtClean="0"/>
              <a:t>baserria</a:t>
            </a:r>
            <a:r>
              <a:rPr lang="es-ES_tradnl" b="1" dirty="0" smtClean="0"/>
              <a:t> (</a:t>
            </a:r>
            <a:r>
              <a:rPr lang="es-ES_tradnl" b="1" dirty="0" err="1" smtClean="0"/>
              <a:t>Gipuzkoa</a:t>
            </a:r>
            <a:r>
              <a:rPr lang="es-ES_tradnl" b="1" dirty="0" smtClean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6514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9818" y="332656"/>
            <a:ext cx="8229600" cy="4525963"/>
          </a:xfrm>
        </p:spPr>
        <p:txBody>
          <a:bodyPr/>
          <a:lstStyle/>
          <a:p>
            <a:r>
              <a:rPr lang="es-ES_tradnl" dirty="0" smtClean="0"/>
              <a:t>1. planta: vivienda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47" y="1556792"/>
            <a:ext cx="416046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132" y="3501008"/>
            <a:ext cx="4598531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39552" y="4581128"/>
            <a:ext cx="785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cocina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164186" y="6412686"/>
            <a:ext cx="119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dormitorio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3787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88640"/>
            <a:ext cx="8229600" cy="4525963"/>
          </a:xfrm>
        </p:spPr>
        <p:txBody>
          <a:bodyPr/>
          <a:lstStyle/>
          <a:p>
            <a:r>
              <a:rPr lang="es-ES_tradnl" dirty="0" smtClean="0"/>
              <a:t>Desván/buhardilla/granero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547260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134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5492"/>
            <a:ext cx="7272808" cy="632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1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468560" y="168955"/>
            <a:ext cx="8229600" cy="1143000"/>
          </a:xfrm>
        </p:spPr>
        <p:txBody>
          <a:bodyPr/>
          <a:lstStyle/>
          <a:p>
            <a:r>
              <a:rPr lang="es-ES_tradnl" dirty="0" smtClean="0"/>
              <a:t>Materiales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Materiales locales</a:t>
            </a:r>
          </a:p>
          <a:p>
            <a:pPr lvl="1"/>
            <a:r>
              <a:rPr lang="es-ES_tradnl" dirty="0" smtClean="0"/>
              <a:t>Roble: estructura </a:t>
            </a:r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43" y="2970737"/>
            <a:ext cx="2423890" cy="362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http://bertan.gipuzkoakultura.net/bertan4/argazkiak/g/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58670"/>
            <a:ext cx="2358117" cy="345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5857"/>
            <a:ext cx="3717297" cy="249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65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Piedra: canteras locales</a:t>
            </a:r>
          </a:p>
          <a:p>
            <a:r>
              <a:rPr lang="es-ES_tradnl" dirty="0"/>
              <a:t>Tejas</a:t>
            </a:r>
            <a:endParaRPr lang="cs-CZ" dirty="0"/>
          </a:p>
          <a:p>
            <a:r>
              <a:rPr lang="es-ES_tradnl" dirty="0" smtClean="0"/>
              <a:t>Revestimiento cal: contra la humedad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73016"/>
            <a:ext cx="4176464" cy="253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874806" y="6268654"/>
            <a:ext cx="416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Baserri</a:t>
            </a:r>
            <a:r>
              <a:rPr lang="es-ES_tradnl" dirty="0" smtClean="0"/>
              <a:t> cerca del monte </a:t>
            </a:r>
            <a:r>
              <a:rPr lang="es-ES_tradnl" dirty="0" err="1" smtClean="0"/>
              <a:t>Balerdi</a:t>
            </a:r>
            <a:r>
              <a:rPr lang="es-ES_tradnl" dirty="0" smtClean="0"/>
              <a:t> (</a:t>
            </a:r>
            <a:r>
              <a:rPr lang="es-ES_tradnl" dirty="0" err="1" smtClean="0"/>
              <a:t>Gipuzkoa</a:t>
            </a:r>
            <a:r>
              <a:rPr lang="es-ES_tradnl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559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err="1" smtClean="0"/>
              <a:t>Bizkaia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cs-CZ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05447"/>
            <a:ext cx="3690800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132856"/>
            <a:ext cx="432048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44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Zuberoa</a:t>
            </a:r>
            <a:endParaRPr lang="cs-CZ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00808"/>
            <a:ext cx="4176464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971600" y="5805264"/>
            <a:ext cx="1909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Zibozeko</a:t>
            </a:r>
            <a:r>
              <a:rPr lang="es-ES_tradnl" b="1" dirty="0" smtClean="0"/>
              <a:t> </a:t>
            </a:r>
            <a:r>
              <a:rPr lang="es-ES_tradnl" b="1" dirty="0" err="1" smtClean="0"/>
              <a:t>baserria</a:t>
            </a:r>
            <a:r>
              <a:rPr lang="es-ES_tradnl" b="1" dirty="0" smtClean="0"/>
              <a:t>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231642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D:\Users\238192\Documents\Kultura eta Historia I\6. baserria\baserri motak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28749"/>
            <a:ext cx="7735888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6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D:\Users\238192\Documents\Kultura eta Historia I\6. baserria\baserri motak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57350"/>
            <a:ext cx="7269163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0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D:\Users\238192\Documents\Kultura eta Historia I\6. baserria\baserri motak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7754938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75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98" y="0"/>
            <a:ext cx="9113912" cy="684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79512" y="6084004"/>
            <a:ext cx="337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Mañastegizar</a:t>
            </a:r>
            <a:r>
              <a:rPr lang="es-ES_tradnl" b="1" dirty="0" smtClean="0"/>
              <a:t> </a:t>
            </a:r>
            <a:r>
              <a:rPr lang="es-ES_tradnl" b="1" dirty="0" err="1" smtClean="0"/>
              <a:t>baserria</a:t>
            </a:r>
            <a:r>
              <a:rPr lang="es-ES_tradnl" b="1" dirty="0" smtClean="0"/>
              <a:t> (</a:t>
            </a:r>
            <a:r>
              <a:rPr lang="es-ES_tradnl" b="1" dirty="0" err="1" smtClean="0"/>
              <a:t>Gipuzkoa</a:t>
            </a:r>
            <a:r>
              <a:rPr lang="es-ES_tradnl" b="1" dirty="0" smtClean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1285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D:\Users\238192\Documents\Kultura eta Historia I\6. baserria\baserri motak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764463" cy="410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8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D:\Users\238192\Documents\Kultura eta Historia I\6. baserria\baserri mtoak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7793037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91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84784"/>
            <a:ext cx="3912096" cy="3912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4267740" cy="569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777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476672" y="160338"/>
            <a:ext cx="8229600" cy="1143000"/>
          </a:xfrm>
        </p:spPr>
        <p:txBody>
          <a:bodyPr/>
          <a:lstStyle/>
          <a:p>
            <a:r>
              <a:rPr lang="es-ES_tradnl" dirty="0" smtClean="0"/>
              <a:t>Autosuficiencia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Económica </a:t>
            </a:r>
          </a:p>
          <a:p>
            <a:r>
              <a:rPr lang="es-ES_tradnl" dirty="0" smtClean="0"/>
              <a:t>Objetivo: subsistencia</a:t>
            </a:r>
          </a:p>
          <a:p>
            <a:r>
              <a:rPr lang="es-ES_tradnl" dirty="0" smtClean="0"/>
              <a:t>Dieta simple 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210" y="1441030"/>
            <a:ext cx="1635792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taloa bilaketarekin bat datozen irudia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668044"/>
            <a:ext cx="1789775" cy="134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http://moodle.olabide.com/sites/default/files/field/image/alubias-668x400x80x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1949"/>
            <a:ext cx="2095500" cy="125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450" y="3398625"/>
            <a:ext cx="2050521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560" y="2726790"/>
            <a:ext cx="2019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55956"/>
            <a:ext cx="290971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711" y="4395891"/>
            <a:ext cx="4296519" cy="1432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002" y="1010694"/>
            <a:ext cx="27622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443" y="5232867"/>
            <a:ext cx="2443809" cy="162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94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78" y="172325"/>
            <a:ext cx="8229600" cy="1143000"/>
          </a:xfrm>
        </p:spPr>
        <p:txBody>
          <a:bodyPr/>
          <a:lstStyle/>
          <a:p>
            <a:r>
              <a:rPr lang="es-ES_tradnl" dirty="0" smtClean="0"/>
              <a:t>Animales</a:t>
            </a:r>
            <a:endParaRPr lang="cs-CZ" dirty="0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" y="266823"/>
            <a:ext cx="1807045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https://upload.wikimedia.org/wikipedia/commons/4/4b/Betizu_txahala_Baraib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37118"/>
            <a:ext cx="2707583" cy="203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0"/>
          <a:stretch/>
        </p:blipFill>
        <p:spPr bwMode="auto">
          <a:xfrm>
            <a:off x="5724128" y="266823"/>
            <a:ext cx="3186906" cy="200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001" y="2370121"/>
            <a:ext cx="2443809" cy="1625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68" y="1988840"/>
            <a:ext cx="179070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4" y="3386096"/>
            <a:ext cx="24384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68" y="4830383"/>
            <a:ext cx="1800200" cy="119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992" y="3287957"/>
            <a:ext cx="2113946" cy="1414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59" y="4346793"/>
            <a:ext cx="2881053" cy="216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108" y="4702552"/>
            <a:ext cx="3096344" cy="201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007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Organización administrativa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/>
              <a:t>Auzoak</a:t>
            </a:r>
            <a:r>
              <a:rPr lang="es-ES_tradnl" dirty="0" smtClean="0"/>
              <a:t> (vecindades)</a:t>
            </a:r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6096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43608" y="6340678"/>
            <a:ext cx="1718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Aramaio</a:t>
            </a:r>
            <a:r>
              <a:rPr lang="es-ES_tradnl" dirty="0"/>
              <a:t> </a:t>
            </a:r>
            <a:r>
              <a:rPr lang="es-ES_tradnl" dirty="0" smtClean="0"/>
              <a:t>(Araba)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633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_tradnl" dirty="0" err="1" smtClean="0"/>
              <a:t>Auzolana</a:t>
            </a:r>
            <a:r>
              <a:rPr lang="es-ES_tradnl" dirty="0"/>
              <a:t> </a:t>
            </a:r>
            <a:r>
              <a:rPr lang="es-ES_tradnl" dirty="0" smtClean="0"/>
              <a:t>= trabajo vecinal</a:t>
            </a:r>
            <a:endParaRPr lang="cs-CZ" dirty="0"/>
          </a:p>
        </p:txBody>
      </p:sp>
      <p:pic>
        <p:nvPicPr>
          <p:cNvPr id="18434" name="Picture 2" descr="http://4.bp.blogspot.com/-u3DLQnqelCc/TneYlbGPcFI/AAAAAAAABf8/jyQgxK8lNOw/s1600/Captura+de+pantalla+2011-09-19+a+las+21.34.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8" y="1007133"/>
            <a:ext cx="6219825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2.bp.blogspot.com/-tTo7IDHeOfI/Tndwb77ezRI/AAAAAAAABf0/fYxVhfSo-7E/s1600/IMG_6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964" y="2060848"/>
            <a:ext cx="3113076" cy="415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83568" y="5157192"/>
            <a:ext cx="183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Zaldibar</a:t>
            </a:r>
            <a:r>
              <a:rPr lang="es-ES_tradnl" dirty="0"/>
              <a:t> </a:t>
            </a:r>
            <a:r>
              <a:rPr lang="es-ES_tradnl" dirty="0" smtClean="0"/>
              <a:t> (</a:t>
            </a:r>
            <a:r>
              <a:rPr lang="es-ES_tradnl" dirty="0" err="1" smtClean="0"/>
              <a:t>Bizkaia</a:t>
            </a:r>
            <a:r>
              <a:rPr lang="es-ES_tradnl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489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División de trabajo</a:t>
            </a:r>
            <a:endParaRPr lang="cs-CZ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86891"/>
            <a:ext cx="3323955" cy="46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11" y="4926320"/>
            <a:ext cx="26574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7260"/>
            <a:ext cx="5077667" cy="321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67544" y="455698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1936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700464" y="6319449"/>
            <a:ext cx="3069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Orozko</a:t>
            </a:r>
            <a:r>
              <a:rPr lang="es-ES_tradnl" dirty="0" smtClean="0"/>
              <a:t> (</a:t>
            </a:r>
            <a:r>
              <a:rPr lang="es-ES_tradnl" dirty="0" err="1" smtClean="0"/>
              <a:t>Bizkaia</a:t>
            </a:r>
            <a:r>
              <a:rPr lang="es-ES_tradnl" dirty="0" smtClean="0"/>
              <a:t>), comienzos XX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128786" y="6465679"/>
            <a:ext cx="1497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Limpieza trigo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148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476672"/>
            <a:ext cx="8147248" cy="5649491"/>
          </a:xfrm>
        </p:spPr>
        <p:txBody>
          <a:bodyPr/>
          <a:lstStyle/>
          <a:p>
            <a:r>
              <a:rPr lang="es-ES_tradnl" dirty="0" err="1" smtClean="0"/>
              <a:t>Baserri</a:t>
            </a:r>
            <a:r>
              <a:rPr lang="es-ES_tradnl" dirty="0" smtClean="0"/>
              <a:t> </a:t>
            </a:r>
            <a:r>
              <a:rPr lang="es-ES_tradnl" dirty="0" smtClean="0"/>
              <a:t>=</a:t>
            </a:r>
          </a:p>
          <a:p>
            <a:pPr marL="0" indent="0">
              <a:buNone/>
            </a:pPr>
            <a:endParaRPr lang="es-ES_tradnl" dirty="0" smtClean="0"/>
          </a:p>
          <a:p>
            <a:pPr lvl="1"/>
            <a:r>
              <a:rPr lang="es-ES_tradnl" dirty="0" smtClean="0"/>
              <a:t>Vivienda</a:t>
            </a:r>
          </a:p>
          <a:p>
            <a:pPr lvl="1"/>
            <a:r>
              <a:rPr lang="es-ES_tradnl" dirty="0" smtClean="0"/>
              <a:t>Unidad agroecológica</a:t>
            </a:r>
          </a:p>
          <a:p>
            <a:pPr lvl="1"/>
            <a:r>
              <a:rPr lang="es-ES_tradnl" dirty="0" smtClean="0"/>
              <a:t>Unidad socioeconómica</a:t>
            </a:r>
          </a:p>
          <a:p>
            <a:pPr lvl="1"/>
            <a:r>
              <a:rPr lang="es-ES_tradnl" dirty="0" smtClean="0"/>
              <a:t>Modo de vida</a:t>
            </a:r>
          </a:p>
        </p:txBody>
      </p:sp>
    </p:spTree>
    <p:extLst>
      <p:ext uri="{BB962C8B-B14F-4D97-AF65-F5344CB8AC3E}">
        <p14:creationId xmlns:p14="http://schemas.microsoft.com/office/powerpoint/2010/main" val="49316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Mediados siglo XX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Descenso actividad agraria</a:t>
            </a:r>
          </a:p>
          <a:p>
            <a:r>
              <a:rPr lang="es-ES_tradnl" dirty="0" smtClean="0"/>
              <a:t>Abandono agricultura / </a:t>
            </a:r>
            <a:r>
              <a:rPr lang="es-ES_tradnl" dirty="0" err="1" smtClean="0"/>
              <a:t>baserri</a:t>
            </a:r>
            <a:endParaRPr lang="es-ES_tradnl" dirty="0" smtClean="0"/>
          </a:p>
          <a:p>
            <a:r>
              <a:rPr lang="es-ES_tradnl" dirty="0" smtClean="0"/>
              <a:t>Migración urbana: fábricas, talleres, oficinas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7421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9" y="33370"/>
            <a:ext cx="9109015" cy="682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995936" y="548679"/>
            <a:ext cx="459318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b="1" dirty="0" smtClean="0">
                <a:solidFill>
                  <a:schemeClr val="bg1"/>
                </a:solidFill>
              </a:rPr>
              <a:t>Basa = salvaje</a:t>
            </a:r>
          </a:p>
          <a:p>
            <a:r>
              <a:rPr lang="es-ES_tradnl" sz="2800" b="1" dirty="0" err="1" smtClean="0">
                <a:solidFill>
                  <a:schemeClr val="bg1"/>
                </a:solidFill>
              </a:rPr>
              <a:t>Herri</a:t>
            </a:r>
            <a:r>
              <a:rPr lang="es-ES_tradnl" sz="2800" b="1" dirty="0" smtClean="0">
                <a:solidFill>
                  <a:schemeClr val="bg1"/>
                </a:solidFill>
              </a:rPr>
              <a:t> = pueblo = lugar de vivir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6084004"/>
            <a:ext cx="3082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Beiztiberri</a:t>
            </a:r>
            <a:r>
              <a:rPr lang="es-ES_tradnl" b="1" dirty="0" smtClean="0"/>
              <a:t> </a:t>
            </a:r>
            <a:r>
              <a:rPr lang="es-ES_tradnl" b="1" dirty="0" err="1" smtClean="0"/>
              <a:t>baserria</a:t>
            </a:r>
            <a:r>
              <a:rPr lang="es-ES_tradnl" b="1" dirty="0" smtClean="0"/>
              <a:t> (</a:t>
            </a:r>
            <a:r>
              <a:rPr lang="es-ES_tradnl" b="1" dirty="0" err="1" smtClean="0"/>
              <a:t>Gipuzkoa</a:t>
            </a:r>
            <a:r>
              <a:rPr lang="es-ES_tradnl" b="1" dirty="0" smtClean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584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Reconversión</a:t>
            </a:r>
            <a:endParaRPr lang="cs-CZ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405" y="1600200"/>
            <a:ext cx="67931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331640" y="6196662"/>
            <a:ext cx="5205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Hotel/restaurante </a:t>
            </a:r>
            <a:r>
              <a:rPr lang="es-ES_tradnl" i="1" dirty="0" err="1" smtClean="0"/>
              <a:t>Komentu</a:t>
            </a:r>
            <a:r>
              <a:rPr lang="es-ES_tradnl" i="1" dirty="0" smtClean="0"/>
              <a:t> </a:t>
            </a:r>
            <a:r>
              <a:rPr lang="es-ES_tradnl" i="1" dirty="0" err="1" smtClean="0"/>
              <a:t>Maitea</a:t>
            </a:r>
            <a:r>
              <a:rPr lang="es-ES_tradnl" i="1" dirty="0" smtClean="0"/>
              <a:t> </a:t>
            </a:r>
            <a:r>
              <a:rPr lang="es-ES_tradnl" dirty="0" smtClean="0"/>
              <a:t>en </a:t>
            </a:r>
            <a:r>
              <a:rPr lang="es-ES_tradnl" dirty="0" err="1" smtClean="0"/>
              <a:t>Forua</a:t>
            </a:r>
            <a:r>
              <a:rPr lang="es-ES_tradnl" dirty="0" smtClean="0"/>
              <a:t> (</a:t>
            </a:r>
            <a:r>
              <a:rPr lang="es-ES_tradnl" dirty="0" err="1" smtClean="0"/>
              <a:t>Bizkaia</a:t>
            </a:r>
            <a:r>
              <a:rPr lang="es-ES_tradnl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4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171400"/>
            <a:ext cx="8229600" cy="1143000"/>
          </a:xfrm>
        </p:spPr>
        <p:txBody>
          <a:bodyPr/>
          <a:lstStyle/>
          <a:p>
            <a:r>
              <a:rPr lang="es-ES_tradnl" dirty="0" smtClean="0"/>
              <a:t>Deportes rurales </a:t>
            </a:r>
            <a:endParaRPr lang="cs-CZ" dirty="0"/>
          </a:p>
        </p:txBody>
      </p:sp>
      <p:pic>
        <p:nvPicPr>
          <p:cNvPr id="235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2746881" cy="17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901043"/>
            <a:ext cx="2740326" cy="194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63044"/>
            <a:ext cx="12477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486" y="5171356"/>
            <a:ext cx="2232248" cy="165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86" y="4509120"/>
            <a:ext cx="3341573" cy="214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57842"/>
            <a:ext cx="1963957" cy="136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160588"/>
            <a:ext cx="2667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803" y="2492896"/>
            <a:ext cx="2700338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57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1216" y="260648"/>
            <a:ext cx="8229600" cy="1143000"/>
          </a:xfrm>
        </p:spPr>
        <p:txBody>
          <a:bodyPr/>
          <a:lstStyle/>
          <a:p>
            <a:r>
              <a:rPr lang="es-ES_tradnl" dirty="0" smtClean="0"/>
              <a:t>Características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/>
              <a:t>Parcela de tierra </a:t>
            </a:r>
            <a:endParaRPr lang="es-ES_tradnl" dirty="0" smtClean="0"/>
          </a:p>
          <a:p>
            <a:r>
              <a:rPr lang="es-ES_tradnl" dirty="0" smtClean="0"/>
              <a:t>Casa </a:t>
            </a:r>
          </a:p>
          <a:p>
            <a:r>
              <a:rPr lang="es-ES_tradnl" dirty="0" smtClean="0"/>
              <a:t>Base</a:t>
            </a:r>
            <a:r>
              <a:rPr lang="es-ES_tradnl" dirty="0"/>
              <a:t>: agricultura</a:t>
            </a:r>
            <a:endParaRPr lang="cs-CZ" dirty="0"/>
          </a:p>
          <a:p>
            <a:r>
              <a:rPr lang="es-ES_tradnl" dirty="0" smtClean="0"/>
              <a:t>1 familia</a:t>
            </a:r>
          </a:p>
          <a:p>
            <a:r>
              <a:rPr lang="es-ES_tradnl" dirty="0" smtClean="0"/>
              <a:t>Mayorazgo</a:t>
            </a:r>
          </a:p>
          <a:p>
            <a:r>
              <a:rPr lang="es-ES_tradnl" dirty="0" smtClean="0"/>
              <a:t>Nombre</a:t>
            </a:r>
          </a:p>
          <a:p>
            <a:pPr lvl="1"/>
            <a:r>
              <a:rPr lang="es-ES_tradnl" dirty="0" smtClean="0"/>
              <a:t>Inalterable en el tiempo</a:t>
            </a:r>
          </a:p>
          <a:p>
            <a:pPr lvl="1"/>
            <a:r>
              <a:rPr lang="es-ES_tradnl" dirty="0" smtClean="0"/>
              <a:t>Identidad social</a:t>
            </a:r>
          </a:p>
          <a:p>
            <a:r>
              <a:rPr lang="es-ES_tradnl" dirty="0" smtClean="0"/>
              <a:t>Anteposición del </a:t>
            </a:r>
            <a:r>
              <a:rPr lang="es-ES_tradnl" dirty="0" err="1" smtClean="0"/>
              <a:t>baserri</a:t>
            </a:r>
            <a:r>
              <a:rPr lang="es-ES_tradnl" dirty="0" smtClean="0"/>
              <a:t>/caserío a intereses propios</a:t>
            </a:r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4037144" cy="27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309668" y="4293096"/>
            <a:ext cx="3268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Balantzategi</a:t>
            </a:r>
            <a:r>
              <a:rPr lang="es-ES_tradnl" b="1" dirty="0" smtClean="0"/>
              <a:t> </a:t>
            </a:r>
            <a:r>
              <a:rPr lang="es-ES_tradnl" b="1" dirty="0" err="1" smtClean="0"/>
              <a:t>baserria</a:t>
            </a:r>
            <a:r>
              <a:rPr lang="es-ES_tradnl" b="1" dirty="0" smtClean="0"/>
              <a:t> (</a:t>
            </a:r>
            <a:r>
              <a:rPr lang="es-ES_tradnl" b="1" dirty="0" err="1" smtClean="0"/>
              <a:t>Gipuzkoa</a:t>
            </a:r>
            <a:r>
              <a:rPr lang="es-ES_tradnl" b="1" dirty="0" smtClean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1468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05794"/>
            <a:ext cx="5715000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91680" y="5877272"/>
            <a:ext cx="325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Agarreurreta</a:t>
            </a:r>
            <a:r>
              <a:rPr lang="cs-CZ" dirty="0"/>
              <a:t> </a:t>
            </a:r>
            <a:r>
              <a:rPr lang="cs-CZ" dirty="0" err="1"/>
              <a:t>baserria</a:t>
            </a:r>
            <a:r>
              <a:rPr lang="cs-CZ" dirty="0"/>
              <a:t> </a:t>
            </a:r>
            <a:r>
              <a:rPr lang="cs-CZ" dirty="0" smtClean="0"/>
              <a:t>(</a:t>
            </a:r>
            <a:r>
              <a:rPr lang="es-ES_tradnl" dirty="0" err="1" smtClean="0"/>
              <a:t>Gipuzkoa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736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Terreno: autosuficiencia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/>
          <a:lstStyle/>
          <a:p>
            <a:r>
              <a:rPr lang="es-ES_tradnl" dirty="0" smtClean="0"/>
              <a:t>3 tipos de tierras:</a:t>
            </a:r>
          </a:p>
          <a:p>
            <a:pPr lvl="1"/>
            <a:r>
              <a:rPr lang="es-ES_tradnl" dirty="0" smtClean="0"/>
              <a:t>Labranza</a:t>
            </a:r>
          </a:p>
          <a:p>
            <a:pPr lvl="2"/>
            <a:r>
              <a:rPr lang="es-ES_tradnl" dirty="0" smtClean="0"/>
              <a:t>Cosechas, tubérculos, verduras/hortalizas</a:t>
            </a:r>
          </a:p>
          <a:p>
            <a:pPr lvl="1"/>
            <a:r>
              <a:rPr lang="es-ES_tradnl" dirty="0" smtClean="0"/>
              <a:t>Pastos</a:t>
            </a:r>
          </a:p>
          <a:p>
            <a:pPr lvl="2"/>
            <a:r>
              <a:rPr lang="es-ES_tradnl" dirty="0" smtClean="0"/>
              <a:t>Hierba/heno – forraje (vacas)</a:t>
            </a:r>
          </a:p>
          <a:p>
            <a:pPr lvl="2"/>
            <a:r>
              <a:rPr lang="es-ES_tradnl" dirty="0" smtClean="0"/>
              <a:t>Arboles frutales</a:t>
            </a:r>
          </a:p>
          <a:p>
            <a:pPr lvl="1"/>
            <a:r>
              <a:rPr lang="es-ES_tradnl" dirty="0" smtClean="0"/>
              <a:t>Montaña</a:t>
            </a:r>
          </a:p>
          <a:p>
            <a:pPr lvl="2"/>
            <a:r>
              <a:rPr lang="es-ES_tradnl" dirty="0" smtClean="0"/>
              <a:t>Leña, helecho, pastizal salvaje</a:t>
            </a:r>
          </a:p>
          <a:p>
            <a:pPr lvl="2"/>
            <a:r>
              <a:rPr lang="cs-CZ" dirty="0">
                <a:hlinkClick r:id="rId2"/>
              </a:rPr>
              <a:t>http://</a:t>
            </a:r>
            <a:r>
              <a:rPr lang="cs-CZ" dirty="0" smtClean="0">
                <a:hlinkClick r:id="rId2"/>
              </a:rPr>
              <a:t>beiztinberri.blogspot.cz/2012/03/blog-post.html</a:t>
            </a:r>
            <a:endParaRPr lang="es-ES_tradnl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5690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4525963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902" y="0"/>
            <a:ext cx="5552098" cy="689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1031" y="6381328"/>
            <a:ext cx="3583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Etxeberri-Goiko</a:t>
            </a:r>
            <a:r>
              <a:rPr lang="es-ES_tradnl" b="1" dirty="0" smtClean="0"/>
              <a:t> </a:t>
            </a:r>
            <a:r>
              <a:rPr lang="es-ES_tradnl" b="1" dirty="0" err="1" smtClean="0"/>
              <a:t>baserria</a:t>
            </a:r>
            <a:r>
              <a:rPr lang="es-ES_tradnl" b="1" dirty="0" smtClean="0"/>
              <a:t> (</a:t>
            </a:r>
            <a:r>
              <a:rPr lang="es-ES_tradnl" b="1" dirty="0" err="1" smtClean="0"/>
              <a:t>Gipuzkoa</a:t>
            </a:r>
            <a:r>
              <a:rPr lang="es-ES_tradnl" b="1" dirty="0" smtClean="0"/>
              <a:t>)</a:t>
            </a:r>
            <a:endParaRPr lang="cs-CZ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5435579"/>
            <a:ext cx="3123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smtClean="0"/>
              <a:t>Labranza (huerta)</a:t>
            </a:r>
            <a:endParaRPr lang="cs-CZ" sz="3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7156" y="4149079"/>
            <a:ext cx="2810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 smtClean="0"/>
              <a:t>Pastos/forraje</a:t>
            </a:r>
            <a:endParaRPr lang="cs-CZ" sz="3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657156" y="2420888"/>
            <a:ext cx="1971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600" dirty="0" smtClean="0"/>
              <a:t>Tierra de</a:t>
            </a:r>
          </a:p>
          <a:p>
            <a:r>
              <a:rPr lang="es-ES_tradnl" sz="3600" dirty="0" smtClean="0"/>
              <a:t> montaña</a:t>
            </a:r>
            <a:endParaRPr lang="cs-CZ" sz="3600" dirty="0"/>
          </a:p>
        </p:txBody>
      </p:sp>
      <p:cxnSp>
        <p:nvCxnSpPr>
          <p:cNvPr id="10" name="Přímá spojnice se šipkou 9"/>
          <p:cNvCxnSpPr>
            <a:stCxn id="4" idx="3"/>
          </p:cNvCxnSpPr>
          <p:nvPr/>
        </p:nvCxnSpPr>
        <p:spPr>
          <a:xfrm flipV="1">
            <a:off x="3447140" y="5727966"/>
            <a:ext cx="1412892" cy="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V="1">
            <a:off x="3406159" y="4005064"/>
            <a:ext cx="2173953" cy="430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Přímá spojnice se šipkou 15"/>
          <p:cNvCxnSpPr/>
          <p:nvPr/>
        </p:nvCxnSpPr>
        <p:spPr>
          <a:xfrm>
            <a:off x="2699713" y="3068962"/>
            <a:ext cx="1152207" cy="6480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98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548680" y="260648"/>
            <a:ext cx="8229600" cy="1143000"/>
          </a:xfrm>
        </p:spPr>
        <p:txBody>
          <a:bodyPr/>
          <a:lstStyle/>
          <a:p>
            <a:r>
              <a:rPr lang="es-ES_tradnl" dirty="0" smtClean="0"/>
              <a:t>Ciclo agrícola</a:t>
            </a:r>
            <a:endParaRPr lang="cs-CZ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7514400"/>
              </p:ext>
            </p:extLst>
          </p:nvPr>
        </p:nvGraphicFramePr>
        <p:xfrm>
          <a:off x="611560" y="1412776"/>
          <a:ext cx="5148178" cy="4459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6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15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91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abril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preparar tierras (arar) para cosecha anual maíz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mayo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Preparación</a:t>
                      </a:r>
                      <a:r>
                        <a:rPr lang="es-ES_tradnl" sz="1800" baseline="0" dirty="0" smtClean="0">
                          <a:effectLst/>
                        </a:rPr>
                        <a:t> </a:t>
                      </a:r>
                      <a:r>
                        <a:rPr lang="es-ES_tradnl" sz="1800" dirty="0" smtClean="0">
                          <a:effectLst/>
                        </a:rPr>
                        <a:t>siembra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 </a:t>
                      </a:r>
                      <a:r>
                        <a:rPr lang="es-ES_tradnl" sz="1800" dirty="0">
                          <a:effectLst/>
                        </a:rPr>
                        <a:t>agosto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Siembra nabos/plantas  forraje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sept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Maduración plantas </a:t>
                      </a:r>
                      <a:r>
                        <a:rPr lang="es-ES_tradnl" sz="1800" dirty="0">
                          <a:effectLst/>
                        </a:rPr>
                        <a:t>maíz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octubre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Maduración grano </a:t>
                      </a:r>
                      <a:r>
                        <a:rPr lang="es-ES_tradnl" sz="1800" dirty="0">
                          <a:effectLst/>
                        </a:rPr>
                        <a:t>maíz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nov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Arrancar mazorcas maíz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otoño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Retirar </a:t>
                      </a:r>
                      <a:r>
                        <a:rPr lang="es-ES_tradnl" sz="1800" dirty="0">
                          <a:effectLst/>
                        </a:rPr>
                        <a:t>tallos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 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Recogida nabos/forraje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399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invierno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Pausa</a:t>
                      </a:r>
                      <a:r>
                        <a:rPr lang="es-ES_tradnl" sz="1800" dirty="0">
                          <a:effectLst/>
                        </a:rPr>
                        <a:t>. Limpiar y </a:t>
                      </a:r>
                      <a:r>
                        <a:rPr lang="es-ES_tradnl" sz="1800" dirty="0" smtClean="0">
                          <a:effectLst/>
                        </a:rPr>
                        <a:t>preparar </a:t>
                      </a:r>
                      <a:r>
                        <a:rPr lang="es-ES_tradnl" sz="1800" dirty="0">
                          <a:effectLst/>
                        </a:rPr>
                        <a:t>maíz</a:t>
                      </a:r>
                      <a:r>
                        <a:rPr lang="es-ES_tradnl" sz="1800" dirty="0" smtClean="0">
                          <a:effectLst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Tareas del hogar.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99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>
                          <a:effectLst/>
                        </a:rPr>
                        <a:t>marzo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_tradnl" sz="1800" dirty="0" smtClean="0">
                          <a:effectLst/>
                        </a:rPr>
                        <a:t>Preparación </a:t>
                      </a:r>
                      <a:r>
                        <a:rPr lang="es-ES_tradnl" sz="1800" dirty="0">
                          <a:effectLst/>
                        </a:rPr>
                        <a:t>parcela patatas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948872"/>
            <a:ext cx="2592288" cy="210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482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Estructura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/>
              <a:t>Planta baja: establo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971600" y="5805264"/>
            <a:ext cx="3205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err="1" smtClean="0"/>
              <a:t>Igartubeitia</a:t>
            </a:r>
            <a:r>
              <a:rPr lang="es-ES_tradnl" b="1" dirty="0" smtClean="0"/>
              <a:t> </a:t>
            </a:r>
            <a:r>
              <a:rPr lang="es-ES_tradnl" b="1" dirty="0" err="1" smtClean="0"/>
              <a:t>baserria</a:t>
            </a:r>
            <a:r>
              <a:rPr lang="es-ES_tradnl" b="1" dirty="0" smtClean="0"/>
              <a:t> (</a:t>
            </a:r>
            <a:r>
              <a:rPr lang="es-ES_tradnl" b="1" dirty="0" err="1" smtClean="0"/>
              <a:t>Gipuzkoa</a:t>
            </a:r>
            <a:r>
              <a:rPr lang="es-ES_tradnl" b="1" dirty="0" smtClean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93980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On-screen Show (4:3)</PresentationFormat>
  <Paragraphs>100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Times New Roman</vt:lpstr>
      <vt:lpstr>Motiv systému Office</vt:lpstr>
      <vt:lpstr>Baserria</vt:lpstr>
      <vt:lpstr>PowerPoint Presentation</vt:lpstr>
      <vt:lpstr>PowerPoint Presentation</vt:lpstr>
      <vt:lpstr>Características</vt:lpstr>
      <vt:lpstr>PowerPoint Presentation</vt:lpstr>
      <vt:lpstr>Terreno: autosuficiencia</vt:lpstr>
      <vt:lpstr>PowerPoint Presentation</vt:lpstr>
      <vt:lpstr>Ciclo agrícola</vt:lpstr>
      <vt:lpstr>Estructura</vt:lpstr>
      <vt:lpstr>PowerPoint Presentation</vt:lpstr>
      <vt:lpstr>PowerPoint Presentation</vt:lpstr>
      <vt:lpstr>PowerPoint Presentation</vt:lpstr>
      <vt:lpstr>Materiales</vt:lpstr>
      <vt:lpstr>PowerPoint Presentation</vt:lpstr>
      <vt:lpstr>Bizkaia </vt:lpstr>
      <vt:lpstr>Zuberoa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Autosuficiencia</vt:lpstr>
      <vt:lpstr>Animales</vt:lpstr>
      <vt:lpstr>Organización administrativa</vt:lpstr>
      <vt:lpstr>PowerPoint Presentation</vt:lpstr>
      <vt:lpstr>División de trabajo</vt:lpstr>
      <vt:lpstr>PowerPoint Presentation</vt:lpstr>
      <vt:lpstr>Mediados siglo XX</vt:lpstr>
      <vt:lpstr>Reconversión</vt:lpstr>
      <vt:lpstr>Deportes rurales </vt:lpstr>
    </vt:vector>
  </TitlesOfParts>
  <Company>UVT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Baserria</dc:title>
  <dc:creator>Garazi Urkiola Gamarra</dc:creator>
  <cp:lastModifiedBy>Denis Almandoz Irigoyen</cp:lastModifiedBy>
  <cp:revision>25</cp:revision>
  <dcterms:created xsi:type="dcterms:W3CDTF">2015-12-16T13:43:50Z</dcterms:created>
  <dcterms:modified xsi:type="dcterms:W3CDTF">2021-12-08T14:40:55Z</dcterms:modified>
</cp:coreProperties>
</file>