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27"/>
  </p:notesMasterIdLst>
  <p:sldIdLst>
    <p:sldId id="256" r:id="rId2"/>
    <p:sldId id="257" r:id="rId3"/>
    <p:sldId id="273" r:id="rId4"/>
    <p:sldId id="272" r:id="rId5"/>
    <p:sldId id="290" r:id="rId6"/>
    <p:sldId id="312" r:id="rId7"/>
    <p:sldId id="276" r:id="rId8"/>
    <p:sldId id="277" r:id="rId9"/>
    <p:sldId id="278" r:id="rId10"/>
    <p:sldId id="311" r:id="rId11"/>
    <p:sldId id="280" r:id="rId12"/>
    <p:sldId id="310" r:id="rId13"/>
    <p:sldId id="279" r:id="rId14"/>
    <p:sldId id="281" r:id="rId15"/>
    <p:sldId id="313" r:id="rId16"/>
    <p:sldId id="282" r:id="rId17"/>
    <p:sldId id="283" r:id="rId18"/>
    <p:sldId id="258" r:id="rId19"/>
    <p:sldId id="274" r:id="rId20"/>
    <p:sldId id="316" r:id="rId21"/>
    <p:sldId id="287" r:id="rId22"/>
    <p:sldId id="296" r:id="rId23"/>
    <p:sldId id="300" r:id="rId24"/>
    <p:sldId id="285" r:id="rId25"/>
    <p:sldId id="28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0000"/>
    <a:srgbClr val="9933FF"/>
    <a:srgbClr val="9113D7"/>
    <a:srgbClr val="FFFF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1" autoAdjust="0"/>
    <p:restoredTop sz="94590"/>
  </p:normalViewPr>
  <p:slideViewPr>
    <p:cSldViewPr>
      <p:cViewPr varScale="1">
        <p:scale>
          <a:sx n="78" d="100"/>
          <a:sy n="78" d="100"/>
        </p:scale>
        <p:origin x="164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960D7-B14D-4F27-916C-B0147C7D3CDF}" type="datetimeFigureOut">
              <a:rPr lang="ru-RU" smtClean="0"/>
              <a:pPr/>
              <a:t>27.11.2020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BCA89-7635-4280-AD24-405947373E2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70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E0297-1EBC-4CBA-AE2A-A1AB25D2A4AD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29E2C8-2772-C349-8CC8-3C52789CFC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E1207F-E7CB-2341-B004-CEFFF6D29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E9473-3512-554A-A373-CD53F1D0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7D6296-3943-E24A-A909-227E19989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827478-88EB-124F-81F3-092B6990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C8C4D-0D71-4976-A88D-450B05E0F25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93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1EB39C-7788-AA46-BE72-367517B2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C9D3D4-DC93-D14B-AB6D-F77BA35DD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489BBC-9243-9342-9D09-D2C2971F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53ED06-0E78-6D46-AE04-84CBB173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27E1EF-056B-9548-BD3F-7D1EA2AE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998D6-1FA3-4415-AB82-84DA804AEEA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12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4A3279-4921-D14F-A5DB-5670E20FF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8D60CA-3B72-AC4B-A410-5E7EFF25D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59E5D4-1E9A-8A41-A1C7-184404A3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47BE8A-694D-3E4A-868E-51452D7C3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602F8C-12AC-BD4C-92BC-049CFFEC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3D545-B8AD-46D2-928E-1754ADF59B0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410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9B96E-DE1F-7046-8F34-93FE41BD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56EC57-82B1-9749-9CA6-289B3A919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0F3EFF-5F98-C349-9FF0-D92E4073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DB8E41-7E11-D645-AFCF-B7F51AAE8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3F155-A7C9-CB4D-8383-391A82DA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2AD7F-288F-4C18-B178-9FE6E92DDC9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53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D1F9F-31D7-844D-B953-8108A0434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15F7ED-EF29-C549-9E64-4298844D4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08BEBF-897F-8148-A7D2-527A4E8D2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D5C6AD-68AC-EA47-B53A-B67174974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27D3A7-EB7F-6349-B7BB-38DC74124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EFEC0-3609-41A3-A1BB-72CB540AFA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9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9A1DE-A293-384E-B0DC-B4DE7DA5F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CC261C-921D-D74B-837B-B05CA5952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01F73BF-AB30-BE44-BCD8-A84A13B71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8E5D7F1-A055-A448-935D-DEB231815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ABDBD3-8D20-D44C-82B8-DEDEDCA78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E57ECB-75DA-1749-9B2C-CEF52B49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2FE08-B250-427D-9544-5CF0B259D9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03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5982A1-067C-904E-AB05-977AFD2DC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EC5BEE-F427-6B4B-BB5C-A902104CC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5DEEB5-69EF-224D-AB5E-2A3213B0F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4533EA6-055D-2F4B-A745-4C021A972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74EE4D-9020-064E-951B-CEB0CC64BE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D9A912D-82D7-834A-A2E1-DF3299AE6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23F9658-B09A-694C-9A90-775E857AB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3E2820F-D3D5-174C-A826-811228457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E72FD-79A3-4585-ABE4-027B851CBA7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7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74C5D-E773-0644-B161-DFEF9A84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D1040A-9B7C-4F46-BAB2-E53D6BFB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8800851-813A-7842-8574-32EA9549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888555-0E29-B947-B4A2-772C04C2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31147-BC27-4AC9-BA39-C995EF749F0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355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41D239F-13EB-BF49-BF7D-A0BBF251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F45945-6981-B64C-9C50-B6F9489CA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E017842-FE82-5F45-BE5C-3ECCB2643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3743C-93E4-494A-A0DD-96C492AD060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84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1AEEAE-D215-1243-B35C-99389245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5201D7-7CF5-524B-83D3-D93435965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434693-16CF-D54A-9FA8-7D89BE4B8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A778F8-4713-8C42-A89E-80105411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767D1DF-95A3-4C41-AB7F-CEA933F30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7230D2-2C2A-F94F-B110-FC4AB295A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7D2C4-FE52-481E-83BC-DB0E009A59B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387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B80B99-65E2-F940-8F71-6EB609A4E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171590-DC2B-B64F-8CF1-DAB203ACD0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7ADC00-F98D-2242-B942-536421F296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A82479-1473-D143-B788-C70F92BA6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239DAA-DAE6-6845-BA42-DD3E338E8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778485-0B23-AF45-9D4F-2CA3B66D4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8791E-0D52-494F-B100-C66D80FCE4F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6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E46CD-FD97-6F4A-98A7-2440F4542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961BC2-98E1-F548-8E72-76EE22988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B502FF-4CAB-8249-9227-4B1992AF5F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5C78D8-DBB5-224F-B84F-3463597F3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D27033-686B-8743-9680-3BA469624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57349F-932B-4BA4-B9EB-1788C542E29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55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8768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endParaRPr lang="ru-RU" sz="1600" i="1" dirty="0">
              <a:solidFill>
                <a:srgbClr val="99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85800" y="2132856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5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</a:t>
            </a:r>
            <a:br>
              <a:rPr lang="ru-RU" sz="5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часть речи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013200" y="6553199"/>
            <a:ext cx="5130800" cy="277091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Возвратное местоимение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9023"/>
            <a:ext cx="8229600" cy="3096121"/>
          </a:xfrm>
        </p:spPr>
        <p:txBody>
          <a:bodyPr/>
          <a:lstStyle/>
          <a:p>
            <a:pPr algn="just"/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Возвратное местоимение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себя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 на того, о ком говорят. Оно не имеет именительного падежа, не имеет рода и числа, например: </a:t>
            </a:r>
            <a:r>
              <a:rPr lang="ru-RU" sz="28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хвали сам (сама) себя. Не хвалите сами себя. Возьмите себе.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предложении себя является дополнением.</a:t>
            </a:r>
          </a:p>
          <a:p>
            <a:pPr marL="0" indent="0">
              <a:buNone/>
            </a:pPr>
            <a:endParaRPr lang="ru-RU" sz="24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058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762000"/>
          </a:xfrm>
        </p:spPr>
        <p:txBody>
          <a:bodyPr/>
          <a:lstStyle/>
          <a:p>
            <a:pPr algn="ctr" eaLnBrk="1" hangingPunct="1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Неопределённые местоимения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1143000"/>
            <a:ext cx="5029200" cy="1077218"/>
          </a:xfrm>
          <a:prstGeom prst="rect">
            <a:avLst/>
          </a:prstGeom>
          <a:noFill/>
          <a:ln w="635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кто, н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что, н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который, </a:t>
            </a:r>
          </a:p>
          <a:p>
            <a:pPr algn="ctr"/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990600" y="1143000"/>
            <a:ext cx="2438400" cy="1295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слитно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2400" y="2874818"/>
            <a:ext cx="5029200" cy="1569660"/>
          </a:xfrm>
          <a:prstGeom prst="rect">
            <a:avLst/>
          </a:prstGeom>
          <a:noFill/>
          <a:ln w="635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-что, </a:t>
            </a:r>
          </a:p>
          <a:p>
            <a:pPr algn="ctr"/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кое-что, кто-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кто-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нибудь</a:t>
            </a:r>
            <a:r>
              <a:rPr lang="ru-RU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что-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817418" y="2874818"/>
            <a:ext cx="3124200" cy="1295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Через дефис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229100" y="5157254"/>
            <a:ext cx="4495800" cy="523220"/>
          </a:xfrm>
          <a:prstGeom prst="rect">
            <a:avLst/>
          </a:prstGeom>
          <a:noFill/>
          <a:ln w="635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Кое 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чего, кое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кого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838200" y="4572000"/>
            <a:ext cx="3124200" cy="1447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Раздельно </a:t>
            </a:r>
          </a:p>
          <a:p>
            <a:pPr algn="ctr"/>
            <a:r>
              <a:rPr lang="ru-RU" sz="2400" b="1" dirty="0"/>
              <a:t>с предлогом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53146"/>
            <a:ext cx="7067550" cy="633412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Неопределенные местоимения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485007"/>
            <a:ext cx="8715436" cy="4464273"/>
          </a:xfrm>
        </p:spPr>
        <p:txBody>
          <a:bodyPr/>
          <a:lstStyle/>
          <a:p>
            <a:pPr>
              <a:buClr>
                <a:srgbClr val="006666"/>
              </a:buClr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Некто, нечто, некоторый, несколько, кое-кто, кое-что, кто-то, кто-нибудь, что-нибудь</a:t>
            </a:r>
            <a:r>
              <a:rPr lang="ru-RU" sz="28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 местоимения указывают на неопределённые предметы, признаки, количества и называются неопределёнными.</a:t>
            </a:r>
          </a:p>
          <a:p>
            <a:pPr marL="0" indent="0">
              <a:buNone/>
            </a:pPr>
            <a:endParaRPr lang="ru-RU" sz="1000" b="1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Неопределённые местоимения, кроме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некто</a:t>
            </a:r>
            <a:r>
              <a:rPr lang="ru-RU" sz="28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нечто, изменяются по падежам. Некоторые неопределённые местоимения</a:t>
            </a:r>
            <a:r>
              <a:rPr lang="ru-RU" sz="28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(некоторый, некий, чей-то, чей-нибудь, какой-то, кое-какой и до)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 также по родам и числам.</a:t>
            </a:r>
          </a:p>
          <a:p>
            <a:pPr marL="0" indent="0">
              <a:buNone/>
            </a:pPr>
            <a:endParaRPr lang="ru-RU" sz="24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539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8229600" cy="838200"/>
          </a:xfrm>
        </p:spPr>
        <p:txBody>
          <a:bodyPr/>
          <a:lstStyle/>
          <a:p>
            <a:pPr algn="ctr" eaLnBrk="1" hangingPunct="1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Отрицательные местоимения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8148" y="1153656"/>
            <a:ext cx="4038600" cy="2031325"/>
          </a:xfrm>
          <a:prstGeom prst="rect">
            <a:avLst/>
          </a:prstGeom>
          <a:noFill/>
          <a:ln w="635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Никто, ничто, никакой, ничей, никого, ничего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29190" y="3500438"/>
            <a:ext cx="3657600" cy="1200329"/>
          </a:xfrm>
          <a:prstGeom prst="rect">
            <a:avLst/>
          </a:prstGeom>
          <a:noFill/>
          <a:ln w="635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у кого </a:t>
            </a:r>
          </a:p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 с кем</a:t>
            </a:r>
          </a:p>
        </p:txBody>
      </p:sp>
      <p:sp>
        <p:nvSpPr>
          <p:cNvPr id="7" name="Стрелка вправо 6"/>
          <p:cNvSpPr/>
          <p:nvPr/>
        </p:nvSpPr>
        <p:spPr>
          <a:xfrm>
            <a:off x="928662" y="1214422"/>
            <a:ext cx="2438400" cy="1295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слитно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714348" y="2714620"/>
            <a:ext cx="3124200" cy="14478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раздельно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предлогом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5390" y="5181124"/>
            <a:ext cx="7467600" cy="523220"/>
          </a:xfrm>
          <a:prstGeom prst="rect">
            <a:avLst/>
          </a:prstGeom>
          <a:noFill/>
          <a:ln w="635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Приставка    НИ   является безударной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609600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Притяжательные местоимения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94876"/>
            <a:ext cx="8507288" cy="456735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ваш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его, её, их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556000" y="6562230"/>
            <a:ext cx="5588000" cy="295769"/>
          </a:xfrm>
        </p:spPr>
        <p:txBody>
          <a:bodyPr/>
          <a:lstStyle/>
          <a:p>
            <a:pPr>
              <a:defRPr/>
            </a:pPr>
            <a:r>
              <a:rPr lang="ru-RU" dirty="0"/>
              <a:t>автор: Козенко Татьяна Константиновна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Притяжательные местоимения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08124"/>
            <a:ext cx="8229600" cy="4929188"/>
          </a:xfrm>
        </p:spPr>
        <p:txBody>
          <a:bodyPr/>
          <a:lstStyle/>
          <a:p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Притяжательные местоимения указывают на принадлежность. Они склоняются, как прилагательные.</a:t>
            </a:r>
          </a:p>
          <a:p>
            <a:pPr marL="0" indent="0">
              <a:buNone/>
            </a:pPr>
            <a:endParaRPr lang="ru-RU" sz="1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родительного падежа личного местоимения 3-го лица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его, её, их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употребляться для обозначения принадлежности.</a:t>
            </a:r>
          </a:p>
          <a:p>
            <a:pPr marL="0" indent="0">
              <a:buNone/>
            </a:pPr>
            <a:endParaRPr lang="ru-RU" sz="1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</a:t>
            </a:r>
            <a:r>
              <a:rPr lang="ru-RU" sz="2600" b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вы, ваш </a:t>
            </a:r>
            <a:r>
              <a:rPr lang="ru-RU" sz="2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используются как форма вежливого обращения к одному лицу. В этом случае они пишутся с большой буквы: </a:t>
            </a:r>
            <a:r>
              <a:rPr lang="ru-RU" sz="2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Вы, Ваш</a:t>
            </a:r>
            <a:r>
              <a:rPr lang="ru-RU" sz="2600" b="1" i="1" dirty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038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68707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Указательные местоимен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столько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тот – та, то, те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– эта, это, эти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такой – такая, такое, такие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таков – такова, таково, таковы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569855" y="6553200"/>
            <a:ext cx="5588000" cy="3048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3200" y="304800"/>
            <a:ext cx="6870700" cy="609600"/>
          </a:xfrm>
        </p:spPr>
        <p:txBody>
          <a:bodyPr/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Определительные местоимения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524000"/>
            <a:ext cx="7696200" cy="3657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3600" dirty="0"/>
              <a:t>Сам 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Самый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Любой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Иной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Другой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Весь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Всякий</a:t>
            </a:r>
          </a:p>
          <a:p>
            <a:pPr>
              <a:buFont typeface="Wingdings" pitchFamily="2" charset="2"/>
              <a:buChar char="ü"/>
            </a:pPr>
            <a:r>
              <a:rPr lang="ru-RU" sz="3600" dirty="0"/>
              <a:t>каждый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95936" y="1524000"/>
            <a:ext cx="4176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</a:t>
            </a:r>
          </a:p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родам, </a:t>
            </a:r>
          </a:p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числам и</a:t>
            </a:r>
          </a:p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падежам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01000" y="1676400"/>
            <a:ext cx="685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algn="ctr" eaLnBrk="1" hangingPunct="1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Вопросительные местоимения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556000" y="6477000"/>
            <a:ext cx="5588000" cy="2286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1571612"/>
            <a:ext cx="396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кто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какой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чей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что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сколько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каков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</a:rPr>
              <a:t>который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643050"/>
            <a:ext cx="2362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2500306"/>
            <a:ext cx="2362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3636" y="3429000"/>
            <a:ext cx="2362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290" y="142852"/>
            <a:ext cx="6870700" cy="685800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Относительные местоимения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971636" y="6477000"/>
            <a:ext cx="5207000" cy="3810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124744"/>
            <a:ext cx="23397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/>
              <a:t>кто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/>
              <a:t>какой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/>
              <a:t>чей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/>
              <a:t>что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/>
              <a:t>каков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/>
              <a:t>который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1839978" y="1911112"/>
            <a:ext cx="1785950" cy="1500198"/>
            <a:chOff x="4876800" y="1447800"/>
            <a:chExt cx="3505200" cy="28956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334000" y="2209800"/>
              <a:ext cx="2362200" cy="156966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96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?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4876800" y="1447800"/>
              <a:ext cx="3048000" cy="2895600"/>
            </a:xfrm>
            <a:prstGeom prst="line">
              <a:avLst/>
            </a:prstGeom>
            <a:ln w="762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V="1">
              <a:off x="4876800" y="1447800"/>
              <a:ext cx="3505200" cy="2895600"/>
            </a:xfrm>
            <a:prstGeom prst="line">
              <a:avLst/>
            </a:prstGeom>
            <a:ln w="762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392978" y="824480"/>
            <a:ext cx="545665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разговаривали о том, 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было написано в газетах. 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заглянул в шкаф, 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стоял у окна. 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спросил, у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кого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они купили эту рыбу.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Мы надолго запомним, 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 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был день.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 должен знать, 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принадлежит эта вещь.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тебя ума больше, 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меня.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Посмотри, </a:t>
            </a:r>
            <a:r>
              <a:rPr lang="ru-RU" sz="2400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какая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красивая ёлка! </a:t>
            </a:r>
          </a:p>
          <a:p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23371" y="188640"/>
            <a:ext cx="9153515" cy="118417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ОБЩЕЕ ЗНАЧЕНИЕ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276872"/>
            <a:ext cx="8534400" cy="1981200"/>
          </a:xfrm>
        </p:spPr>
        <p:txBody>
          <a:bodyPr>
            <a:noAutofit/>
          </a:bodyPr>
          <a:lstStyle/>
          <a:p>
            <a:pPr algn="ctr" eaLnBrk="1" hangingPunct="1">
              <a:buNone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Это часть речи, которая указывает на</a:t>
            </a:r>
            <a:r>
              <a:rPr lang="cs-CZ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предметы, признаки и количества, но не называет их. Может служить для замещения именных частей речи.</a:t>
            </a:r>
            <a:r>
              <a:rPr lang="cs-CZ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Дебаты о местоимении из-за неоднородности этой части речи, иногда используют термин </a:t>
            </a:r>
            <a:r>
              <a:rPr lang="ru-RU" sz="36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местоименные слова.</a:t>
            </a:r>
          </a:p>
          <a:p>
            <a:pPr algn="ctr" eaLnBrk="1" hangingPunct="1">
              <a:buNone/>
            </a:pPr>
            <a:endParaRPr lang="ru-RU" sz="36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ru-RU" sz="3600" dirty="0">
              <a:solidFill>
                <a:srgbClr val="FF000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4075545" y="6594764"/>
            <a:ext cx="5054600" cy="2286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3B004-2BBC-4B8D-8132-1253412E4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3B2DCA-8EA1-4257-A4C6-B08116D9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6713"/>
            <a:ext cx="7886700" cy="5340250"/>
          </a:xfrm>
        </p:spPr>
        <p:txBody>
          <a:bodyPr/>
          <a:lstStyle/>
          <a:p>
            <a:r>
              <a:rPr lang="cs-CZ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Относительные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местоимений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значению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представленный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указывают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Относительные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служат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частей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сложноподчиненного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выполняют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функцию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союзных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какой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который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чей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каковой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родам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числам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падежам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Местоимение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каковой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имеет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краткие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</a:t>
            </a:r>
            <a:r>
              <a:rPr lang="cs-CZ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изменяются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падежам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17555F-1402-46FA-BDDA-B45325404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автор: Козенко Татьяна Константиновна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1476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Содержимое 3" descr="мемто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531" y="332656"/>
            <a:ext cx="8770938" cy="5976938"/>
          </a:xfrm>
        </p:spPr>
      </p:pic>
    </p:spTree>
    <p:extLst>
      <p:ext uri="{BB962C8B-B14F-4D97-AF65-F5344CB8AC3E}">
        <p14:creationId xmlns:p14="http://schemas.microsoft.com/office/powerpoint/2010/main" val="1233971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AutoShape 4" descr="vbn"/>
          <p:cNvSpPr>
            <a:spLocks noGrp="1" noChangeArrowheads="1"/>
          </p:cNvSpPr>
          <p:nvPr>
            <p:ph idx="1"/>
          </p:nvPr>
        </p:nvSpPr>
        <p:spPr>
          <a:xfrm>
            <a:off x="457200" y="332657"/>
            <a:ext cx="8507413" cy="6264994"/>
          </a:xfrm>
          <a:prstGeom prst="roundRect">
            <a:avLst>
              <a:gd name="adj" fmla="val 16667"/>
            </a:avLst>
          </a:prstGeom>
          <a:blipFill dpi="0" rotWithShape="1">
            <a:blip r:embed="rId2">
              <a:alphaModFix amt="66000"/>
            </a:blip>
            <a:srcRect/>
            <a:stretch>
              <a:fillRect/>
            </a:stretch>
          </a:blipFill>
          <a:ln w="76200" cmpd="tri">
            <a:solidFill>
              <a:srgbClr val="800000"/>
            </a:solidFill>
            <a:rou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 местоимения  пишутся  через  дефис?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кто(то)    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кое(с)кем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сколько(нибудь)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 каком местоимении  пишется </a:t>
            </a:r>
            <a:r>
              <a:rPr lang="ru-RU" sz="28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Н..кто  позвонил.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Н..кто  не  пришел.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 каком  ряду местоимения с НИ  пишутся раздельно?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а) (ни)кого, (ни)какого,  (ни)что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б)  (ни)(у)кого, (ни)(с)кем,  (ни)(за)чем</a:t>
            </a:r>
          </a:p>
        </p:txBody>
      </p:sp>
      <p:sp>
        <p:nvSpPr>
          <p:cNvPr id="64517" name="WordArt 5"/>
          <p:cNvSpPr>
            <a:spLocks noChangeArrowheads="1" noChangeShapeType="1" noTextEdit="1"/>
          </p:cNvSpPr>
          <p:nvPr/>
        </p:nvSpPr>
        <p:spPr bwMode="auto">
          <a:xfrm>
            <a:off x="2339975" y="274638"/>
            <a:ext cx="4248150" cy="6334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200" kern="10" dirty="0">
              <a:ln w="19050" cmpd="sng">
                <a:solidFill>
                  <a:srgbClr val="99CCFF"/>
                </a:solidFill>
                <a:prstDash val="solid"/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6451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72450" y="6165850"/>
            <a:ext cx="971550" cy="692150"/>
          </a:xfrm>
          <a:prstGeom prst="actionButtonForwardNex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877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124746"/>
            <a:ext cx="8715436" cy="554461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брать в (свой) руки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взять (свой) слова обратно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(самый) деле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(свой) время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(свой) очередь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(такой) случае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(весь) голос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(всякий) случае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(весь) душой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(весь) время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 (весь) сил,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(свой)пять пальцев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на (весь) руки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(каждый) шагу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называть вещи (свой) именами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(не) (в) (свой) тарелке</a:t>
            </a:r>
          </a:p>
          <a:p>
            <a:pPr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8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(весь) </a:t>
            </a: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сердца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BE6C24D-416A-44C9-A9B0-F1503AEF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20" y="365128"/>
            <a:ext cx="7886700" cy="75961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Раскройте скобки.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855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490518"/>
          </a:xfrm>
        </p:spPr>
        <p:txBody>
          <a:bodyPr>
            <a:normAutofit fontScale="90000"/>
          </a:bodyPr>
          <a:lstStyle/>
          <a:p>
            <a:pPr algn="ctr"/>
            <a:endParaRPr lang="ru-RU" sz="32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267672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>
                <a:solidFill>
                  <a:srgbClr val="C00000"/>
                </a:solidFill>
              </a:rPr>
              <a:t>     </a:t>
            </a:r>
          </a:p>
          <a:p>
            <a:pPr>
              <a:buNone/>
            </a:pPr>
            <a:r>
              <a:rPr lang="ru-RU" sz="2000" i="1" dirty="0">
                <a:solidFill>
                  <a:srgbClr val="C00000"/>
                </a:solidFill>
              </a:rPr>
              <a:t> </a:t>
            </a:r>
            <a:r>
              <a:rPr lang="ru-RU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местоимения, определите их разряд и все возможные грамматические характеристики. </a:t>
            </a:r>
          </a:p>
          <a:p>
            <a:pPr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.Никто мне не отозвался. 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Потом очень далеко откликнулся чей-то голос.        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3.В некотором царстве, в некотором государстве жил-был Иван.                 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 В синеватой дали ничто не шевелилось.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Герой увидел нечто сказочное по своей красоте.        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Пугачёв посмотрел на меня с удивлением и ничего   не отвечал. 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Через некоторое время небольшая группа павианов появилась и направилась к вагончику. 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Его руки покраснели.</a:t>
            </a:r>
          </a:p>
          <a:p>
            <a:pPr marL="457200" indent="-457200">
              <a:buNone/>
            </a:pPr>
            <a:r>
              <a:rPr lang="ru-RU" sz="20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Расскажи об этом своими словами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None/>
            </a:pPr>
            <a:endParaRPr lang="ru-RU" sz="2000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5619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 </a:t>
            </a:r>
            <a:br>
              <a:rPr lang="ru-RU" sz="3600" dirty="0">
                <a:solidFill>
                  <a:srgbClr val="C00000"/>
                </a:solidFill>
              </a:rPr>
            </a:br>
            <a:br>
              <a:rPr lang="ru-RU" sz="3600" dirty="0">
                <a:solidFill>
                  <a:srgbClr val="C00000"/>
                </a:solidFill>
              </a:rPr>
            </a:b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8382000" cy="52349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dirty="0">
                <a:solidFill>
                  <a:srgbClr val="C00000"/>
                </a:solidFill>
              </a:rPr>
              <a:t>1.</a:t>
            </a: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предложения вставьте подходящие по смыслу неопределённые местоимения с суффиксами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то, -либо,-</a:t>
            </a:r>
            <a:r>
              <a:rPr lang="ru-RU" sz="24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нибудь</a:t>
            </a: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или с приставкой кое-.</a:t>
            </a:r>
          </a:p>
          <a:p>
            <a:pPr>
              <a:buNone/>
            </a:pP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1.Поздно вечером … постучался к нам. 2. Расскажите… о вашей поездке по стране. 3. Мой друг вытащил из шкафа … книгу. 4. Вскоре мы заметили на дороге …. чёрное.</a:t>
            </a:r>
          </a:p>
          <a:p>
            <a:pPr>
              <a:buNone/>
            </a:pPr>
            <a:endParaRPr lang="ru-RU" sz="24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 startAt="2"/>
            </a:pP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Вставьте подходящие по смыслу отрицательные местоимения (без предлога и с предлогом).</a:t>
            </a:r>
          </a:p>
          <a:p>
            <a:pPr marL="457200" indent="-457200"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(… )не встретил. 2. Учитель не хотел (…) слышать о трудностях. 3. Дети (…) (…) не сказали.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857752" y="6572272"/>
            <a:ext cx="4445024" cy="41908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762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МОРФОЛОГИЧЕСКИЕ ПРИЗНАКИ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49802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/>
              <a:t> </a:t>
            </a:r>
            <a:r>
              <a:rPr lang="ru-RU" sz="4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Местоимения, как правило, изменяются по падежам некоторые изменяются по родам и числам</a:t>
            </a: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52400"/>
            <a:ext cx="9036496" cy="762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Синтаксическая роль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124796" cy="3890724"/>
          </a:xfrm>
        </p:spPr>
        <p:txBody>
          <a:bodyPr/>
          <a:lstStyle/>
          <a:p>
            <a:pPr>
              <a:buNone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предложении местоимения обычно бывают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подлежащими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дополнениями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определениями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241800" y="6477000"/>
            <a:ext cx="4902200" cy="3810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9329" y="3912245"/>
            <a:ext cx="8748464" cy="233910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i="1" dirty="0">
                <a:solidFill>
                  <a:srgbClr val="660066"/>
                </a:solidFill>
              </a:rPr>
              <a:t>Свой своему всегда поможет.</a:t>
            </a:r>
          </a:p>
          <a:p>
            <a:r>
              <a:rPr lang="ru-RU" sz="3200" i="1" dirty="0">
                <a:solidFill>
                  <a:srgbClr val="660066"/>
                </a:solidFill>
              </a:rPr>
              <a:t>Я иду  к нему.</a:t>
            </a:r>
          </a:p>
          <a:p>
            <a:r>
              <a:rPr lang="ru-RU" sz="3200" i="1" dirty="0">
                <a:solidFill>
                  <a:srgbClr val="660066"/>
                </a:solidFill>
              </a:rPr>
              <a:t>Всякий кулик своё болото хвалит.</a:t>
            </a:r>
          </a:p>
          <a:p>
            <a:endParaRPr lang="ru-RU" sz="3200" dirty="0"/>
          </a:p>
          <a:p>
            <a:endParaRPr lang="ru-RU" dirty="0"/>
          </a:p>
        </p:txBody>
      </p: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395536" y="4943460"/>
            <a:ext cx="4320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>
            <a:off x="1619672" y="4973418"/>
            <a:ext cx="1144718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олилиния 10"/>
          <p:cNvSpPr/>
          <p:nvPr/>
        </p:nvSpPr>
        <p:spPr>
          <a:xfrm>
            <a:off x="2764390" y="5495527"/>
            <a:ext cx="904351" cy="70338"/>
          </a:xfrm>
          <a:custGeom>
            <a:avLst/>
            <a:gdLst>
              <a:gd name="connsiteX0" fmla="*/ 0 w 904351"/>
              <a:gd name="connsiteY0" fmla="*/ 10048 h 70338"/>
              <a:gd name="connsiteX1" fmla="*/ 70338 w 904351"/>
              <a:gd name="connsiteY1" fmla="*/ 0 h 70338"/>
              <a:gd name="connsiteX2" fmla="*/ 200967 w 904351"/>
              <a:gd name="connsiteY2" fmla="*/ 20097 h 70338"/>
              <a:gd name="connsiteX3" fmla="*/ 211015 w 904351"/>
              <a:gd name="connsiteY3" fmla="*/ 50242 h 70338"/>
              <a:gd name="connsiteX4" fmla="*/ 241160 w 904351"/>
              <a:gd name="connsiteY4" fmla="*/ 60290 h 70338"/>
              <a:gd name="connsiteX5" fmla="*/ 361740 w 904351"/>
              <a:gd name="connsiteY5" fmla="*/ 40193 h 70338"/>
              <a:gd name="connsiteX6" fmla="*/ 422031 w 904351"/>
              <a:gd name="connsiteY6" fmla="*/ 20097 h 70338"/>
              <a:gd name="connsiteX7" fmla="*/ 512466 w 904351"/>
              <a:gd name="connsiteY7" fmla="*/ 30145 h 70338"/>
              <a:gd name="connsiteX8" fmla="*/ 532562 w 904351"/>
              <a:gd name="connsiteY8" fmla="*/ 60290 h 70338"/>
              <a:gd name="connsiteX9" fmla="*/ 562707 w 904351"/>
              <a:gd name="connsiteY9" fmla="*/ 70338 h 70338"/>
              <a:gd name="connsiteX10" fmla="*/ 653143 w 904351"/>
              <a:gd name="connsiteY10" fmla="*/ 50242 h 70338"/>
              <a:gd name="connsiteX11" fmla="*/ 683288 w 904351"/>
              <a:gd name="connsiteY11" fmla="*/ 30145 h 70338"/>
              <a:gd name="connsiteX12" fmla="*/ 713433 w 904351"/>
              <a:gd name="connsiteY12" fmla="*/ 20097 h 70338"/>
              <a:gd name="connsiteX13" fmla="*/ 813916 w 904351"/>
              <a:gd name="connsiteY13" fmla="*/ 40193 h 70338"/>
              <a:gd name="connsiteX14" fmla="*/ 904351 w 904351"/>
              <a:gd name="connsiteY14" fmla="*/ 60290 h 7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904351" h="70338">
                <a:moveTo>
                  <a:pt x="0" y="10048"/>
                </a:moveTo>
                <a:cubicBezTo>
                  <a:pt x="23446" y="6699"/>
                  <a:pt x="46654" y="0"/>
                  <a:pt x="70338" y="0"/>
                </a:cubicBezTo>
                <a:cubicBezTo>
                  <a:pt x="148058" y="0"/>
                  <a:pt x="149367" y="2896"/>
                  <a:pt x="200967" y="20097"/>
                </a:cubicBezTo>
                <a:cubicBezTo>
                  <a:pt x="204316" y="30145"/>
                  <a:pt x="203525" y="42752"/>
                  <a:pt x="211015" y="50242"/>
                </a:cubicBezTo>
                <a:cubicBezTo>
                  <a:pt x="218505" y="57732"/>
                  <a:pt x="230592" y="60995"/>
                  <a:pt x="241160" y="60290"/>
                </a:cubicBezTo>
                <a:cubicBezTo>
                  <a:pt x="281818" y="57579"/>
                  <a:pt x="321963" y="49032"/>
                  <a:pt x="361740" y="40193"/>
                </a:cubicBezTo>
                <a:cubicBezTo>
                  <a:pt x="382420" y="35598"/>
                  <a:pt x="422031" y="20097"/>
                  <a:pt x="422031" y="20097"/>
                </a:cubicBezTo>
                <a:cubicBezTo>
                  <a:pt x="452176" y="23446"/>
                  <a:pt x="483962" y="19780"/>
                  <a:pt x="512466" y="30145"/>
                </a:cubicBezTo>
                <a:cubicBezTo>
                  <a:pt x="523815" y="34272"/>
                  <a:pt x="523132" y="52746"/>
                  <a:pt x="532562" y="60290"/>
                </a:cubicBezTo>
                <a:cubicBezTo>
                  <a:pt x="540833" y="66907"/>
                  <a:pt x="552659" y="66989"/>
                  <a:pt x="562707" y="70338"/>
                </a:cubicBezTo>
                <a:cubicBezTo>
                  <a:pt x="592852" y="63639"/>
                  <a:pt x="623847" y="60007"/>
                  <a:pt x="653143" y="50242"/>
                </a:cubicBezTo>
                <a:cubicBezTo>
                  <a:pt x="664600" y="46423"/>
                  <a:pt x="672486" y="35546"/>
                  <a:pt x="683288" y="30145"/>
                </a:cubicBezTo>
                <a:cubicBezTo>
                  <a:pt x="692762" y="25408"/>
                  <a:pt x="703385" y="23446"/>
                  <a:pt x="713433" y="20097"/>
                </a:cubicBezTo>
                <a:cubicBezTo>
                  <a:pt x="734270" y="23570"/>
                  <a:pt x="789933" y="31199"/>
                  <a:pt x="813916" y="40193"/>
                </a:cubicBezTo>
                <a:cubicBezTo>
                  <a:pt x="887480" y="67779"/>
                  <a:pt x="818569" y="60290"/>
                  <a:pt x="904351" y="6029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E4FF73F-BC19-9D4E-A90D-FE095D60F5DF}"/>
              </a:ext>
            </a:extLst>
          </p:cNvPr>
          <p:cNvCxnSpPr/>
          <p:nvPr/>
        </p:nvCxnSpPr>
        <p:spPr>
          <a:xfrm>
            <a:off x="1475656" y="4414845"/>
            <a:ext cx="928694" cy="1588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07A1BAFB-DF9D-7E43-B518-C7A74836AE7E}"/>
              </a:ext>
            </a:extLst>
          </p:cNvPr>
          <p:cNvCxnSpPr>
            <a:cxnSpLocks/>
          </p:cNvCxnSpPr>
          <p:nvPr/>
        </p:nvCxnSpPr>
        <p:spPr>
          <a:xfrm>
            <a:off x="558102" y="4414845"/>
            <a:ext cx="77353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56D8DE0-1A6C-A149-8808-6DD052C60753}"/>
              </a:ext>
            </a:extLst>
          </p:cNvPr>
          <p:cNvCxnSpPr>
            <a:cxnSpLocks/>
          </p:cNvCxnSpPr>
          <p:nvPr/>
        </p:nvCxnSpPr>
        <p:spPr>
          <a:xfrm>
            <a:off x="611560" y="5492914"/>
            <a:ext cx="10081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9" name="Rectangle 17"/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Разряды местоимений по значению:</a:t>
            </a:r>
          </a:p>
        </p:txBody>
      </p:sp>
      <p:sp>
        <p:nvSpPr>
          <p:cNvPr id="49170" name="Rectangle 18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(я, ты, он, мы, вы, они)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Возвратное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(себя)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Притяжательные</a:t>
            </a:r>
            <a:r>
              <a:rPr lang="ru-RU" sz="24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(мой, твой, ваш)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Вопросительные</a:t>
            </a:r>
            <a:r>
              <a:rPr lang="ru-RU" sz="24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(кто? чей? куда?)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Относительные</a:t>
            </a:r>
            <a:r>
              <a:rPr lang="ru-RU" sz="24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(кто, как, который)</a:t>
            </a:r>
          </a:p>
        </p:txBody>
      </p:sp>
      <p:sp>
        <p:nvSpPr>
          <p:cNvPr id="49171" name="Rectangle 19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C00000"/>
                </a:solidFill>
              </a:rPr>
              <a:t>6. 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Неопределённые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(некто, что-то, где-либо, кто-нибудь)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 Отрицательные</a:t>
            </a:r>
            <a:r>
              <a:rPr lang="ru-RU" sz="24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(ничто, нисколько)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Определительные</a:t>
            </a:r>
            <a:r>
              <a:rPr lang="ru-RU" sz="24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(весь, сам, каждый)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Указательные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(этот, тот, такой, столько)</a:t>
            </a:r>
          </a:p>
        </p:txBody>
      </p:sp>
    </p:spTree>
    <p:extLst>
      <p:ext uri="{BB962C8B-B14F-4D97-AF65-F5344CB8AC3E}">
        <p14:creationId xmlns:p14="http://schemas.microsoft.com/office/powerpoint/2010/main" val="377086681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9" grpId="0" animBg="1"/>
      <p:bldP spid="49170" grpId="0" build="p"/>
      <p:bldP spid="49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274638"/>
            <a:ext cx="7067550" cy="63341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местоимения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08124"/>
            <a:ext cx="8363272" cy="4929188"/>
          </a:xfrm>
        </p:spPr>
        <p:txBody>
          <a:bodyPr>
            <a:normAutofit fontScale="85000" lnSpcReduction="20000"/>
          </a:bodyPr>
          <a:lstStyle/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склонении личных местоимений иногда меняется всё слово, например: в именительном падеже – 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в родительном – совсем другая основа – 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меня.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в корне происходит чередование: </a:t>
            </a:r>
            <a:r>
              <a:rPr lang="ru-RU" sz="24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тебя – тобой, меня – мне.</a:t>
            </a:r>
          </a:p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Местоимение 3-го лица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изменяется по родам: она,  оно.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косвенных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падежах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личного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местоимения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начинающихся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сочетаний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согласных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предлоги 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с, к,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превращаются в предлоги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мной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мной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мной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мной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ru-RU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мне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местоимений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единственного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множественного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числа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относящихся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ним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предлог</a:t>
            </a:r>
            <a:r>
              <a:rPr lang="ru-RU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появляется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начальная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буква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cs-CZ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к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нему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него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она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неё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неё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cs-CZ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они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из-за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них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ним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 </a:t>
            </a:r>
            <a:r>
              <a:rPr lang="cs-CZ" sz="2400" b="1" i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ними</a:t>
            </a:r>
            <a:r>
              <a:rPr lang="cs-CZ" sz="24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544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990600"/>
          </a:xfrm>
        </p:spPr>
        <p:txBody>
          <a:bodyPr/>
          <a:lstStyle/>
          <a:p>
            <a:pPr algn="ctr" eaLnBrk="1" hangingPunct="1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местоимения</a:t>
            </a:r>
            <a:b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Склонение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276436" y="6476999"/>
            <a:ext cx="4902200" cy="394855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712362"/>
              </p:ext>
            </p:extLst>
          </p:nvPr>
        </p:nvGraphicFramePr>
        <p:xfrm>
          <a:off x="179512" y="1340768"/>
          <a:ext cx="8659687" cy="49208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8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76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48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3106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Падеж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лицо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лицо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лицо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198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он, она, оно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тебя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его, её, 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2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тебе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ему, 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2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тебя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её, 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275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тобой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ею, им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198">
                <a:tc>
                  <a:txBody>
                    <a:bodyPr/>
                    <a:lstStyle/>
                    <a:p>
                      <a:pPr algn="l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 мне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нас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тебе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вас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ней, о нём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них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" y="0"/>
            <a:ext cx="8947596" cy="1988840"/>
          </a:xfrm>
        </p:spPr>
        <p:txBody>
          <a:bodyPr>
            <a:normAutofit fontScale="90000"/>
          </a:bodyPr>
          <a:lstStyle/>
          <a:p>
            <a:pPr algn="ctr" eaLnBrk="1" hangingPunct="1"/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r>
              <a:rPr lang="ru-RU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 И ЧИСЛО</a:t>
            </a: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br>
              <a:rPr lang="ru-RU" sz="3600" dirty="0">
                <a:solidFill>
                  <a:srgbClr val="9933FF"/>
                </a:solidFill>
              </a:rPr>
            </a:br>
            <a:r>
              <a:rPr lang="ru-RU" sz="3600" b="1" dirty="0">
                <a:solidFill>
                  <a:srgbClr val="990000"/>
                </a:solidFill>
              </a:rPr>
              <a:t>Личные местоимения</a:t>
            </a:r>
            <a:br>
              <a:rPr lang="ru-RU" sz="3600" b="1" dirty="0">
                <a:solidFill>
                  <a:srgbClr val="990000"/>
                </a:solidFill>
              </a:rPr>
            </a:br>
            <a:br>
              <a:rPr lang="ru-RU" sz="3600" b="1" dirty="0">
                <a:solidFill>
                  <a:srgbClr val="990000"/>
                </a:solidFill>
              </a:rPr>
            </a:br>
            <a:endParaRPr lang="ru-RU" sz="3600" b="1" dirty="0">
              <a:solidFill>
                <a:srgbClr val="990000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798455" y="6477000"/>
            <a:ext cx="5359400" cy="45720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081659"/>
              </p:ext>
            </p:extLst>
          </p:nvPr>
        </p:nvGraphicFramePr>
        <p:xfrm>
          <a:off x="609600" y="2133600"/>
          <a:ext cx="7848600" cy="3291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9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solidFill>
                            <a:srgbClr val="9113D7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Единственное число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rgbClr val="9113D7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Множественное число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1</a:t>
                      </a:r>
                      <a:r>
                        <a:rPr lang="ru-RU" sz="2000" baseline="0" dirty="0"/>
                        <a:t> лицо</a:t>
                      </a:r>
                      <a:endParaRPr lang="ru-RU" sz="2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2 лицо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Вы/вы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/>
                        <a:t>3 лицо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он,она,оно</a:t>
                      </a:r>
                      <a:endParaRPr lang="ru-RU" sz="4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они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870700" cy="609600"/>
          </a:xfrm>
        </p:spPr>
        <p:txBody>
          <a:bodyPr/>
          <a:lstStyle/>
          <a:p>
            <a:pPr algn="ctr" eaLnBrk="1" hangingPunct="1"/>
            <a:r>
              <a:rPr lang="ru-RU" sz="3600" b="1" dirty="0">
                <a:solidFill>
                  <a:srgbClr val="FF0000"/>
                </a:solidFill>
              </a:rPr>
              <a:t>Возвратное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местоимение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990600"/>
            <a:ext cx="3733800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904" y="1012917"/>
            <a:ext cx="502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имеет рода и числа и формы именительного падежа.</a:t>
            </a:r>
          </a:p>
          <a:p>
            <a:pPr algn="ctr"/>
            <a:endParaRPr lang="ru-RU" sz="2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326323"/>
              </p:ext>
            </p:extLst>
          </p:nvPr>
        </p:nvGraphicFramePr>
        <p:xfrm>
          <a:off x="1752600" y="2451005"/>
          <a:ext cx="6172200" cy="35295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16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Падежи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81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Именительный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ru-RU" sz="2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формы</a:t>
                      </a:r>
                      <a:endParaRPr lang="ru-RU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4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4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4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Винительный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4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Творительный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собой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81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себе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</TotalTime>
  <Words>1409</Words>
  <Application>Microsoft Office PowerPoint</Application>
  <PresentationFormat>Экран (4:3)</PresentationFormat>
  <Paragraphs>248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Impact</vt:lpstr>
      <vt:lpstr>Symbol</vt:lpstr>
      <vt:lpstr>Times New Roman</vt:lpstr>
      <vt:lpstr>Wingdings</vt:lpstr>
      <vt:lpstr>Тема Office</vt:lpstr>
      <vt:lpstr>Презентация PowerPoint</vt:lpstr>
      <vt:lpstr>1. ОБЩЕЕ ЗНАЧЕНИЕ</vt:lpstr>
      <vt:lpstr> 2. МОРФОЛОГИЧЕСКИЕ ПРИЗНАКИ</vt:lpstr>
      <vt:lpstr>3. Синтаксическая роль</vt:lpstr>
      <vt:lpstr>Разряды местоимений по значению:</vt:lpstr>
      <vt:lpstr>Личные местоимения</vt:lpstr>
      <vt:lpstr>Личные местоимения Склонение</vt:lpstr>
      <vt:lpstr>         ЛИЦО И ЧИСЛО      Личные местоимения  </vt:lpstr>
      <vt:lpstr>Возвратное местоимение</vt:lpstr>
      <vt:lpstr>Возвратное местоимение</vt:lpstr>
      <vt:lpstr>Неопределённые местоимения</vt:lpstr>
      <vt:lpstr>Неопределенные местоимения</vt:lpstr>
      <vt:lpstr>Отрицательные местоимения</vt:lpstr>
      <vt:lpstr>Притяжательные местоимения</vt:lpstr>
      <vt:lpstr>Притяжательные местоимения</vt:lpstr>
      <vt:lpstr>Указательные местоимения</vt:lpstr>
      <vt:lpstr>Определительные местоимения</vt:lpstr>
      <vt:lpstr>Вопросительные местоимения</vt:lpstr>
      <vt:lpstr>Относительные местоимения</vt:lpstr>
      <vt:lpstr>Презентация PowerPoint</vt:lpstr>
      <vt:lpstr>Презентация PowerPoint</vt:lpstr>
      <vt:lpstr>Презентация PowerPoint</vt:lpstr>
      <vt:lpstr>Раскройте скобки.</vt:lpstr>
      <vt:lpstr>Презентация PowerPoint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Местоимение</dc:title>
  <dc:creator>user</dc:creator>
  <dc:description>russian.nsknet.ru</dc:description>
  <cp:lastModifiedBy>Olga Berger</cp:lastModifiedBy>
  <cp:revision>92</cp:revision>
  <cp:lastPrinted>1601-01-01T00:00:00Z</cp:lastPrinted>
  <dcterms:created xsi:type="dcterms:W3CDTF">1601-01-01T00:00:00Z</dcterms:created>
  <dcterms:modified xsi:type="dcterms:W3CDTF">2020-11-27T09:30:12Z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0008006e04000000000001024140</vt:lpwstr>
  </property>
</Properties>
</file>