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69" r:id="rId5"/>
    <p:sldId id="268" r:id="rId6"/>
    <p:sldId id="263" r:id="rId7"/>
    <p:sldId id="264" r:id="rId8"/>
    <p:sldId id="265" r:id="rId9"/>
    <p:sldId id="273" r:id="rId10"/>
    <p:sldId id="276" r:id="rId11"/>
    <p:sldId id="271" r:id="rId12"/>
    <p:sldId id="277" r:id="rId13"/>
    <p:sldId id="266" r:id="rId14"/>
    <p:sldId id="261" r:id="rId15"/>
    <p:sldId id="267" r:id="rId16"/>
    <p:sldId id="287" r:id="rId17"/>
    <p:sldId id="260" r:id="rId18"/>
    <p:sldId id="262" r:id="rId19"/>
    <p:sldId id="274" r:id="rId20"/>
    <p:sldId id="275" r:id="rId21"/>
    <p:sldId id="272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78" r:id="rId30"/>
    <p:sldId id="286" r:id="rId3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142E08-8E6A-486B-A896-EB8E6E34BE2F}" type="datetimeFigureOut">
              <a:rPr lang="cs-CZ" smtClean="0"/>
              <a:t>16.11.2021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228CDF-8958-47E8-AB60-D673BA2EF7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6484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E16E465-A947-485D-9C13-12221EBBBC0E}" type="slidenum">
              <a:rPr lang="cs-CZ"/>
              <a:pPr/>
              <a:t>4</a:t>
            </a:fld>
            <a:endParaRPr lang="cs-CZ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73580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E1DB135-3A01-445B-87D6-D76A52F7F79D}" type="slidenum">
              <a:rPr lang="cs-CZ"/>
              <a:pPr/>
              <a:t>15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46104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26BC65E-0A89-411A-9985-975C5E51AED0}" type="slidenum">
              <a:rPr lang="cs-CZ"/>
              <a:pPr/>
              <a:t>17</a:t>
            </a:fld>
            <a:endParaRPr lang="cs-CZ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73878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9698F9B-71CE-48F1-AA19-2E165B6CFC4C}" type="slidenum">
              <a:rPr lang="cs-CZ"/>
              <a:pPr/>
              <a:t>18</a:t>
            </a:fld>
            <a:endParaRPr lang="cs-CZ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92417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2F88BC70-77BC-44A3-95D8-8406B044AC42}" type="slidenum">
              <a:rPr lang="cs-CZ" altLang="cs-CZ" smtClean="0">
                <a:latin typeface="Times New Roman" panose="02020603050405020304" pitchFamily="18" charset="0"/>
              </a:rPr>
              <a:pPr/>
              <a:t>19</a:t>
            </a:fld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159836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A00E4A13-BD50-4ED5-B16B-34D3221FED71}" type="slidenum">
              <a:rPr lang="cs-CZ" altLang="cs-CZ" smtClean="0">
                <a:latin typeface="Times New Roman" panose="02020603050405020304" pitchFamily="18" charset="0"/>
              </a:rPr>
              <a:pPr/>
              <a:t>20</a:t>
            </a:fld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43288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3257492-5BDA-4FF4-8536-6E5480C3AEF2}" type="slidenum">
              <a:rPr lang="cs-CZ"/>
              <a:pPr/>
              <a:t>5</a:t>
            </a:fld>
            <a:endParaRPr lang="cs-CZ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8566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659C79C-38F3-40A8-A97B-2DB103E915D3}" type="slidenum">
              <a:rPr lang="cs-CZ"/>
              <a:pPr/>
              <a:t>6</a:t>
            </a:fld>
            <a:endParaRPr lang="cs-CZ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2846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17A39BA-F84A-4F9A-9187-EC453774B367}" type="slidenum">
              <a:rPr lang="cs-CZ"/>
              <a:pPr/>
              <a:t>7</a:t>
            </a:fld>
            <a:endParaRPr lang="cs-CZ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2239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A760260-1785-4DA7-B245-A9F8C8725F40}" type="slidenum">
              <a:rPr lang="cs-CZ"/>
              <a:pPr/>
              <a:t>8</a:t>
            </a:fld>
            <a:endParaRPr lang="cs-CZ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1794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0D38FF86-EE79-45E5-95A9-1837DCE277F7}" type="slidenum">
              <a:rPr lang="cs-CZ" altLang="cs-CZ" smtClean="0">
                <a:latin typeface="Times New Roman" panose="02020603050405020304" pitchFamily="18" charset="0"/>
              </a:rPr>
              <a:pPr/>
              <a:t>9</a:t>
            </a:fld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94349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C2EFE779-0750-415C-AC20-A42D7FF14598}" type="slidenum">
              <a:rPr lang="cs-CZ" altLang="cs-CZ" smtClean="0">
                <a:latin typeface="Times New Roman" panose="02020603050405020304" pitchFamily="18" charset="0"/>
              </a:rPr>
              <a:pPr/>
              <a:t>10</a:t>
            </a:fld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06153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3C10137-5A03-44F2-81DB-DCC8403D8B69}" type="slidenum">
              <a:rPr lang="cs-CZ"/>
              <a:pPr/>
              <a:t>13</a:t>
            </a:fld>
            <a:endParaRPr lang="cs-CZ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4872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20C0A14-EEBB-45B5-AE82-D838C2E45C9D}" type="slidenum">
              <a:rPr lang="cs-CZ"/>
              <a:pPr/>
              <a:t>14</a:t>
            </a:fld>
            <a:endParaRPr lang="cs-CZ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1250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16.11.2021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16.11.2021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16.11.2021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DCE36C-90F1-4B67-A28E-1CF055124A8D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16.11.2021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16.11.2021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16.11.2021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16.11.2021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16.11.2021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16.11.2021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16.11.2021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16.11.2021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16.11.2021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19791" y="410596"/>
            <a:ext cx="6840760" cy="1827634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002060"/>
                </a:solidFill>
              </a:rPr>
              <a:t>Umělci z Čech, Moravy a Slezska v Mnichově a Vídni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31640" y="2708920"/>
            <a:ext cx="2376264" cy="1440160"/>
          </a:xfrm>
        </p:spPr>
        <p:txBody>
          <a:bodyPr/>
          <a:lstStyle/>
          <a:p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1870-1918</a:t>
            </a:r>
          </a:p>
        </p:txBody>
      </p:sp>
      <p:pic>
        <p:nvPicPr>
          <p:cNvPr id="4" name="Picture 5" descr="scan0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220516"/>
            <a:ext cx="2304256" cy="396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104181" y="4409678"/>
            <a:ext cx="27922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cs-CZ" dirty="0"/>
              <a:t>Emil </a:t>
            </a:r>
            <a:r>
              <a:rPr lang="en-US" altLang="cs-CZ" dirty="0" err="1"/>
              <a:t>Orlik</a:t>
            </a:r>
            <a:r>
              <a:rPr lang="en-US" altLang="cs-CZ" dirty="0"/>
              <a:t>, </a:t>
            </a:r>
            <a:r>
              <a:rPr lang="en-US" altLang="cs-CZ" dirty="0" err="1"/>
              <a:t>Vlastní</a:t>
            </a:r>
            <a:r>
              <a:rPr lang="en-US" altLang="cs-CZ" dirty="0"/>
              <a:t> </a:t>
            </a:r>
            <a:r>
              <a:rPr lang="en-US" altLang="cs-CZ" dirty="0" err="1"/>
              <a:t>podobizna</a:t>
            </a:r>
            <a:r>
              <a:rPr lang="en-US" altLang="cs-CZ" dirty="0"/>
              <a:t> v </a:t>
            </a:r>
            <a:r>
              <a:rPr lang="en-US" altLang="cs-CZ" dirty="0" err="1"/>
              <a:t>grafické</a:t>
            </a:r>
            <a:r>
              <a:rPr lang="en-US" altLang="cs-CZ" dirty="0"/>
              <a:t> </a:t>
            </a:r>
            <a:r>
              <a:rPr lang="en-US" altLang="cs-CZ" dirty="0" err="1"/>
              <a:t>dílně</a:t>
            </a:r>
            <a:r>
              <a:rPr lang="en-US" altLang="cs-CZ" dirty="0"/>
              <a:t> (</a:t>
            </a:r>
            <a:r>
              <a:rPr lang="en-US" altLang="cs-CZ" dirty="0" err="1"/>
              <a:t>novoročenka</a:t>
            </a:r>
            <a:r>
              <a:rPr lang="en-US" altLang="cs-CZ" dirty="0"/>
              <a:t> </a:t>
            </a:r>
            <a:r>
              <a:rPr lang="en-US" altLang="cs-CZ" dirty="0" err="1"/>
              <a:t>na</a:t>
            </a:r>
            <a:r>
              <a:rPr lang="en-US" altLang="cs-CZ" dirty="0"/>
              <a:t> </a:t>
            </a:r>
            <a:r>
              <a:rPr lang="en-US" altLang="cs-CZ" dirty="0" err="1"/>
              <a:t>rok</a:t>
            </a:r>
            <a:r>
              <a:rPr lang="en-US" altLang="cs-CZ" dirty="0"/>
              <a:t> 1897) </a:t>
            </a:r>
            <a:r>
              <a:rPr lang="en-US" altLang="cs-CZ" dirty="0" err="1"/>
              <a:t>lept</a:t>
            </a:r>
            <a:r>
              <a:rPr lang="cs-CZ" altLang="cs-CZ" dirty="0"/>
              <a:t>, </a:t>
            </a:r>
            <a:r>
              <a:rPr lang="en-US" altLang="cs-CZ" dirty="0"/>
              <a:t>12 x 6,5</a:t>
            </a:r>
            <a:endParaRPr lang="cs-CZ" altLang="cs-CZ" dirty="0"/>
          </a:p>
          <a:p>
            <a:pPr algn="r"/>
            <a:r>
              <a:rPr lang="en-US" altLang="cs-CZ" dirty="0" err="1"/>
              <a:t>Židovské</a:t>
            </a:r>
            <a:r>
              <a:rPr lang="en-US" altLang="cs-CZ" dirty="0"/>
              <a:t> </a:t>
            </a:r>
            <a:r>
              <a:rPr lang="en-US" altLang="cs-CZ" dirty="0" err="1"/>
              <a:t>muzeum</a:t>
            </a:r>
            <a:r>
              <a:rPr lang="en-US" altLang="cs-CZ" dirty="0"/>
              <a:t> Praha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scan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9275"/>
            <a:ext cx="3586162" cy="496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5"/>
          <p:cNvSpPr>
            <a:spLocks noChangeArrowheads="1"/>
          </p:cNvSpPr>
          <p:nvPr/>
        </p:nvSpPr>
        <p:spPr bwMode="auto">
          <a:xfrm>
            <a:off x="4140200" y="4508500"/>
            <a:ext cx="3744913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tabLst>
                <a:tab pos="457200" algn="l"/>
              </a:tabLs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tabLst>
                <a:tab pos="457200" algn="l"/>
              </a:tabLs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tabLst>
                <a:tab pos="457200" algn="l"/>
              </a:tabLs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tabLst>
                <a:tab pos="4572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tabLst>
                <a:tab pos="4572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tabLst>
                <a:tab pos="4572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tabLst>
                <a:tab pos="4572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tabLst>
                <a:tab pos="4572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tabLst>
                <a:tab pos="4572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800"/>
              <a:t>Alfred Kubin, Vyhnaní (Zahnaní) 1911, perokresba tuší na papíře</a:t>
            </a:r>
            <a:r>
              <a:rPr lang="cs-CZ" altLang="cs-CZ" sz="1800"/>
              <a:t> </a:t>
            </a:r>
            <a:r>
              <a:rPr lang="en-US" altLang="cs-CZ" sz="1800"/>
              <a:t>42,2 x 31,5, N</a:t>
            </a:r>
            <a:r>
              <a:rPr lang="cs-CZ" altLang="cs-CZ" sz="1800"/>
              <a:t>árodní galerie </a:t>
            </a:r>
            <a:r>
              <a:rPr lang="en-US" altLang="cs-CZ" sz="1800"/>
              <a:t>Praha</a:t>
            </a:r>
          </a:p>
        </p:txBody>
      </p:sp>
      <p:pic>
        <p:nvPicPr>
          <p:cNvPr id="13316" name="Picture 6" descr="scan0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9275"/>
            <a:ext cx="4103688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7"/>
          <p:cNvSpPr>
            <a:spLocks noChangeArrowheads="1"/>
          </p:cNvSpPr>
          <p:nvPr/>
        </p:nvSpPr>
        <p:spPr bwMode="auto">
          <a:xfrm>
            <a:off x="4572000" y="3284538"/>
            <a:ext cx="43624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tabLst>
                <a:tab pos="457200" algn="l"/>
              </a:tabLs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tabLst>
                <a:tab pos="457200" algn="l"/>
              </a:tabLs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tabLst>
                <a:tab pos="457200" algn="l"/>
              </a:tabLs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tabLst>
                <a:tab pos="4572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tabLst>
                <a:tab pos="4572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tabLst>
                <a:tab pos="4572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tabLst>
                <a:tab pos="4572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tabLst>
                <a:tab pos="4572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tabLst>
                <a:tab pos="4572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800"/>
              <a:t>Eugen von Kahler, Slepci (kolem 1907) uhel na papíře, 30,8 x 46,3, N</a:t>
            </a:r>
            <a:r>
              <a:rPr lang="cs-CZ" altLang="cs-CZ" sz="1800"/>
              <a:t>árodní galerie </a:t>
            </a:r>
            <a:r>
              <a:rPr lang="en-US" altLang="cs-CZ" sz="1800"/>
              <a:t>Praha</a:t>
            </a:r>
          </a:p>
        </p:txBody>
      </p:sp>
      <p:sp>
        <p:nvSpPr>
          <p:cNvPr id="13318" name="Rectangle 8"/>
          <p:cNvSpPr>
            <a:spLocks noChangeArrowheads="1"/>
          </p:cNvSpPr>
          <p:nvPr/>
        </p:nvSpPr>
        <p:spPr bwMode="auto">
          <a:xfrm>
            <a:off x="468313" y="5876925"/>
            <a:ext cx="73120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200"/>
              <a:t>Po roce 1900 byla tradice narativní historické a žánrové malby transformována v díle kreslířů a ilustrátorů</a:t>
            </a:r>
            <a:r>
              <a:rPr lang="en-US" altLang="cs-CZ" sz="10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5289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4951" y="548680"/>
            <a:ext cx="7632848" cy="1143000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Adolf </a:t>
            </a:r>
            <a:r>
              <a:rPr lang="cs-CZ" dirty="0" err="1">
                <a:solidFill>
                  <a:schemeClr val="tx2">
                    <a:lumMod val="75000"/>
                  </a:schemeClr>
                </a:solidFill>
              </a:rPr>
              <a:t>Hölzel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 a </a:t>
            </a:r>
            <a:r>
              <a:rPr lang="cs-CZ" dirty="0" err="1">
                <a:solidFill>
                  <a:schemeClr val="tx2">
                    <a:lumMod val="75000"/>
                  </a:schemeClr>
                </a:solidFill>
              </a:rPr>
              <a:t>Neu-Dachau</a:t>
            </a:r>
            <a:br>
              <a:rPr lang="cs-CZ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Karl </a:t>
            </a:r>
            <a:r>
              <a:rPr lang="cs-CZ" dirty="0" err="1">
                <a:solidFill>
                  <a:schemeClr val="tx2">
                    <a:lumMod val="75000"/>
                  </a:schemeClr>
                </a:solidFill>
              </a:rPr>
              <a:t>Thiemann</a:t>
            </a:r>
            <a:endParaRPr lang="cs-CZ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916832"/>
            <a:ext cx="5983406" cy="475033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068"/>
            <a:ext cx="9144000" cy="576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651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dirty="0">
                <a:solidFill>
                  <a:srgbClr val="002060"/>
                </a:solidFill>
                <a:latin typeface="+mn-lt"/>
              </a:rPr>
              <a:t>Vitalismus a reformní síla nového umění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844824"/>
            <a:ext cx="8002588" cy="1871514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sz="2400" dirty="0"/>
              <a:t>	Zdrojem nové síly umění měla být jeho obroda skrze lidovou kulturu (folklorismus A. </a:t>
            </a:r>
            <a:r>
              <a:rPr lang="cs-CZ" sz="2400" dirty="0" err="1"/>
              <a:t>Němejce</a:t>
            </a:r>
            <a:r>
              <a:rPr lang="cs-CZ" sz="2400" dirty="0"/>
              <a:t> a J. </a:t>
            </a:r>
            <a:r>
              <a:rPr lang="cs-CZ" sz="2400" dirty="0" err="1"/>
              <a:t>Uprky</a:t>
            </a:r>
            <a:r>
              <a:rPr lang="cs-CZ" sz="2400" dirty="0"/>
              <a:t>), dále bezprostřední a živé malířské podání (L. </a:t>
            </a:r>
            <a:r>
              <a:rPr lang="cs-CZ" sz="2400" dirty="0" err="1"/>
              <a:t>Marold</a:t>
            </a:r>
            <a:r>
              <a:rPr lang="cs-CZ" sz="2400" dirty="0"/>
              <a:t>,    L. Kuba), a nakonec uvolnění tvůrčí energie skrze expresi a stále větší autonomii formy.</a:t>
            </a:r>
          </a:p>
        </p:txBody>
      </p:sp>
      <p:pic>
        <p:nvPicPr>
          <p:cNvPr id="27652" name="Picture 8" descr="Eugen_von_Kahler,_Der_Liebesgarte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99592" y="3808562"/>
            <a:ext cx="3777807" cy="2651794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Rectangle 10"/>
          <p:cNvSpPr>
            <a:spLocks noChangeArrowheads="1"/>
          </p:cNvSpPr>
          <p:nvPr/>
        </p:nvSpPr>
        <p:spPr bwMode="auto">
          <a:xfrm>
            <a:off x="4862696" y="4470400"/>
            <a:ext cx="396081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/>
            <a:r>
              <a:rPr lang="en-US" dirty="0"/>
              <a:t>Eugen von </a:t>
            </a:r>
            <a:r>
              <a:rPr lang="en-US" dirty="0" err="1"/>
              <a:t>Kahler</a:t>
            </a:r>
            <a:r>
              <a:rPr lang="en-US" dirty="0"/>
              <a:t>, </a:t>
            </a:r>
            <a:r>
              <a:rPr lang="en-US" dirty="0" err="1"/>
              <a:t>Zahrada</a:t>
            </a:r>
            <a:r>
              <a:rPr lang="en-US" dirty="0"/>
              <a:t> </a:t>
            </a:r>
            <a:r>
              <a:rPr lang="en-US" dirty="0" err="1"/>
              <a:t>lásky</a:t>
            </a:r>
            <a:r>
              <a:rPr lang="cs-CZ" dirty="0"/>
              <a:t> </a:t>
            </a:r>
            <a:r>
              <a:rPr lang="en-US" dirty="0"/>
              <a:t>1910-1911, tempera a </a:t>
            </a:r>
            <a:r>
              <a:rPr lang="en-US" dirty="0" err="1"/>
              <a:t>perokresba</a:t>
            </a:r>
            <a:r>
              <a:rPr lang="en-US" dirty="0"/>
              <a:t> </a:t>
            </a:r>
            <a:r>
              <a:rPr lang="en-US" dirty="0" err="1"/>
              <a:t>tuší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papíře</a:t>
            </a:r>
            <a:r>
              <a:rPr lang="en-US" dirty="0"/>
              <a:t>, 27 x 19, </a:t>
            </a:r>
            <a:r>
              <a:rPr lang="en-US" dirty="0" err="1"/>
              <a:t>Städtische</a:t>
            </a:r>
            <a:r>
              <a:rPr lang="en-US" dirty="0"/>
              <a:t> </a:t>
            </a:r>
            <a:r>
              <a:rPr lang="en-US" dirty="0" err="1"/>
              <a:t>Galerie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Lenbachhaus</a:t>
            </a:r>
            <a:r>
              <a:rPr lang="en-US" dirty="0"/>
              <a:t> </a:t>
            </a:r>
            <a:r>
              <a:rPr lang="en-US" dirty="0" err="1"/>
              <a:t>München</a:t>
            </a:r>
            <a:endParaRPr lang="en-US" dirty="0"/>
          </a:p>
        </p:txBody>
      </p:sp>
      <p:sp>
        <p:nvSpPr>
          <p:cNvPr id="41990" name="Rectangle 11"/>
          <p:cNvSpPr>
            <a:spLocks noChangeArrowheads="1"/>
          </p:cNvSpPr>
          <p:nvPr/>
        </p:nvSpPr>
        <p:spPr bwMode="auto">
          <a:xfrm>
            <a:off x="4899208" y="5661025"/>
            <a:ext cx="3887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/>
            <a:r>
              <a:rPr lang="en-US" sz="1200" dirty="0" err="1"/>
              <a:t>Kresba</a:t>
            </a:r>
            <a:r>
              <a:rPr lang="en-US" sz="1200" dirty="0"/>
              <a:t> </a:t>
            </a:r>
            <a:r>
              <a:rPr lang="en-US" sz="1200" dirty="0" err="1"/>
              <a:t>původně</a:t>
            </a:r>
            <a:r>
              <a:rPr lang="en-US" sz="1200" dirty="0"/>
              <a:t> </a:t>
            </a:r>
            <a:r>
              <a:rPr lang="en-US" sz="1200" dirty="0" err="1"/>
              <a:t>patřila</a:t>
            </a:r>
            <a:r>
              <a:rPr lang="en-US" sz="1200" dirty="0"/>
              <a:t> V. </a:t>
            </a:r>
            <a:r>
              <a:rPr lang="en-US" sz="1200" dirty="0" err="1"/>
              <a:t>Kandinskému</a:t>
            </a:r>
            <a:r>
              <a:rPr lang="en-US" sz="1200" dirty="0"/>
              <a:t>, </a:t>
            </a:r>
            <a:r>
              <a:rPr lang="en-US" sz="1200" dirty="0" err="1"/>
              <a:t>který</a:t>
            </a:r>
            <a:r>
              <a:rPr lang="en-US" sz="1200" dirty="0"/>
              <a:t> </a:t>
            </a:r>
            <a:r>
              <a:rPr lang="en-US" sz="1200" dirty="0" err="1"/>
              <a:t>napsal</a:t>
            </a:r>
            <a:r>
              <a:rPr lang="en-US" sz="1200" dirty="0"/>
              <a:t> o </a:t>
            </a:r>
            <a:r>
              <a:rPr lang="en-US" sz="1200" dirty="0" err="1"/>
              <a:t>Kahlerovi</a:t>
            </a:r>
            <a:r>
              <a:rPr lang="en-US" sz="1200" dirty="0"/>
              <a:t> do </a:t>
            </a:r>
            <a:r>
              <a:rPr lang="en-US" sz="1200" dirty="0" err="1"/>
              <a:t>almanachu</a:t>
            </a:r>
            <a:r>
              <a:rPr lang="en-US" sz="1200" dirty="0"/>
              <a:t> Der </a:t>
            </a:r>
            <a:r>
              <a:rPr lang="en-US" sz="1200" dirty="0" err="1"/>
              <a:t>blaue</a:t>
            </a:r>
            <a:r>
              <a:rPr lang="en-US" sz="1200" dirty="0"/>
              <a:t> Reiter.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13684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Spolek </a:t>
            </a:r>
            <a:r>
              <a:rPr lang="cs-CZ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Škréta</a:t>
            </a:r>
            <a:endParaRPr lang="cs-CZ" dirty="0">
              <a:solidFill>
                <a:schemeClr val="tx2">
                  <a:lumMod val="75000"/>
                </a:schemeClr>
              </a:solidFill>
              <a:latin typeface="+mn-lt"/>
              <a:ea typeface="+mj-ea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539553" y="1557338"/>
            <a:ext cx="8064896" cy="1303337"/>
          </a:xfrm>
        </p:spPr>
        <p:txBody>
          <a:bodyPr>
            <a:normAutofit fontScale="92500"/>
          </a:bodyPr>
          <a:lstStyle/>
          <a:p>
            <a:pPr marL="0" indent="-306000" algn="just" eaLnBrk="1" fontAlgn="auto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sz="2400" dirty="0"/>
              <a:t>Spolek českých akademiků v Mnichově, </a:t>
            </a:r>
            <a:r>
              <a:rPr lang="cs-CZ" sz="2400" dirty="0" err="1"/>
              <a:t>zal</a:t>
            </a:r>
            <a:r>
              <a:rPr lang="cs-CZ" sz="2400" dirty="0"/>
              <a:t>. 1885.</a:t>
            </a:r>
          </a:p>
          <a:p>
            <a:pPr marL="0" indent="-306000" algn="just" eaLnBrk="1" fontAlgn="auto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sz="2400" dirty="0"/>
              <a:t>Členové: Joža </a:t>
            </a:r>
            <a:r>
              <a:rPr lang="cs-CZ" sz="2400" dirty="0" err="1"/>
              <a:t>Uprka</a:t>
            </a:r>
            <a:r>
              <a:rPr lang="cs-CZ" sz="2400" dirty="0"/>
              <a:t> (předseda), Emil </a:t>
            </a:r>
            <a:r>
              <a:rPr lang="cs-CZ" sz="2400" dirty="0" err="1"/>
              <a:t>Holárek</a:t>
            </a:r>
            <a:r>
              <a:rPr lang="cs-CZ" sz="2400" dirty="0"/>
              <a:t>, Luděk </a:t>
            </a:r>
            <a:r>
              <a:rPr lang="cs-CZ" sz="2400" dirty="0" err="1"/>
              <a:t>Marold</a:t>
            </a:r>
            <a:r>
              <a:rPr lang="cs-CZ" sz="2400" dirty="0"/>
              <a:t>, K. V. Mašek, Alfons Mucha, Augustin </a:t>
            </a:r>
            <a:r>
              <a:rPr lang="cs-CZ" sz="2400" dirty="0" err="1"/>
              <a:t>Němejc</a:t>
            </a:r>
            <a:r>
              <a:rPr lang="cs-CZ" sz="2400" dirty="0"/>
              <a:t>, František </a:t>
            </a:r>
            <a:r>
              <a:rPr lang="cs-CZ" sz="2400" dirty="0" err="1"/>
              <a:t>Ondrúšek</a:t>
            </a:r>
            <a:r>
              <a:rPr lang="cs-CZ" sz="2400" dirty="0"/>
              <a:t> aj.</a:t>
            </a:r>
          </a:p>
        </p:txBody>
      </p:sp>
      <p:pic>
        <p:nvPicPr>
          <p:cNvPr id="21508" name="Picture 4" descr="scan0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172" y="2860676"/>
            <a:ext cx="5254816" cy="34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Rectangle 6"/>
          <p:cNvSpPr>
            <a:spLocks noChangeArrowheads="1"/>
          </p:cNvSpPr>
          <p:nvPr/>
        </p:nvSpPr>
        <p:spPr bwMode="auto">
          <a:xfrm>
            <a:off x="5724525" y="4508500"/>
            <a:ext cx="3095625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>
              <a:tabLst>
                <a:tab pos="457200" algn="l"/>
              </a:tabLst>
            </a:pPr>
            <a:r>
              <a:rPr lang="en-US" dirty="0" err="1"/>
              <a:t>Alfons</a:t>
            </a:r>
            <a:r>
              <a:rPr lang="en-US" dirty="0"/>
              <a:t> </a:t>
            </a:r>
            <a:r>
              <a:rPr lang="en-US" dirty="0" err="1"/>
              <a:t>Mucha</a:t>
            </a:r>
            <a:r>
              <a:rPr lang="en-US" dirty="0"/>
              <a:t>, </a:t>
            </a:r>
            <a:r>
              <a:rPr lang="en-US" dirty="0" err="1"/>
              <a:t>návrh</a:t>
            </a:r>
            <a:r>
              <a:rPr lang="en-US" dirty="0"/>
              <a:t> </a:t>
            </a:r>
            <a:r>
              <a:rPr lang="en-US" dirty="0" err="1"/>
              <a:t>pozvánky</a:t>
            </a:r>
            <a:r>
              <a:rPr lang="en-US" dirty="0"/>
              <a:t> </a:t>
            </a:r>
            <a:r>
              <a:rPr lang="en-US" dirty="0" err="1"/>
              <a:t>spolku</a:t>
            </a:r>
            <a:r>
              <a:rPr lang="en-US" dirty="0"/>
              <a:t> </a:t>
            </a:r>
            <a:r>
              <a:rPr lang="en-US" dirty="0" err="1"/>
              <a:t>českých</a:t>
            </a:r>
            <a:r>
              <a:rPr lang="en-US" dirty="0"/>
              <a:t> </a:t>
            </a:r>
            <a:r>
              <a:rPr lang="en-US" dirty="0" err="1"/>
              <a:t>studentů</a:t>
            </a:r>
            <a:r>
              <a:rPr lang="en-US" dirty="0"/>
              <a:t> umění v </a:t>
            </a:r>
            <a:r>
              <a:rPr lang="en-US" dirty="0" err="1"/>
              <a:t>Mnichově</a:t>
            </a:r>
            <a:r>
              <a:rPr lang="en-US" dirty="0"/>
              <a:t> (</a:t>
            </a:r>
            <a:r>
              <a:rPr lang="en-US" dirty="0" err="1"/>
              <a:t>Škréta</a:t>
            </a:r>
            <a:r>
              <a:rPr lang="en-US" dirty="0"/>
              <a:t>), 1885, </a:t>
            </a:r>
            <a:r>
              <a:rPr lang="en-US" dirty="0" err="1"/>
              <a:t>perokresba</a:t>
            </a:r>
            <a:r>
              <a:rPr lang="en-US" dirty="0"/>
              <a:t> </a:t>
            </a:r>
            <a:r>
              <a:rPr lang="en-US" dirty="0" err="1"/>
              <a:t>tuší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papíře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scan0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333375"/>
            <a:ext cx="4003675" cy="532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5" descr="scan0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825" y="333375"/>
            <a:ext cx="3570288" cy="533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Rectangle 6"/>
          <p:cNvSpPr>
            <a:spLocks noChangeArrowheads="1"/>
          </p:cNvSpPr>
          <p:nvPr/>
        </p:nvSpPr>
        <p:spPr bwMode="auto">
          <a:xfrm>
            <a:off x="468313" y="5670550"/>
            <a:ext cx="417512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>
              <a:tabLst>
                <a:tab pos="457200" algn="l"/>
              </a:tabLst>
            </a:pPr>
            <a:r>
              <a:rPr lang="en-US"/>
              <a:t>Augustin Němejc, Beznadějná láska 1890</a:t>
            </a:r>
            <a:r>
              <a:rPr lang="cs-CZ"/>
              <a:t>,</a:t>
            </a:r>
            <a:r>
              <a:rPr lang="en-US"/>
              <a:t> olej na plátně, 88 x 68</a:t>
            </a:r>
            <a:r>
              <a:rPr lang="cs-CZ"/>
              <a:t> </a:t>
            </a:r>
            <a:r>
              <a:rPr lang="en-US"/>
              <a:t>Z</a:t>
            </a:r>
            <a:r>
              <a:rPr lang="cs-CZ"/>
              <a:t>ápadočeská galerie </a:t>
            </a:r>
            <a:r>
              <a:rPr lang="en-US"/>
              <a:t>Plzeň</a:t>
            </a:r>
          </a:p>
        </p:txBody>
      </p:sp>
      <p:sp>
        <p:nvSpPr>
          <p:cNvPr id="44037" name="Rectangle 7"/>
          <p:cNvSpPr>
            <a:spLocks noChangeArrowheads="1"/>
          </p:cNvSpPr>
          <p:nvPr/>
        </p:nvSpPr>
        <p:spPr bwMode="auto">
          <a:xfrm>
            <a:off x="5076056" y="5708650"/>
            <a:ext cx="3600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1" hangingPunct="1">
              <a:tabLst>
                <a:tab pos="457200" algn="l"/>
              </a:tabLst>
            </a:pPr>
            <a:r>
              <a:rPr lang="en-US" dirty="0" err="1"/>
              <a:t>Joža</a:t>
            </a:r>
            <a:r>
              <a:rPr lang="en-US" dirty="0"/>
              <a:t> </a:t>
            </a:r>
            <a:r>
              <a:rPr lang="en-US" dirty="0" err="1"/>
              <a:t>Uprka</a:t>
            </a:r>
            <a:r>
              <a:rPr lang="en-US" dirty="0"/>
              <a:t>,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pase</a:t>
            </a:r>
            <a:r>
              <a:rPr lang="en-US" dirty="0"/>
              <a:t>, 1887</a:t>
            </a:r>
            <a:r>
              <a:rPr lang="cs-CZ" dirty="0"/>
              <a:t>,</a:t>
            </a:r>
            <a:r>
              <a:rPr lang="en-US" dirty="0"/>
              <a:t> </a:t>
            </a:r>
            <a:r>
              <a:rPr lang="en-US" dirty="0" err="1"/>
              <a:t>olej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plátně</a:t>
            </a:r>
            <a:r>
              <a:rPr lang="en-US" dirty="0"/>
              <a:t>, 95 x 64, G</a:t>
            </a:r>
            <a:r>
              <a:rPr lang="cs-CZ" dirty="0" err="1"/>
              <a:t>alerie</a:t>
            </a:r>
            <a:r>
              <a:rPr lang="cs-CZ" dirty="0"/>
              <a:t> výtvarného umění </a:t>
            </a:r>
            <a:r>
              <a:rPr lang="en-US" dirty="0" err="1"/>
              <a:t>Hodonín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0AAF66-DFC0-423E-99FD-FAA0E234B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620688"/>
            <a:ext cx="6264696" cy="1143000"/>
          </a:xfrm>
        </p:spPr>
        <p:txBody>
          <a:bodyPr>
            <a:noAutofit/>
          </a:bodyPr>
          <a:lstStyle/>
          <a:p>
            <a:r>
              <a:rPr lang="cs-CZ" sz="2800" dirty="0">
                <a:solidFill>
                  <a:srgbClr val="002060"/>
                </a:solidFill>
              </a:rPr>
              <a:t>Folkloristická tematika u mnichovského malíře Jaroslava Věšína</a:t>
            </a:r>
            <a:br>
              <a:rPr lang="cs-CZ" sz="2800" dirty="0">
                <a:solidFill>
                  <a:srgbClr val="002060"/>
                </a:solidFill>
              </a:rPr>
            </a:br>
            <a:r>
              <a:rPr lang="cs-CZ" sz="1400" dirty="0">
                <a:solidFill>
                  <a:schemeClr val="bg1"/>
                </a:solidFill>
              </a:rPr>
              <a:t>-</a:t>
            </a:r>
            <a:br>
              <a:rPr lang="cs-CZ" sz="2800" dirty="0">
                <a:solidFill>
                  <a:srgbClr val="002060"/>
                </a:solidFill>
              </a:rPr>
            </a:br>
            <a:r>
              <a:rPr lang="cs-CZ" sz="2000" dirty="0"/>
              <a:t>Jeho obraz </a:t>
            </a:r>
            <a:r>
              <a:rPr lang="cs-CZ" sz="2000" i="1" dirty="0"/>
              <a:t>Počátek románu</a:t>
            </a:r>
            <a:r>
              <a:rPr lang="cs-CZ" sz="2000" dirty="0"/>
              <a:t>, 1885, na nějž reagovali Gabriela Preissová (povídkou) a Leoš Janáček (operou)</a:t>
            </a:r>
          </a:p>
        </p:txBody>
      </p:sp>
      <p:pic>
        <p:nvPicPr>
          <p:cNvPr id="4" name="Obrázek 3" descr="Obsah obrázku text, osoba, muž, staré&#10;&#10;Popis byl vytvořen automaticky">
            <a:extLst>
              <a:ext uri="{FF2B5EF4-FFF2-40B4-BE49-F238E27FC236}">
                <a16:creationId xmlns:a16="http://schemas.microsoft.com/office/drawing/2014/main" id="{E4E44AB2-3885-4F2E-921F-DBFF1E3C83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63532"/>
            <a:ext cx="1306440" cy="1829016"/>
          </a:xfrm>
          <a:prstGeom prst="rect">
            <a:avLst/>
          </a:prstGeom>
        </p:spPr>
      </p:pic>
      <p:pic>
        <p:nvPicPr>
          <p:cNvPr id="6" name="Obrázek 5" descr="Obsah obrázku tráva, exteriér, pole, stojící&#10;&#10;Popis byl vytvořen automaticky">
            <a:extLst>
              <a:ext uri="{FF2B5EF4-FFF2-40B4-BE49-F238E27FC236}">
                <a16:creationId xmlns:a16="http://schemas.microsoft.com/office/drawing/2014/main" id="{5D6D78E6-A399-4C72-9178-2B4D6A4334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280560"/>
            <a:ext cx="8254704" cy="429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131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scan0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15888"/>
            <a:ext cx="4352925" cy="656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5"/>
          <p:cNvSpPr>
            <a:spLocks noChangeArrowheads="1"/>
          </p:cNvSpPr>
          <p:nvPr/>
        </p:nvSpPr>
        <p:spPr bwMode="auto">
          <a:xfrm>
            <a:off x="4716463" y="5440273"/>
            <a:ext cx="4140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>
              <a:tabLst>
                <a:tab pos="457200" algn="l"/>
              </a:tabLst>
            </a:pPr>
            <a:r>
              <a:rPr lang="en-US" dirty="0"/>
              <a:t>Ludvík Kuba, </a:t>
            </a:r>
            <a:r>
              <a:rPr lang="en-US" dirty="0" err="1"/>
              <a:t>Žáci</a:t>
            </a:r>
            <a:r>
              <a:rPr lang="en-US" dirty="0"/>
              <a:t> </a:t>
            </a:r>
            <a:r>
              <a:rPr lang="cs-CZ" dirty="0"/>
              <a:t>mnichovské </a:t>
            </a:r>
            <a:r>
              <a:rPr lang="en-US" dirty="0" err="1"/>
              <a:t>malířské</a:t>
            </a:r>
            <a:r>
              <a:rPr lang="en-US" dirty="0"/>
              <a:t> </a:t>
            </a:r>
            <a:r>
              <a:rPr lang="en-US" dirty="0" err="1"/>
              <a:t>školy</a:t>
            </a:r>
            <a:r>
              <a:rPr lang="en-US" dirty="0"/>
              <a:t> </a:t>
            </a:r>
            <a:r>
              <a:rPr lang="en-US" dirty="0" err="1"/>
              <a:t>Antona</a:t>
            </a:r>
            <a:r>
              <a:rPr lang="en-US" dirty="0"/>
              <a:t> </a:t>
            </a:r>
            <a:r>
              <a:rPr lang="en-US" dirty="0" err="1"/>
              <a:t>Ažbeho</a:t>
            </a:r>
            <a:r>
              <a:rPr lang="en-US" dirty="0"/>
              <a:t> </a:t>
            </a:r>
            <a:r>
              <a:rPr lang="en-US" dirty="0" err="1"/>
              <a:t>pracují</a:t>
            </a:r>
            <a:r>
              <a:rPr lang="en-US" dirty="0"/>
              <a:t> </a:t>
            </a:r>
            <a:r>
              <a:rPr lang="en-US" dirty="0" err="1"/>
              <a:t>před</a:t>
            </a:r>
            <a:r>
              <a:rPr lang="en-US" dirty="0"/>
              <a:t> </a:t>
            </a:r>
            <a:r>
              <a:rPr lang="en-US" dirty="0" err="1"/>
              <a:t>modelem</a:t>
            </a:r>
            <a:r>
              <a:rPr lang="en-US" dirty="0"/>
              <a:t>, </a:t>
            </a:r>
            <a:r>
              <a:rPr lang="en-US" dirty="0" err="1"/>
              <a:t>kolem</a:t>
            </a:r>
            <a:r>
              <a:rPr lang="en-US" dirty="0"/>
              <a:t> 1900, </a:t>
            </a:r>
            <a:r>
              <a:rPr lang="en-US" dirty="0" err="1"/>
              <a:t>olej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plátně</a:t>
            </a:r>
            <a:r>
              <a:rPr lang="en-US" dirty="0"/>
              <a:t>, 79 x 52,5</a:t>
            </a:r>
            <a:r>
              <a:rPr lang="cs-CZ" dirty="0"/>
              <a:t>, </a:t>
            </a:r>
            <a:r>
              <a:rPr lang="en-US" dirty="0" err="1"/>
              <a:t>Münchner</a:t>
            </a:r>
            <a:r>
              <a:rPr lang="en-US" dirty="0"/>
              <a:t> </a:t>
            </a:r>
            <a:r>
              <a:rPr lang="en-US" dirty="0" err="1"/>
              <a:t>Stadtmuseum</a:t>
            </a:r>
            <a:r>
              <a:rPr lang="en-US" dirty="0"/>
              <a:t> M</a:t>
            </a:r>
            <a:r>
              <a:rPr lang="cs-CZ" dirty="0" err="1"/>
              <a:t>nichov</a:t>
            </a:r>
            <a:endParaRPr lang="en-US" dirty="0"/>
          </a:p>
        </p:txBody>
      </p:sp>
      <p:pic>
        <p:nvPicPr>
          <p:cNvPr id="25604" name="Picture 4" descr="Kuba cca 189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25" y="115888"/>
            <a:ext cx="3070225" cy="425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605" name="Rectangle 7"/>
          <p:cNvSpPr>
            <a:spLocks noChangeArrowheads="1"/>
          </p:cNvSpPr>
          <p:nvPr/>
        </p:nvSpPr>
        <p:spPr bwMode="auto">
          <a:xfrm>
            <a:off x="5272088" y="4411663"/>
            <a:ext cx="387191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/>
            <a:r>
              <a:rPr lang="en-US" dirty="0"/>
              <a:t>Ludvík Kuba, </a:t>
            </a:r>
            <a:r>
              <a:rPr lang="en-US" dirty="0" err="1"/>
              <a:t>Orientální</a:t>
            </a:r>
            <a:r>
              <a:rPr lang="en-US" dirty="0"/>
              <a:t> </a:t>
            </a:r>
            <a:r>
              <a:rPr lang="en-US" dirty="0" err="1"/>
              <a:t>scéna</a:t>
            </a:r>
            <a:r>
              <a:rPr lang="en-US" dirty="0"/>
              <a:t> (</a:t>
            </a:r>
            <a:r>
              <a:rPr lang="en-US" dirty="0" err="1"/>
              <a:t>kolem</a:t>
            </a:r>
            <a:r>
              <a:rPr lang="en-US" dirty="0"/>
              <a:t> 1895), </a:t>
            </a:r>
            <a:r>
              <a:rPr lang="en-US" dirty="0" err="1"/>
              <a:t>olej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plátně</a:t>
            </a:r>
            <a:r>
              <a:rPr lang="cs-CZ" dirty="0"/>
              <a:t>, </a:t>
            </a:r>
            <a:r>
              <a:rPr lang="en-US" dirty="0"/>
              <a:t>110 x 81, GASK </a:t>
            </a:r>
            <a:r>
              <a:rPr lang="en-US" dirty="0" err="1"/>
              <a:t>Kutná</a:t>
            </a:r>
            <a:r>
              <a:rPr lang="en-US" dirty="0"/>
              <a:t> </a:t>
            </a:r>
            <a:r>
              <a:rPr lang="en-US" dirty="0" err="1"/>
              <a:t>Hora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scan0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620713"/>
            <a:ext cx="3935412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5" descr="scan0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9813" y="620713"/>
            <a:ext cx="3935412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Rectangle 6"/>
          <p:cNvSpPr>
            <a:spLocks noChangeArrowheads="1"/>
          </p:cNvSpPr>
          <p:nvPr/>
        </p:nvSpPr>
        <p:spPr bwMode="auto">
          <a:xfrm>
            <a:off x="395536" y="5192713"/>
            <a:ext cx="403200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1" hangingPunct="1">
              <a:tabLst>
                <a:tab pos="457200" algn="l"/>
              </a:tabLst>
            </a:pPr>
            <a:r>
              <a:rPr lang="en-US" dirty="0"/>
              <a:t>Jan </a:t>
            </a:r>
            <a:r>
              <a:rPr lang="en-US" dirty="0" err="1"/>
              <a:t>Autengruber</a:t>
            </a:r>
            <a:r>
              <a:rPr lang="en-US" dirty="0"/>
              <a:t>, </a:t>
            </a:r>
            <a:r>
              <a:rPr lang="en-US" dirty="0" err="1"/>
              <a:t>Vlastní</a:t>
            </a:r>
            <a:r>
              <a:rPr lang="en-US" dirty="0"/>
              <a:t> </a:t>
            </a:r>
            <a:r>
              <a:rPr lang="en-US" dirty="0" err="1"/>
              <a:t>podobizna</a:t>
            </a:r>
            <a:r>
              <a:rPr lang="en-US" dirty="0"/>
              <a:t> I 1910, </a:t>
            </a:r>
            <a:r>
              <a:rPr lang="en-US" dirty="0" err="1"/>
              <a:t>olej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plátně</a:t>
            </a:r>
            <a:r>
              <a:rPr lang="en-US" dirty="0"/>
              <a:t>, 97 x 84</a:t>
            </a:r>
            <a:r>
              <a:rPr lang="cs-CZ" dirty="0"/>
              <a:t>, </a:t>
            </a:r>
            <a:r>
              <a:rPr lang="en-US" dirty="0"/>
              <a:t>M</a:t>
            </a:r>
            <a:r>
              <a:rPr lang="cs-CZ" dirty="0" err="1"/>
              <a:t>ěstské</a:t>
            </a:r>
            <a:r>
              <a:rPr lang="cs-CZ" dirty="0"/>
              <a:t> muzeum A. Sovy </a:t>
            </a:r>
            <a:r>
              <a:rPr lang="en-US" dirty="0" err="1"/>
              <a:t>Pacov</a:t>
            </a:r>
            <a:endParaRPr lang="en-US" dirty="0"/>
          </a:p>
        </p:txBody>
      </p:sp>
      <p:sp>
        <p:nvSpPr>
          <p:cNvPr id="23557" name="Rectangle 7"/>
          <p:cNvSpPr>
            <a:spLocks noChangeArrowheads="1"/>
          </p:cNvSpPr>
          <p:nvPr/>
        </p:nvSpPr>
        <p:spPr bwMode="auto">
          <a:xfrm>
            <a:off x="4788024" y="5194300"/>
            <a:ext cx="3887664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1" hangingPunct="1">
              <a:tabLst>
                <a:tab pos="457200" algn="l"/>
              </a:tabLst>
            </a:pPr>
            <a:r>
              <a:rPr lang="en-US" dirty="0"/>
              <a:t>Jan </a:t>
            </a:r>
            <a:r>
              <a:rPr lang="en-US" dirty="0" err="1"/>
              <a:t>Autengruber</a:t>
            </a:r>
            <a:r>
              <a:rPr lang="en-US" dirty="0"/>
              <a:t>, </a:t>
            </a:r>
            <a:r>
              <a:rPr lang="en-US" dirty="0" err="1"/>
              <a:t>Vlastní</a:t>
            </a:r>
            <a:r>
              <a:rPr lang="en-US" dirty="0"/>
              <a:t> </a:t>
            </a:r>
            <a:r>
              <a:rPr lang="en-US" dirty="0" err="1"/>
              <a:t>podobizna</a:t>
            </a:r>
            <a:r>
              <a:rPr lang="en-US" dirty="0"/>
              <a:t> II 1913, </a:t>
            </a:r>
            <a:r>
              <a:rPr lang="en-US" dirty="0" err="1"/>
              <a:t>olej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plátně</a:t>
            </a:r>
            <a:r>
              <a:rPr lang="en-US" dirty="0"/>
              <a:t>, 97,5 x 85</a:t>
            </a:r>
            <a:r>
              <a:rPr lang="cs-CZ" dirty="0"/>
              <a:t> soukromá sbírka</a:t>
            </a:r>
            <a:endParaRPr lang="en-US" dirty="0"/>
          </a:p>
        </p:txBody>
      </p:sp>
      <p:sp>
        <p:nvSpPr>
          <p:cNvPr id="23558" name="Rectangle 8"/>
          <p:cNvSpPr>
            <a:spLocks noChangeArrowheads="1"/>
          </p:cNvSpPr>
          <p:nvPr/>
        </p:nvSpPr>
        <p:spPr bwMode="auto">
          <a:xfrm>
            <a:off x="395536" y="6132840"/>
            <a:ext cx="85689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1" hangingPunct="1"/>
            <a:r>
              <a:rPr lang="en-US" sz="1400" dirty="0"/>
              <a:t>V </a:t>
            </a:r>
            <a:r>
              <a:rPr lang="en-US" sz="1400" dirty="0" err="1"/>
              <a:t>pozadí</a:t>
            </a:r>
            <a:r>
              <a:rPr lang="en-US" sz="1400" dirty="0"/>
              <a:t> </a:t>
            </a:r>
            <a:r>
              <a:rPr lang="en-US" sz="1400" dirty="0" err="1"/>
              <a:t>průhled</a:t>
            </a:r>
            <a:r>
              <a:rPr lang="en-US" sz="1400" dirty="0"/>
              <a:t> </a:t>
            </a:r>
            <a:r>
              <a:rPr lang="en-US" sz="1400" dirty="0" err="1"/>
              <a:t>na</a:t>
            </a:r>
            <a:r>
              <a:rPr lang="en-US" sz="1400" dirty="0"/>
              <a:t> panorama </a:t>
            </a:r>
            <a:r>
              <a:rPr lang="en-US" sz="1400" dirty="0" err="1"/>
              <a:t>Mnichova</a:t>
            </a:r>
            <a:r>
              <a:rPr lang="en-US" sz="1400" dirty="0"/>
              <a:t>. „</a:t>
            </a:r>
            <a:r>
              <a:rPr lang="en-US" sz="1400" dirty="0" err="1"/>
              <a:t>Malíř</a:t>
            </a:r>
            <a:r>
              <a:rPr lang="en-US" sz="1400" dirty="0"/>
              <a:t> se </a:t>
            </a:r>
            <a:r>
              <a:rPr lang="en-US" sz="1400" dirty="0" err="1"/>
              <a:t>zde</a:t>
            </a:r>
            <a:r>
              <a:rPr lang="en-US" sz="1400" dirty="0"/>
              <a:t> </a:t>
            </a:r>
            <a:r>
              <a:rPr lang="en-US" sz="1400" dirty="0" err="1"/>
              <a:t>zpodobil</a:t>
            </a:r>
            <a:r>
              <a:rPr lang="en-US" sz="1400" dirty="0"/>
              <a:t> </a:t>
            </a:r>
            <a:r>
              <a:rPr lang="en-US" sz="1400" dirty="0" err="1"/>
              <a:t>jako</a:t>
            </a:r>
            <a:r>
              <a:rPr lang="en-US" sz="1400" dirty="0"/>
              <a:t> </a:t>
            </a:r>
            <a:r>
              <a:rPr lang="en-US" sz="1400" dirty="0" err="1"/>
              <a:t>umělecký</a:t>
            </a:r>
            <a:r>
              <a:rPr lang="en-US" sz="1400" dirty="0"/>
              <a:t> </a:t>
            </a:r>
            <a:r>
              <a:rPr lang="en-US" sz="1400" dirty="0" err="1"/>
              <a:t>dobyvatel</a:t>
            </a:r>
            <a:r>
              <a:rPr lang="en-US" sz="1400" dirty="0"/>
              <a:t> </a:t>
            </a:r>
            <a:r>
              <a:rPr lang="en-US" sz="1400" dirty="0" err="1"/>
              <a:t>Mnichova</a:t>
            </a:r>
            <a:r>
              <a:rPr lang="en-US" sz="1400" dirty="0"/>
              <a:t>, </a:t>
            </a:r>
            <a:r>
              <a:rPr lang="en-US" sz="1400" dirty="0" err="1"/>
              <a:t>vyhlášeného</a:t>
            </a:r>
            <a:r>
              <a:rPr lang="en-US" sz="1400" dirty="0"/>
              <a:t> </a:t>
            </a:r>
            <a:r>
              <a:rPr lang="en-US" sz="1400" dirty="0" err="1"/>
              <a:t>města</a:t>
            </a:r>
            <a:r>
              <a:rPr lang="en-US" sz="1400" dirty="0"/>
              <a:t> </a:t>
            </a:r>
            <a:r>
              <a:rPr lang="en-US" sz="1400" dirty="0" err="1"/>
              <a:t>múz</a:t>
            </a:r>
            <a:r>
              <a:rPr lang="en-US" sz="1400" dirty="0"/>
              <a:t>...“ (V. </a:t>
            </a:r>
            <a:r>
              <a:rPr lang="en-US" sz="1400" dirty="0" err="1"/>
              <a:t>Lahoda</a:t>
            </a:r>
            <a:r>
              <a:rPr lang="en-US" sz="1400" dirty="0"/>
              <a:t>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60350"/>
            <a:ext cx="4794250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971550" y="2924175"/>
            <a:ext cx="273685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800"/>
              <a:t>Zdeňka Vorlová-Vlčková Božské Srdce Páně (Kristus přítel dětí), 1910 olej na plátně Římskokatolická farnost </a:t>
            </a:r>
            <a:r>
              <a:rPr lang="cs-CZ" altLang="cs-CZ" sz="1800"/>
              <a:t> </a:t>
            </a:r>
            <a:r>
              <a:rPr lang="en-US" altLang="cs-CZ" sz="1800"/>
              <a:t>u kostela Korunování Panny Marie </a:t>
            </a:r>
            <a:r>
              <a:rPr lang="cs-CZ" altLang="cs-CZ" sz="1800"/>
              <a:t>       </a:t>
            </a:r>
            <a:r>
              <a:rPr lang="en-US" altLang="cs-CZ" sz="1800"/>
              <a:t>Ostrava-Mariánské Hory</a:t>
            </a:r>
          </a:p>
        </p:txBody>
      </p:sp>
      <p:sp>
        <p:nvSpPr>
          <p:cNvPr id="21508" name="Rectangle 6"/>
          <p:cNvSpPr>
            <a:spLocks noChangeArrowheads="1"/>
          </p:cNvSpPr>
          <p:nvPr/>
        </p:nvSpPr>
        <p:spPr bwMode="auto">
          <a:xfrm>
            <a:off x="323850" y="5300663"/>
            <a:ext cx="3384550" cy="10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200"/>
              <a:t>Malířka navázala na koncept „impresionistické kristologie“ Fritze von Uhdeho</a:t>
            </a:r>
            <a:r>
              <a:rPr lang="cs-CZ" altLang="cs-CZ" sz="1200"/>
              <a:t>, který se obtížně prosazoval v sakrálním prostoru.</a:t>
            </a:r>
            <a:r>
              <a:rPr lang="en-US" altLang="cs-CZ" sz="1200"/>
              <a:t> Původně oltářní obraz, </a:t>
            </a:r>
            <a:r>
              <a:rPr lang="cs-CZ" altLang="cs-CZ" sz="1200"/>
              <a:t>avšak </a:t>
            </a:r>
            <a:r>
              <a:rPr lang="en-US" altLang="cs-CZ" sz="1200"/>
              <a:t>po protestech farníků byl odstraněn z oltáře.</a:t>
            </a:r>
          </a:p>
        </p:txBody>
      </p:sp>
    </p:spTree>
    <p:extLst>
      <p:ext uri="{BB962C8B-B14F-4D97-AF65-F5344CB8AC3E}">
        <p14:creationId xmlns:p14="http://schemas.microsoft.com/office/powerpoint/2010/main" val="754551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1) Mnichov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1900808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Mimořádný statut umění podporovaného vládnoucí dynastií </a:t>
            </a:r>
            <a:r>
              <a:rPr lang="cs-CZ" dirty="0" err="1"/>
              <a:t>Wittelsbachů</a:t>
            </a:r>
            <a:endParaRPr lang="cs-CZ" dirty="0"/>
          </a:p>
          <a:p>
            <a:r>
              <a:rPr lang="cs-CZ" dirty="0"/>
              <a:t>Možnosti uměleckého vzdělání: Královská Akademie umění a soukromé školy, např. </a:t>
            </a:r>
            <a:r>
              <a:rPr lang="cs-CZ" dirty="0" err="1"/>
              <a:t>Ažbeho</a:t>
            </a:r>
            <a:r>
              <a:rPr lang="cs-CZ" dirty="0"/>
              <a:t> škola, Dámská akademie aj.</a:t>
            </a:r>
          </a:p>
          <a:p>
            <a:r>
              <a:rPr lang="cs-CZ" dirty="0"/>
              <a:t>Ilustrace (např. pro </a:t>
            </a:r>
            <a:r>
              <a:rPr lang="cs-CZ" dirty="0" err="1"/>
              <a:t>Jugend</a:t>
            </a:r>
            <a:r>
              <a:rPr lang="cs-CZ" dirty="0"/>
              <a:t>, </a:t>
            </a:r>
            <a:r>
              <a:rPr lang="cs-CZ" dirty="0" err="1"/>
              <a:t>Simplicissimus</a:t>
            </a:r>
            <a:r>
              <a:rPr lang="cs-CZ" dirty="0"/>
              <a:t>), užité umění aj.</a:t>
            </a:r>
          </a:p>
          <a:p>
            <a:r>
              <a:rPr lang="cs-CZ" dirty="0"/>
              <a:t>Středisko bohémy: secesní čtvrť </a:t>
            </a:r>
            <a:r>
              <a:rPr lang="cs-CZ" dirty="0" err="1"/>
              <a:t>Schwabing</a:t>
            </a:r>
            <a:endParaRPr lang="cs-CZ" dirty="0"/>
          </a:p>
        </p:txBody>
      </p:sp>
      <p:pic>
        <p:nvPicPr>
          <p:cNvPr id="4" name="Picture 4" descr="scan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2996952"/>
            <a:ext cx="4680569" cy="359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683568" y="5589240"/>
            <a:ext cx="30243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Luděk</a:t>
            </a:r>
            <a:r>
              <a:rPr lang="en-US" dirty="0"/>
              <a:t> </a:t>
            </a:r>
            <a:r>
              <a:rPr lang="en-US" dirty="0" err="1"/>
              <a:t>Marold</a:t>
            </a:r>
            <a:r>
              <a:rPr lang="en-US" dirty="0"/>
              <a:t>, </a:t>
            </a:r>
            <a:r>
              <a:rPr lang="en-US" dirty="0" err="1"/>
              <a:t>Návrat</a:t>
            </a:r>
            <a:r>
              <a:rPr lang="en-US" dirty="0"/>
              <a:t> z </a:t>
            </a:r>
            <a:r>
              <a:rPr lang="en-US" dirty="0" err="1"/>
              <a:t>nočních</a:t>
            </a:r>
            <a:r>
              <a:rPr lang="en-US" dirty="0"/>
              <a:t> </a:t>
            </a:r>
            <a:r>
              <a:rPr lang="en-US" dirty="0" err="1"/>
              <a:t>potulek</a:t>
            </a:r>
            <a:r>
              <a:rPr lang="en-US" dirty="0"/>
              <a:t> v </a:t>
            </a:r>
            <a:r>
              <a:rPr lang="en-US" dirty="0" err="1"/>
              <a:t>Mnichově</a:t>
            </a:r>
            <a:r>
              <a:rPr lang="en-US" dirty="0"/>
              <a:t> </a:t>
            </a:r>
            <a:r>
              <a:rPr lang="en-US" dirty="0" err="1"/>
              <a:t>akvarel</a:t>
            </a:r>
            <a:r>
              <a:rPr lang="cs-CZ" dirty="0"/>
              <a:t>, 1897</a:t>
            </a:r>
            <a:r>
              <a:rPr lang="en-US" dirty="0"/>
              <a:t> </a:t>
            </a:r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scan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33375"/>
            <a:ext cx="3870325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5"/>
          <p:cNvSpPr>
            <a:spLocks noChangeArrowheads="1"/>
          </p:cNvSpPr>
          <p:nvPr/>
        </p:nvSpPr>
        <p:spPr bwMode="auto">
          <a:xfrm>
            <a:off x="4787900" y="5373688"/>
            <a:ext cx="4032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tabLst>
                <a:tab pos="457200" algn="l"/>
              </a:tabLs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tabLst>
                <a:tab pos="457200" algn="l"/>
              </a:tabLs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tabLst>
                <a:tab pos="457200" algn="l"/>
              </a:tabLs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tabLst>
                <a:tab pos="4572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tabLst>
                <a:tab pos="4572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tabLst>
                <a:tab pos="4572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tabLst>
                <a:tab pos="4572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tabLst>
                <a:tab pos="4572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tabLst>
                <a:tab pos="4572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800"/>
              <a:t>Alfred Justitz, Únos (1911), olej na plátně 50 x 40, N</a:t>
            </a:r>
            <a:r>
              <a:rPr lang="cs-CZ" altLang="cs-CZ" sz="1800"/>
              <a:t>árodní galerie </a:t>
            </a:r>
            <a:r>
              <a:rPr lang="en-US" altLang="cs-CZ" sz="1800"/>
              <a:t>Praha</a:t>
            </a:r>
          </a:p>
        </p:txBody>
      </p:sp>
      <p:sp>
        <p:nvSpPr>
          <p:cNvPr id="25604" name="Rectangle 6"/>
          <p:cNvSpPr>
            <a:spLocks noChangeArrowheads="1"/>
          </p:cNvSpPr>
          <p:nvPr/>
        </p:nvSpPr>
        <p:spPr bwMode="auto">
          <a:xfrm>
            <a:off x="4787900" y="6021388"/>
            <a:ext cx="3960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200" dirty="0" err="1"/>
              <a:t>Modernistická</a:t>
            </a:r>
            <a:r>
              <a:rPr lang="en-US" altLang="cs-CZ" sz="1200" dirty="0"/>
              <a:t> </a:t>
            </a:r>
            <a:r>
              <a:rPr lang="en-US" altLang="cs-CZ" sz="1200" dirty="0" err="1"/>
              <a:t>variace</a:t>
            </a:r>
            <a:r>
              <a:rPr lang="en-US" altLang="cs-CZ" sz="1200" dirty="0"/>
              <a:t> </a:t>
            </a:r>
            <a:r>
              <a:rPr lang="en-US" altLang="cs-CZ" sz="1200" dirty="0" err="1"/>
              <a:t>na</a:t>
            </a:r>
            <a:r>
              <a:rPr lang="en-US" altLang="cs-CZ" sz="1200" dirty="0"/>
              <a:t> </a:t>
            </a:r>
            <a:r>
              <a:rPr lang="en-US" altLang="cs-CZ" sz="1200" dirty="0" err="1"/>
              <a:t>Rubensův</a:t>
            </a:r>
            <a:r>
              <a:rPr lang="en-US" altLang="cs-CZ" sz="1200" dirty="0"/>
              <a:t> </a:t>
            </a:r>
            <a:r>
              <a:rPr lang="en-US" altLang="cs-CZ" sz="1200" dirty="0" err="1"/>
              <a:t>obraz</a:t>
            </a:r>
            <a:r>
              <a:rPr lang="en-US" altLang="cs-CZ" sz="1200" dirty="0"/>
              <a:t> </a:t>
            </a:r>
            <a:r>
              <a:rPr lang="en-US" altLang="cs-CZ" sz="1200" dirty="0" err="1"/>
              <a:t>Únos</a:t>
            </a:r>
            <a:r>
              <a:rPr lang="en-US" altLang="cs-CZ" sz="1200" dirty="0"/>
              <a:t> </a:t>
            </a:r>
            <a:r>
              <a:rPr lang="en-US" altLang="cs-CZ" sz="1200" dirty="0" err="1"/>
              <a:t>dcer</a:t>
            </a:r>
            <a:r>
              <a:rPr lang="en-US" altLang="cs-CZ" sz="1200" dirty="0"/>
              <a:t> </a:t>
            </a:r>
            <a:r>
              <a:rPr lang="en-US" altLang="cs-CZ" sz="1200" dirty="0" err="1"/>
              <a:t>Leukippových</a:t>
            </a:r>
            <a:r>
              <a:rPr lang="en-US" altLang="cs-CZ" sz="1200" dirty="0"/>
              <a:t> z </a:t>
            </a:r>
            <a:r>
              <a:rPr lang="en-US" altLang="cs-CZ" sz="1200" dirty="0" err="1"/>
              <a:t>mnichovské</a:t>
            </a:r>
            <a:r>
              <a:rPr lang="en-US" altLang="cs-CZ" sz="1200" dirty="0"/>
              <a:t> </a:t>
            </a:r>
            <a:r>
              <a:rPr lang="en-US" altLang="cs-CZ" sz="1200" dirty="0" err="1"/>
              <a:t>Staré</a:t>
            </a:r>
            <a:r>
              <a:rPr lang="en-US" altLang="cs-CZ" sz="1200" dirty="0"/>
              <a:t> </a:t>
            </a:r>
            <a:r>
              <a:rPr lang="en-US" altLang="cs-CZ" sz="1200" dirty="0" err="1"/>
              <a:t>pinakotéky</a:t>
            </a:r>
            <a:r>
              <a:rPr lang="en-US" altLang="cs-CZ" sz="1200" dirty="0"/>
              <a:t>.</a:t>
            </a:r>
          </a:p>
        </p:txBody>
      </p:sp>
      <p:pic>
        <p:nvPicPr>
          <p:cNvPr id="25605" name="Picture 7" descr="scan0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33375"/>
            <a:ext cx="3910013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Rectangle 8"/>
          <p:cNvSpPr>
            <a:spLocks noChangeArrowheads="1"/>
          </p:cNvSpPr>
          <p:nvPr/>
        </p:nvSpPr>
        <p:spPr bwMode="auto">
          <a:xfrm>
            <a:off x="468314" y="4508500"/>
            <a:ext cx="228055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800" dirty="0"/>
              <a:t>Jan </a:t>
            </a:r>
            <a:r>
              <a:rPr lang="en-US" altLang="cs-CZ" sz="1800" dirty="0" err="1"/>
              <a:t>Autengruber</a:t>
            </a:r>
            <a:r>
              <a:rPr lang="en-US" altLang="cs-CZ" sz="1800" dirty="0"/>
              <a:t> Salome, 1915, </a:t>
            </a:r>
            <a:r>
              <a:rPr lang="en-US" altLang="cs-CZ" sz="1800" dirty="0" err="1"/>
              <a:t>olej</a:t>
            </a:r>
            <a:r>
              <a:rPr lang="en-US" altLang="cs-CZ" sz="1800" dirty="0"/>
              <a:t> </a:t>
            </a:r>
            <a:r>
              <a:rPr lang="en-US" altLang="cs-CZ" sz="1800" dirty="0" err="1"/>
              <a:t>na</a:t>
            </a:r>
            <a:r>
              <a:rPr lang="en-US" altLang="cs-CZ" sz="1800" dirty="0"/>
              <a:t> </a:t>
            </a:r>
            <a:r>
              <a:rPr lang="en-US" altLang="cs-CZ" sz="1800" dirty="0" err="1"/>
              <a:t>kartonu</a:t>
            </a:r>
            <a:r>
              <a:rPr lang="en-US" altLang="cs-CZ" sz="1800" dirty="0"/>
              <a:t>, 49 x 46, </a:t>
            </a:r>
            <a:r>
              <a:rPr lang="cs-CZ" altLang="cs-CZ" sz="1800" dirty="0"/>
              <a:t>soukromá s</a:t>
            </a:r>
            <a:r>
              <a:rPr lang="en-US" altLang="cs-CZ" sz="1800" dirty="0"/>
              <a:t>b</a:t>
            </a:r>
            <a:r>
              <a:rPr lang="cs-CZ" altLang="cs-CZ" sz="1800" dirty="0" err="1"/>
              <a:t>írka</a:t>
            </a:r>
            <a:endParaRPr lang="en-US" altLang="cs-CZ" sz="1800" dirty="0"/>
          </a:p>
        </p:txBody>
      </p:sp>
      <p:pic>
        <p:nvPicPr>
          <p:cNvPr id="3" name="Obrázek 2" descr="Obsah obrázku text, exteriér, skupina, různé&#10;&#10;Popis byl vytvořen automaticky">
            <a:extLst>
              <a:ext uri="{FF2B5EF4-FFF2-40B4-BE49-F238E27FC236}">
                <a16:creationId xmlns:a16="http://schemas.microsoft.com/office/drawing/2014/main" id="{2B383124-490E-4346-BD56-C9515FBE09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571" y="4572351"/>
            <a:ext cx="1728192" cy="190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6097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2) Vídeň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2620887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Inspirativní podněty v 70. a 80. letech: Hans </a:t>
            </a:r>
            <a:r>
              <a:rPr lang="cs-CZ" dirty="0" err="1"/>
              <a:t>Makart</a:t>
            </a:r>
            <a:r>
              <a:rPr lang="cs-CZ" dirty="0"/>
              <a:t>, objevení baroka, náladový impresionismus aj.</a:t>
            </a:r>
          </a:p>
          <a:p>
            <a:r>
              <a:rPr lang="cs-CZ" dirty="0"/>
              <a:t>V 90. letech i po r. 1900 vynikla architektonická škola na Akademii výtvarných umění (Karl von </a:t>
            </a:r>
            <a:r>
              <a:rPr lang="cs-CZ" dirty="0" err="1"/>
              <a:t>Hasenauer</a:t>
            </a:r>
            <a:r>
              <a:rPr lang="cs-CZ" dirty="0"/>
              <a:t>, Otto Wagner).</a:t>
            </a:r>
          </a:p>
          <a:p>
            <a:r>
              <a:rPr lang="cs-CZ" dirty="0"/>
              <a:t>Kolem r. 1900 koncentrace intelektuálních a uměleckých elit, např. spisovatelé a kritici Hugo von </a:t>
            </a:r>
            <a:r>
              <a:rPr lang="cs-CZ" dirty="0" err="1"/>
              <a:t>Hofmannstal</a:t>
            </a:r>
            <a:r>
              <a:rPr lang="cs-CZ" dirty="0"/>
              <a:t>, Hermann </a:t>
            </a:r>
            <a:r>
              <a:rPr lang="cs-CZ" dirty="0" err="1"/>
              <a:t>Bahr</a:t>
            </a:r>
            <a:r>
              <a:rPr lang="cs-CZ" dirty="0"/>
              <a:t>, Peter </a:t>
            </a:r>
            <a:r>
              <a:rPr lang="cs-CZ" dirty="0" err="1"/>
              <a:t>Altenberg</a:t>
            </a:r>
            <a:r>
              <a:rPr lang="cs-CZ" dirty="0"/>
              <a:t>, Karl Kraus.</a:t>
            </a:r>
          </a:p>
          <a:p>
            <a:r>
              <a:rPr lang="cs-CZ" dirty="0"/>
              <a:t>Umělecké spolky: Sdružení vídeňských výtvarných umělců, Vídeňská secese, </a:t>
            </a:r>
            <a:r>
              <a:rPr lang="cs-CZ" dirty="0" err="1"/>
              <a:t>Hagenbund</a:t>
            </a:r>
            <a:r>
              <a:rPr lang="cs-CZ" dirty="0"/>
              <a:t> aj.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247375"/>
            <a:ext cx="1691640" cy="230428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247375"/>
            <a:ext cx="1723256" cy="229767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328" y="4247375"/>
            <a:ext cx="2187600" cy="239372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04664"/>
            <a:ext cx="6810036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2466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29DBDE-84DA-4B16-8CEB-829223003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250" y="1268760"/>
            <a:ext cx="4608512" cy="1143000"/>
          </a:xfrm>
        </p:spPr>
        <p:txBody>
          <a:bodyPr>
            <a:normAutofit fontScale="90000"/>
          </a:bodyPr>
          <a:lstStyle/>
          <a:p>
            <a:r>
              <a:rPr lang="cs-CZ" sz="3600" dirty="0">
                <a:solidFill>
                  <a:srgbClr val="002060"/>
                </a:solidFill>
              </a:rPr>
              <a:t>Hans </a:t>
            </a:r>
            <a:r>
              <a:rPr lang="cs-CZ" sz="3600" dirty="0" err="1">
                <a:solidFill>
                  <a:srgbClr val="002060"/>
                </a:solidFill>
              </a:rPr>
              <a:t>Makart</a:t>
            </a:r>
            <a:r>
              <a:rPr lang="cs-CZ" sz="3600" dirty="0">
                <a:solidFill>
                  <a:srgbClr val="002060"/>
                </a:solidFill>
              </a:rPr>
              <a:t> (1840–1884)</a:t>
            </a:r>
            <a:br>
              <a:rPr lang="cs-CZ" sz="3600" dirty="0">
                <a:solidFill>
                  <a:srgbClr val="002060"/>
                </a:solidFill>
              </a:rPr>
            </a:br>
            <a:r>
              <a:rPr lang="cs-CZ" sz="1600" dirty="0">
                <a:solidFill>
                  <a:schemeClr val="bg1"/>
                </a:solidFill>
              </a:rPr>
              <a:t>-</a:t>
            </a:r>
            <a:br>
              <a:rPr lang="cs-CZ" sz="3600" dirty="0"/>
            </a:br>
            <a:r>
              <a:rPr lang="cs-CZ" sz="2000" dirty="0"/>
              <a:t>Rodák ze Salcburku, studoval v Mnichově u Carla von </a:t>
            </a:r>
            <a:r>
              <a:rPr lang="cs-CZ" sz="2000" dirty="0" err="1"/>
              <a:t>Pilotyho</a:t>
            </a:r>
            <a:r>
              <a:rPr lang="cs-CZ" sz="2000" dirty="0"/>
              <a:t>, ve Vídni působil od r. 1869</a:t>
            </a:r>
            <a:br>
              <a:rPr lang="cs-CZ" sz="2000" dirty="0"/>
            </a:br>
            <a:r>
              <a:rPr lang="cs-CZ" sz="2000" dirty="0"/>
              <a:t> </a:t>
            </a:r>
            <a:br>
              <a:rPr lang="cs-CZ" sz="2000" dirty="0"/>
            </a:br>
            <a:r>
              <a:rPr lang="cs-CZ" sz="2000" dirty="0"/>
              <a:t>Jeho pokračovatelé z Moravy: Julius Viktor Berger, Eduard a Hugo </a:t>
            </a:r>
            <a:r>
              <a:rPr lang="cs-CZ" sz="2000" dirty="0" err="1"/>
              <a:t>Charlemontové</a:t>
            </a:r>
            <a:br>
              <a:rPr lang="cs-CZ" sz="2000" dirty="0"/>
            </a:br>
            <a:br>
              <a:rPr lang="cs-CZ" sz="2000" dirty="0"/>
            </a:br>
            <a:r>
              <a:rPr lang="cs-CZ" sz="2000" dirty="0"/>
              <a:t>Rudolf von Alt, </a:t>
            </a:r>
            <a:r>
              <a:rPr lang="cs-CZ" sz="2000" dirty="0" err="1"/>
              <a:t>Makartův</a:t>
            </a:r>
            <a:r>
              <a:rPr lang="cs-CZ" sz="2000" dirty="0"/>
              <a:t> ateliér, 1885, akvarel</a:t>
            </a:r>
          </a:p>
        </p:txBody>
      </p:sp>
      <p:pic>
        <p:nvPicPr>
          <p:cNvPr id="4" name="Obrázek 3" descr="Obsah obrázku text, kniha&#10;&#10;Popis byl vytvořen automaticky">
            <a:extLst>
              <a:ext uri="{FF2B5EF4-FFF2-40B4-BE49-F238E27FC236}">
                <a16:creationId xmlns:a16="http://schemas.microsoft.com/office/drawing/2014/main" id="{4EBFFB70-E031-4E9F-8D1D-D0E1A0CE63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605" y="620688"/>
            <a:ext cx="3336170" cy="489654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51B3B57-5189-4343-8F0E-251207BAA2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25" y="3284984"/>
            <a:ext cx="4750563" cy="309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1337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žirafa&#10;&#10;Popis byl vytvořen automaticky">
            <a:extLst>
              <a:ext uri="{FF2B5EF4-FFF2-40B4-BE49-F238E27FC236}">
                <a16:creationId xmlns:a16="http://schemas.microsoft.com/office/drawing/2014/main" id="{720C2A0B-2928-44B6-9C06-A5F04163AF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1350"/>
            <a:ext cx="9144000" cy="1977717"/>
          </a:xfrm>
          <a:prstGeom prst="rect">
            <a:avLst/>
          </a:prstGeom>
        </p:spPr>
      </p:pic>
      <p:pic>
        <p:nvPicPr>
          <p:cNvPr id="5" name="Obrázek 4" descr="Obsah obrázku text, skupina, několik, divoký pes&#10;&#10;Popis byl vytvořen automaticky">
            <a:extLst>
              <a:ext uri="{FF2B5EF4-FFF2-40B4-BE49-F238E27FC236}">
                <a16:creationId xmlns:a16="http://schemas.microsoft.com/office/drawing/2014/main" id="{6FE19EA3-1F9D-406E-B4B8-2830506613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3751"/>
            <a:ext cx="9144000" cy="199600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72D97512-DA55-456E-ACF3-E4264DDD8014}"/>
              </a:ext>
            </a:extLst>
          </p:cNvPr>
          <p:cNvSpPr txBox="1"/>
          <p:nvPr/>
        </p:nvSpPr>
        <p:spPr>
          <a:xfrm>
            <a:off x="1079612" y="3105834"/>
            <a:ext cx="69847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Makartovy</a:t>
            </a:r>
            <a:r>
              <a:rPr lang="cs-CZ" dirty="0"/>
              <a:t> n</a:t>
            </a:r>
            <a:r>
              <a:rPr lang="cs-CZ" sz="1800" dirty="0"/>
              <a:t>ávrhy pro slavnostní průvod 1879: textilní průmysl, kovářství</a:t>
            </a:r>
          </a:p>
          <a:p>
            <a:r>
              <a:rPr lang="cs-CZ" dirty="0"/>
              <a:t>Další snímek: H. </a:t>
            </a:r>
            <a:r>
              <a:rPr lang="cs-CZ" dirty="0" err="1"/>
              <a:t>Makart</a:t>
            </a:r>
            <a:r>
              <a:rPr lang="cs-CZ" dirty="0"/>
              <a:t>, Charlotte </a:t>
            </a:r>
            <a:r>
              <a:rPr lang="cs-CZ" dirty="0" err="1"/>
              <a:t>Wolterová</a:t>
            </a:r>
            <a:r>
              <a:rPr lang="cs-CZ" dirty="0"/>
              <a:t> jako Messalina, 1875</a:t>
            </a:r>
          </a:p>
        </p:txBody>
      </p:sp>
    </p:spTree>
    <p:extLst>
      <p:ext uri="{BB962C8B-B14F-4D97-AF65-F5344CB8AC3E}">
        <p14:creationId xmlns:p14="http://schemas.microsoft.com/office/powerpoint/2010/main" val="1512273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rámeček obrázku, malování, staré&#10;&#10;Popis byl vytvořen automaticky">
            <a:extLst>
              <a:ext uri="{FF2B5EF4-FFF2-40B4-BE49-F238E27FC236}">
                <a16:creationId xmlns:a16="http://schemas.microsoft.com/office/drawing/2014/main" id="{86E8499F-308E-46B5-B913-5BF45A5955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914"/>
            <a:ext cx="9144000" cy="627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9735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interiér, místnost, galerie&#10;&#10;Popis byl vytvořen automaticky">
            <a:extLst>
              <a:ext uri="{FF2B5EF4-FFF2-40B4-BE49-F238E27FC236}">
                <a16:creationId xmlns:a16="http://schemas.microsoft.com/office/drawing/2014/main" id="{4C6BC75C-3336-4EA7-AAD8-62FC635A04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4" t="7350" r="10671" b="8652"/>
          <a:stretch/>
        </p:blipFill>
        <p:spPr>
          <a:xfrm>
            <a:off x="539552" y="548680"/>
            <a:ext cx="3456384" cy="5760640"/>
          </a:xfrm>
          <a:prstGeom prst="rect">
            <a:avLst/>
          </a:prstGeom>
        </p:spPr>
      </p:pic>
      <p:pic>
        <p:nvPicPr>
          <p:cNvPr id="9" name="Obrázek 8" descr="Obsah obrázku text, staré, osoba, muž&#10;&#10;Popis byl vytvořen automaticky">
            <a:extLst>
              <a:ext uri="{FF2B5EF4-FFF2-40B4-BE49-F238E27FC236}">
                <a16:creationId xmlns:a16="http://schemas.microsoft.com/office/drawing/2014/main" id="{FCFE1B62-27C5-473E-BC52-18EABF9F0F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303" y="3532888"/>
            <a:ext cx="4341145" cy="3255859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7E9831F5-A8A3-49B2-8D63-A7869A07D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326" y="404664"/>
            <a:ext cx="1885950" cy="2852737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B512DD92-FB39-4A90-B4EE-B986DF3111F5}"/>
              </a:ext>
            </a:extLst>
          </p:cNvPr>
          <p:cNvSpPr txBox="1"/>
          <p:nvPr/>
        </p:nvSpPr>
        <p:spPr>
          <a:xfrm>
            <a:off x="4263303" y="1556792"/>
            <a:ext cx="2426062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700" dirty="0"/>
              <a:t>Eduard </a:t>
            </a:r>
            <a:r>
              <a:rPr lang="cs-CZ" sz="1700" dirty="0" err="1"/>
              <a:t>Charlemont</a:t>
            </a:r>
            <a:endParaRPr lang="cs-CZ" sz="1700" dirty="0"/>
          </a:p>
          <a:p>
            <a:r>
              <a:rPr lang="cs-CZ" sz="1700" dirty="0"/>
              <a:t>Hans </a:t>
            </a:r>
            <a:r>
              <a:rPr lang="cs-CZ" sz="1700" dirty="0" err="1"/>
              <a:t>Makart</a:t>
            </a:r>
            <a:r>
              <a:rPr lang="cs-CZ" sz="1700" dirty="0"/>
              <a:t> ve svém ateliéru, 1880</a:t>
            </a:r>
          </a:p>
          <a:p>
            <a:endParaRPr lang="cs-CZ" sz="1700" dirty="0"/>
          </a:p>
          <a:p>
            <a:r>
              <a:rPr lang="cs-CZ" sz="1700" dirty="0"/>
              <a:t>Julius Viktor Berger</a:t>
            </a:r>
          </a:p>
          <a:p>
            <a:endParaRPr lang="cs-CZ" sz="1700" dirty="0"/>
          </a:p>
          <a:p>
            <a:r>
              <a:rPr lang="cs-CZ" sz="1700" dirty="0"/>
              <a:t>Eduard, Hugo a Theodor </a:t>
            </a:r>
            <a:r>
              <a:rPr lang="cs-CZ" sz="1700" dirty="0" err="1"/>
              <a:t>Charlemontové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2904802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patro, interiér, místnost, život&#10;&#10;Popis byl vytvořen automaticky">
            <a:extLst>
              <a:ext uri="{FF2B5EF4-FFF2-40B4-BE49-F238E27FC236}">
                <a16:creationId xmlns:a16="http://schemas.microsoft.com/office/drawing/2014/main" id="{CC8C84E9-F0E1-484B-8AEB-60D78D0ADE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763C9E8-6D4F-4CA8-BF9C-318E935915FD}"/>
              </a:ext>
            </a:extLst>
          </p:cNvPr>
          <p:cNvSpPr txBox="1"/>
          <p:nvPr/>
        </p:nvSpPr>
        <p:spPr>
          <a:xfrm>
            <a:off x="611560" y="5517232"/>
            <a:ext cx="4572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solidFill>
                  <a:schemeClr val="bg1"/>
                </a:solidFill>
              </a:rPr>
              <a:t>Ložnice v </a:t>
            </a:r>
            <a:r>
              <a:rPr lang="cs-CZ" sz="1800" dirty="0" err="1">
                <a:solidFill>
                  <a:schemeClr val="bg1"/>
                </a:solidFill>
              </a:rPr>
              <a:t>Hermesově</a:t>
            </a:r>
            <a:r>
              <a:rPr lang="cs-CZ" sz="1800" dirty="0">
                <a:solidFill>
                  <a:schemeClr val="bg1"/>
                </a:solidFill>
              </a:rPr>
              <a:t> vile, Eduard a Hugo </a:t>
            </a:r>
            <a:r>
              <a:rPr lang="cs-CZ" sz="1800" dirty="0" err="1">
                <a:solidFill>
                  <a:schemeClr val="bg1"/>
                </a:solidFill>
              </a:rPr>
              <a:t>Charlemontové</a:t>
            </a:r>
            <a:r>
              <a:rPr lang="cs-CZ" sz="1800" dirty="0">
                <a:solidFill>
                  <a:schemeClr val="bg1"/>
                </a:solidFill>
              </a:rPr>
              <a:t> dokončili po </a:t>
            </a:r>
            <a:r>
              <a:rPr lang="cs-CZ" sz="1800" dirty="0" err="1">
                <a:solidFill>
                  <a:schemeClr val="bg1"/>
                </a:solidFill>
              </a:rPr>
              <a:t>Makartovi</a:t>
            </a:r>
            <a:r>
              <a:rPr lang="cs-CZ" sz="1800" dirty="0">
                <a:solidFill>
                  <a:schemeClr val="bg1"/>
                </a:solidFill>
              </a:rPr>
              <a:t> výmalbu na téma Shakespearova </a:t>
            </a:r>
            <a:r>
              <a:rPr lang="cs-CZ" sz="1800" i="1" dirty="0">
                <a:solidFill>
                  <a:schemeClr val="bg1"/>
                </a:solidFill>
              </a:rPr>
              <a:t>Snu noci svatojánské</a:t>
            </a:r>
            <a:r>
              <a:rPr lang="cs-CZ" sz="1800" dirty="0">
                <a:solidFill>
                  <a:schemeClr val="bg1"/>
                </a:solidFill>
              </a:rPr>
              <a:t>, 80. léta 19. stol.</a:t>
            </a: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2407163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země, osoba&#10;&#10;Popis byl vytvořen automaticky">
            <a:extLst>
              <a:ext uri="{FF2B5EF4-FFF2-40B4-BE49-F238E27FC236}">
                <a16:creationId xmlns:a16="http://schemas.microsoft.com/office/drawing/2014/main" id="{8D47CFB7-858D-4A07-B7BC-581575ABA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329" y="221285"/>
            <a:ext cx="2112409" cy="2645792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928437D8-BC48-42C1-93F6-F196AACD9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191" y="716570"/>
            <a:ext cx="3788071" cy="5904656"/>
          </a:xfrm>
          <a:prstGeom prst="rect">
            <a:avLst/>
          </a:prstGeom>
        </p:spPr>
      </p:pic>
      <p:pic>
        <p:nvPicPr>
          <p:cNvPr id="7" name="Obrázek 6" descr="Obsah obrázku oltář, svatyně&#10;&#10;Popis byl vytvořen automaticky">
            <a:extLst>
              <a:ext uri="{FF2B5EF4-FFF2-40B4-BE49-F238E27FC236}">
                <a16:creationId xmlns:a16="http://schemas.microsoft.com/office/drawing/2014/main" id="{FCB5CD60-6DF1-44F0-859A-96367A2FAD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330" y="3108323"/>
            <a:ext cx="3675408" cy="352839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1100DF5-B6D2-456F-BC14-F342DC62CEF7}"/>
              </a:ext>
            </a:extLst>
          </p:cNvPr>
          <p:cNvSpPr txBox="1"/>
          <p:nvPr/>
        </p:nvSpPr>
        <p:spPr>
          <a:xfrm>
            <a:off x="232738" y="420796"/>
            <a:ext cx="245959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J. V. Berger, Mladá dáma na </a:t>
            </a:r>
            <a:r>
              <a:rPr lang="cs-CZ" sz="1400" dirty="0" err="1"/>
              <a:t>Naschmarktu</a:t>
            </a:r>
            <a:r>
              <a:rPr lang="cs-CZ" sz="1400" dirty="0"/>
              <a:t>, 1901</a:t>
            </a:r>
          </a:p>
          <a:p>
            <a:endParaRPr lang="cs-CZ" sz="1400" dirty="0"/>
          </a:p>
          <a:p>
            <a:r>
              <a:rPr lang="cs-CZ" sz="1400" dirty="0"/>
              <a:t>Týž, Mecenáši umění z habsburského domu, 1886-91 </a:t>
            </a:r>
            <a:r>
              <a:rPr lang="cs-CZ" sz="1400" dirty="0" err="1"/>
              <a:t>Kunsthistorisches</a:t>
            </a:r>
            <a:r>
              <a:rPr lang="cs-CZ" sz="1400" dirty="0"/>
              <a:t> Museum, nástěnná malba</a:t>
            </a:r>
          </a:p>
          <a:p>
            <a:endParaRPr lang="cs-CZ" sz="1400" dirty="0"/>
          </a:p>
          <a:p>
            <a:r>
              <a:rPr lang="cs-CZ" sz="1400" dirty="0"/>
              <a:t>Eduard </a:t>
            </a:r>
            <a:r>
              <a:rPr lang="cs-CZ" sz="1400" dirty="0" err="1"/>
              <a:t>Charlemont</a:t>
            </a:r>
            <a:r>
              <a:rPr lang="cs-CZ" sz="1400" dirty="0"/>
              <a:t>, Maurský náčelník, 1878</a:t>
            </a:r>
          </a:p>
        </p:txBody>
      </p:sp>
    </p:spTree>
    <p:extLst>
      <p:ext uri="{BB962C8B-B14F-4D97-AF65-F5344CB8AC3E}">
        <p14:creationId xmlns:p14="http://schemas.microsoft.com/office/powerpoint/2010/main" val="12759128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2060"/>
                </a:solidFill>
              </a:rPr>
              <a:t>Umělci z českých zemí ve Vídni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330824" cy="4493096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Architekti: Adolf </a:t>
            </a:r>
            <a:r>
              <a:rPr lang="cs-CZ" dirty="0" err="1"/>
              <a:t>Loos</a:t>
            </a:r>
            <a:r>
              <a:rPr lang="cs-CZ" dirty="0"/>
              <a:t>, J. M. </a:t>
            </a:r>
            <a:r>
              <a:rPr lang="cs-CZ" dirty="0" err="1"/>
              <a:t>Olbrich</a:t>
            </a:r>
            <a:r>
              <a:rPr lang="cs-CZ" dirty="0"/>
              <a:t>, žáci prof. Otto Wagnera Josef Hoffmann, Hubert </a:t>
            </a:r>
            <a:r>
              <a:rPr lang="cs-CZ" dirty="0" err="1"/>
              <a:t>Gessner</a:t>
            </a:r>
            <a:r>
              <a:rPr lang="cs-CZ" dirty="0"/>
              <a:t>, Alois Ludwig a Jan Kotěra</a:t>
            </a:r>
          </a:p>
          <a:p>
            <a:r>
              <a:rPr lang="cs-CZ" dirty="0"/>
              <a:t>Sochaři: Anton </a:t>
            </a:r>
            <a:r>
              <a:rPr lang="cs-CZ" dirty="0" err="1"/>
              <a:t>Hanak</a:t>
            </a:r>
            <a:r>
              <a:rPr lang="cs-CZ" dirty="0"/>
              <a:t>, Vojtěch Eduard </a:t>
            </a:r>
            <a:r>
              <a:rPr lang="cs-CZ" dirty="0" err="1"/>
              <a:t>Šaff</a:t>
            </a:r>
            <a:r>
              <a:rPr lang="cs-CZ" dirty="0"/>
              <a:t>, Antonín Pavel Wagner</a:t>
            </a:r>
          </a:p>
          <a:p>
            <a:r>
              <a:rPr lang="cs-CZ" dirty="0"/>
              <a:t>Malíři: Josef von </a:t>
            </a:r>
            <a:r>
              <a:rPr lang="cs-CZ" dirty="0" err="1"/>
              <a:t>Führich</a:t>
            </a:r>
            <a:r>
              <a:rPr lang="cs-CZ" dirty="0"/>
              <a:t>, Julius Mařák, Josef Matyáš von </a:t>
            </a:r>
            <a:r>
              <a:rPr lang="cs-CZ" dirty="0" err="1"/>
              <a:t>Trenkwald</a:t>
            </a:r>
            <a:r>
              <a:rPr lang="cs-CZ" dirty="0"/>
              <a:t>, Antonín Hlaváček </a:t>
            </a:r>
            <a:r>
              <a:rPr lang="cs-CZ" i="1" dirty="0"/>
              <a:t>(foto)</a:t>
            </a:r>
            <a:r>
              <a:rPr lang="cs-CZ" dirty="0"/>
              <a:t>, Maxmilián </a:t>
            </a:r>
            <a:r>
              <a:rPr lang="cs-CZ" dirty="0" err="1"/>
              <a:t>Pirner</a:t>
            </a:r>
            <a:r>
              <a:rPr lang="cs-CZ" dirty="0"/>
              <a:t>, Hanuš </a:t>
            </a:r>
            <a:r>
              <a:rPr lang="cs-CZ" dirty="0" err="1"/>
              <a:t>Schwaiger</a:t>
            </a:r>
            <a:r>
              <a:rPr lang="cs-CZ" dirty="0"/>
              <a:t>, Felix </a:t>
            </a:r>
            <a:r>
              <a:rPr lang="cs-CZ" dirty="0" err="1"/>
              <a:t>Jenewein</a:t>
            </a:r>
            <a:r>
              <a:rPr lang="cs-CZ" dirty="0"/>
              <a:t>, František Kupka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417638"/>
            <a:ext cx="3221153" cy="44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83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Mnichov jako „zářící město umění“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x-none"/>
              <a:t>„</a:t>
            </a:r>
            <a:r>
              <a:rPr lang="x-none" i="1"/>
              <a:t>Umění kvete, umění vládne, umění zdvihá nad město svoje žezlo ovinuté růžemi a usmívá se. Všeobecně uctivá účast na jeho rozkvětu, všeobecně usilovné a obětavé cvičení a propaganda v jeho službách, dobrosrdečné uctívání linie, ozdob, formy, smyslů, krásy převzalo vládu. – Mnichov září.</a:t>
            </a:r>
            <a:r>
              <a:rPr lang="x-none"/>
              <a:t>“ Thomas Mann, </a:t>
            </a:r>
            <a:r>
              <a:rPr lang="x-none" i="1"/>
              <a:t>Gladius Dei</a:t>
            </a:r>
            <a:r>
              <a:rPr lang="x-none"/>
              <a:t>, 1902</a:t>
            </a:r>
            <a:endParaRPr lang="cs-CZ" dirty="0"/>
          </a:p>
          <a:p>
            <a:r>
              <a:rPr lang="cs-CZ" dirty="0"/>
              <a:t>Malířka Zdenka </a:t>
            </a:r>
            <a:r>
              <a:rPr lang="cs-CZ" dirty="0" err="1"/>
              <a:t>Vorlová</a:t>
            </a:r>
            <a:r>
              <a:rPr lang="cs-CZ" dirty="0"/>
              <a:t>-Vlčková na konci svého života vzpomínala: „</a:t>
            </a:r>
            <a:r>
              <a:rPr lang="cs-CZ" i="1" dirty="0"/>
              <a:t>Léta mnichovská v Dámské akademii u prof. </a:t>
            </a:r>
            <a:r>
              <a:rPr lang="cs-CZ" i="1" dirty="0" err="1"/>
              <a:t>Schmidt</a:t>
            </a:r>
            <a:r>
              <a:rPr lang="cs-CZ" i="1" dirty="0"/>
              <a:t>-</a:t>
            </a:r>
            <a:r>
              <a:rPr lang="cs-CZ" i="1" dirty="0" err="1"/>
              <a:t>Reuteho</a:t>
            </a:r>
            <a:r>
              <a:rPr lang="cs-CZ" i="1" dirty="0"/>
              <a:t>, znamenitého mistra, znamenají pro mne veliký převrat. Celé vedení je tam založeno na základech nejvážnějších, počínajíc od kreslení hlavy a aktu. Vše ´líbivé´je přísně vyloučeno. Mnichov byl západními Athénami, kde jsme se stýkali s nejlepšími studujícími lidmi celého vzdělaného světa, bez rozlišení národnosti, měl velký vliv na každého, kdo chtěl vážně pracovat.</a:t>
            </a:r>
            <a:r>
              <a:rPr lang="cs-CZ" dirty="0"/>
              <a:t>“</a:t>
            </a:r>
          </a:p>
          <a:p>
            <a:r>
              <a:rPr lang="x-none"/>
              <a:t>„</a:t>
            </a:r>
            <a:r>
              <a:rPr lang="x-none" i="1"/>
              <a:t>Mnichov byl koncem 19. století tajným uměleckým hlavním městem Německa – Berlín měl hrát stejně důležitou roli teprve počátkem 20. století.</a:t>
            </a:r>
            <a:r>
              <a:rPr lang="x-none"/>
              <a:t>“ Heinz Spielmann, </a:t>
            </a:r>
            <a:r>
              <a:rPr lang="x-none" i="1"/>
              <a:t>Německá secese</a:t>
            </a:r>
            <a:r>
              <a:rPr lang="x-none"/>
              <a:t>, 1980</a:t>
            </a:r>
            <a:endParaRPr lang="cs-CZ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961EF28C-773D-40F7-A644-6AE7901024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54107"/>
            <a:ext cx="2952328" cy="3115140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E201800F-C06D-4716-B560-E6DD1558F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406" y="168660"/>
            <a:ext cx="3103318" cy="3111096"/>
          </a:xfrm>
          <a:prstGeom prst="rect">
            <a:avLst/>
          </a:prstGeom>
        </p:spPr>
      </p:pic>
      <p:pic>
        <p:nvPicPr>
          <p:cNvPr id="9" name="Obrázek 8" descr="Obsah obrázku text, galerie&#10;&#10;Popis byl vytvořen automaticky">
            <a:extLst>
              <a:ext uri="{FF2B5EF4-FFF2-40B4-BE49-F238E27FC236}">
                <a16:creationId xmlns:a16="http://schemas.microsoft.com/office/drawing/2014/main" id="{435C9C81-21EB-404A-BAFA-B07D43E72F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2" t="2134" r="4044" b="3970"/>
          <a:stretch/>
        </p:blipFill>
        <p:spPr>
          <a:xfrm>
            <a:off x="5658333" y="3552807"/>
            <a:ext cx="3111096" cy="3111096"/>
          </a:xfrm>
          <a:prstGeom prst="rect">
            <a:avLst/>
          </a:prstGeom>
        </p:spPr>
      </p:pic>
      <p:pic>
        <p:nvPicPr>
          <p:cNvPr id="11" name="Obrázek 10" descr="Obsah obrázku interiér, oltář, ulička&#10;&#10;Popis byl vytvořen automaticky">
            <a:extLst>
              <a:ext uri="{FF2B5EF4-FFF2-40B4-BE49-F238E27FC236}">
                <a16:creationId xmlns:a16="http://schemas.microsoft.com/office/drawing/2014/main" id="{F1000EAA-FDD7-4748-BD30-CDB01E3458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0" t="2656" r="49672" b="30952"/>
          <a:stretch/>
        </p:blipFill>
        <p:spPr>
          <a:xfrm>
            <a:off x="205834" y="3437787"/>
            <a:ext cx="3735812" cy="3277028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E6061802-68E5-46E9-8779-203354C4F136}"/>
              </a:ext>
            </a:extLst>
          </p:cNvPr>
          <p:cNvSpPr txBox="1"/>
          <p:nvPr/>
        </p:nvSpPr>
        <p:spPr>
          <a:xfrm>
            <a:off x="236708" y="404664"/>
            <a:ext cx="174300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rgbClr val="002060"/>
                </a:solidFill>
              </a:rPr>
              <a:t>Úspěchy umělců ze zemí Koruny české ve Vídni</a:t>
            </a:r>
            <a:endParaRPr lang="cs-CZ" sz="24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3EDF3DB-C615-46DC-B832-E63D0241D3A8}"/>
              </a:ext>
            </a:extLst>
          </p:cNvPr>
          <p:cNvSpPr txBox="1"/>
          <p:nvPr/>
        </p:nvSpPr>
        <p:spPr>
          <a:xfrm>
            <a:off x="4075722" y="3552807"/>
            <a:ext cx="155668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/>
              <a:t>Ver </a:t>
            </a:r>
            <a:r>
              <a:rPr lang="cs-CZ" sz="1600" dirty="0" err="1"/>
              <a:t>sacrum</a:t>
            </a:r>
            <a:r>
              <a:rPr lang="cs-CZ" sz="1600" dirty="0"/>
              <a:t>, obálka 1. čísla 1. ročníku (Alfred Roller), zvláštní číslo Hanuše </a:t>
            </a:r>
            <a:r>
              <a:rPr lang="cs-CZ" sz="1600" dirty="0" err="1"/>
              <a:t>Schwaigera</a:t>
            </a:r>
            <a:endParaRPr lang="cs-CZ" sz="1600" dirty="0"/>
          </a:p>
          <a:p>
            <a:endParaRPr lang="cs-CZ" sz="1600" dirty="0"/>
          </a:p>
          <a:p>
            <a:r>
              <a:rPr lang="cs-CZ" sz="1600" dirty="0"/>
              <a:t>Kostel sv. Rodiny ve čtvrti Neu-</a:t>
            </a:r>
            <a:r>
              <a:rPr lang="cs-CZ" sz="1600" dirty="0" err="1"/>
              <a:t>Ottakring</a:t>
            </a:r>
            <a:r>
              <a:rPr lang="cs-CZ" sz="1600" dirty="0"/>
              <a:t>,</a:t>
            </a:r>
          </a:p>
          <a:p>
            <a:r>
              <a:rPr lang="cs-CZ" sz="1600" dirty="0"/>
              <a:t>malby Felixe </a:t>
            </a:r>
            <a:r>
              <a:rPr lang="cs-CZ" sz="1600" dirty="0" err="1"/>
              <a:t>Jeneweina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42842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scan03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2897188"/>
            <a:ext cx="7848600" cy="290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683568" y="5805488"/>
            <a:ext cx="784887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dirty="0"/>
              <a:t>František </a:t>
            </a:r>
            <a:r>
              <a:rPr lang="cs-CZ" dirty="0" err="1"/>
              <a:t>Drtikol</a:t>
            </a:r>
            <a:r>
              <a:rPr lang="cs-CZ" dirty="0"/>
              <a:t>, Silueta Mnichova, 1902-1903, akvarel, 12 x 35,5</a:t>
            </a:r>
          </a:p>
          <a:p>
            <a:pPr eaLnBrk="1" hangingPunct="1">
              <a:defRPr/>
            </a:pPr>
            <a:r>
              <a:rPr lang="cs-CZ" dirty="0"/>
              <a:t>Uměleckoprůmyslové muzeum v Praze</a:t>
            </a:r>
          </a:p>
        </p:txBody>
      </p:sp>
      <p:pic>
        <p:nvPicPr>
          <p:cNvPr id="4" name="Picture 4" descr="scan0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64" y="0"/>
            <a:ext cx="3800628" cy="276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788024" y="145736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cs-CZ" dirty="0"/>
              <a:t>Emil </a:t>
            </a:r>
            <a:r>
              <a:rPr lang="en-US" altLang="cs-CZ" dirty="0" err="1"/>
              <a:t>Holárek</a:t>
            </a:r>
            <a:r>
              <a:rPr lang="en-US" altLang="cs-CZ" dirty="0"/>
              <a:t>, </a:t>
            </a:r>
            <a:r>
              <a:rPr lang="en-US" altLang="cs-CZ" dirty="0" err="1"/>
              <a:t>Umělcův</a:t>
            </a:r>
            <a:r>
              <a:rPr lang="en-US" altLang="cs-CZ" dirty="0"/>
              <a:t> </a:t>
            </a:r>
            <a:r>
              <a:rPr lang="en-US" altLang="cs-CZ" dirty="0" err="1"/>
              <a:t>sen</a:t>
            </a:r>
            <a:r>
              <a:rPr lang="en-US" altLang="cs-CZ" dirty="0"/>
              <a:t> / </a:t>
            </a:r>
            <a:r>
              <a:rPr lang="en-US" altLang="cs-CZ" dirty="0" err="1"/>
              <a:t>Stmívání</a:t>
            </a:r>
            <a:r>
              <a:rPr lang="en-US" altLang="cs-CZ" dirty="0"/>
              <a:t> v </a:t>
            </a:r>
            <a:r>
              <a:rPr lang="en-US" altLang="cs-CZ" dirty="0" err="1"/>
              <a:t>ateliéru</a:t>
            </a:r>
            <a:r>
              <a:rPr lang="en-US" altLang="cs-CZ" dirty="0"/>
              <a:t>, 1887 </a:t>
            </a:r>
            <a:r>
              <a:rPr lang="en-US" altLang="cs-CZ" dirty="0" err="1"/>
              <a:t>olej</a:t>
            </a:r>
            <a:r>
              <a:rPr lang="en-US" altLang="cs-CZ" dirty="0"/>
              <a:t> </a:t>
            </a:r>
            <a:r>
              <a:rPr lang="en-US" altLang="cs-CZ" dirty="0" err="1"/>
              <a:t>na</a:t>
            </a:r>
            <a:r>
              <a:rPr lang="en-US" altLang="cs-CZ" dirty="0"/>
              <a:t> </a:t>
            </a:r>
            <a:r>
              <a:rPr lang="en-US" altLang="cs-CZ" dirty="0" err="1"/>
              <a:t>plátně</a:t>
            </a:r>
            <a:r>
              <a:rPr lang="en-US" altLang="cs-CZ" dirty="0"/>
              <a:t>, </a:t>
            </a:r>
            <a:r>
              <a:rPr lang="cs-CZ" altLang="cs-CZ" dirty="0"/>
              <a:t>soukromá sbírka</a:t>
            </a:r>
            <a:endParaRPr lang="en-US" alt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scan00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87450" y="404813"/>
            <a:ext cx="6840538" cy="541178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1187624" y="5949950"/>
            <a:ext cx="6840364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eaLnBrk="1" hangingPunct="1">
              <a:defRPr/>
            </a:pPr>
            <a:r>
              <a:rPr lang="cs-CZ" sz="1800" dirty="0">
                <a:latin typeface="+mn-lt"/>
              </a:rPr>
              <a:t>Max </a:t>
            </a:r>
            <a:r>
              <a:rPr lang="cs-CZ" sz="1800" dirty="0" err="1">
                <a:latin typeface="+mn-lt"/>
              </a:rPr>
              <a:t>Horb</a:t>
            </a:r>
            <a:r>
              <a:rPr lang="cs-CZ" sz="1800" dirty="0">
                <a:latin typeface="+mn-lt"/>
              </a:rPr>
              <a:t>, Mnichovské náměstí (1907), olej na plátně, 58 x 73</a:t>
            </a:r>
          </a:p>
          <a:p>
            <a:pPr marL="0" eaLnBrk="1" hangingPunct="1">
              <a:defRPr/>
            </a:pPr>
            <a:r>
              <a:rPr lang="cs-CZ" sz="1800" dirty="0">
                <a:latin typeface="+mn-lt"/>
              </a:rPr>
              <a:t>Národní galerie v Praze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1371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3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Proměny historické malby Mnichovské školy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1340769"/>
            <a:ext cx="7704856" cy="1728192"/>
          </a:xfrm>
        </p:spPr>
        <p:txBody>
          <a:bodyPr>
            <a:normAutofit fontScale="92500" lnSpcReduction="20000"/>
          </a:bodyPr>
          <a:lstStyle/>
          <a:p>
            <a:pPr marL="0" indent="-609600" algn="just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sz="2600" dirty="0"/>
              <a:t>Posun od narace a výpravných komparzních scén k psycho-logické intimitě a estetismu. Na tomto dění měl značný podíl rodák z Prahy, mnichovský malíř Gabriel von Max, k jehož českým následovníkům patřili Václav Brožík (v rané fázi), Hanuš </a:t>
            </a:r>
            <a:r>
              <a:rPr lang="cs-CZ" sz="2600" dirty="0" err="1"/>
              <a:t>Knöchl</a:t>
            </a:r>
            <a:r>
              <a:rPr lang="cs-CZ" sz="2600" dirty="0"/>
              <a:t>, Jakub </a:t>
            </a:r>
            <a:r>
              <a:rPr lang="cs-CZ" sz="2600" dirty="0" err="1"/>
              <a:t>Schikaneder</a:t>
            </a:r>
            <a:r>
              <a:rPr lang="cs-CZ" sz="2600" dirty="0"/>
              <a:t> a další. Tento posun je </a:t>
            </a:r>
            <a:r>
              <a:rPr lang="cs-CZ" sz="2600" dirty="0" err="1"/>
              <a:t>pa</a:t>
            </a:r>
            <a:r>
              <a:rPr lang="cs-CZ" sz="2600" dirty="0"/>
              <a:t>-</a:t>
            </a:r>
            <a:r>
              <a:rPr lang="cs-CZ" sz="2600" dirty="0" err="1"/>
              <a:t>trný</a:t>
            </a:r>
            <a:r>
              <a:rPr lang="cs-CZ" sz="2600" dirty="0"/>
              <a:t> také v náboženské historické malbě „českých </a:t>
            </a:r>
            <a:r>
              <a:rPr lang="cs-CZ" sz="2600" dirty="0" err="1"/>
              <a:t>Mnicho</a:t>
            </a:r>
            <a:r>
              <a:rPr lang="cs-CZ" sz="2600" dirty="0"/>
              <a:t>-</a:t>
            </a:r>
            <a:r>
              <a:rPr lang="cs-CZ" sz="2600" dirty="0" err="1"/>
              <a:t>vanů</a:t>
            </a:r>
            <a:r>
              <a:rPr lang="cs-CZ" sz="2600" dirty="0"/>
              <a:t>“ E. K. Lišky a Lva Lercha.</a:t>
            </a:r>
          </a:p>
          <a:p>
            <a:pPr marL="609600" indent="-60960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sz="2400" dirty="0"/>
          </a:p>
          <a:p>
            <a:pPr marL="609600" indent="-60960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sz="2400" dirty="0"/>
          </a:p>
        </p:txBody>
      </p:sp>
      <p:pic>
        <p:nvPicPr>
          <p:cNvPr id="29700" name="Picture 7" descr="Schikaneder--Utonu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496" y="3140968"/>
            <a:ext cx="6314760" cy="3326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Rectangle 9"/>
          <p:cNvSpPr>
            <a:spLocks noChangeArrowheads="1"/>
          </p:cNvSpPr>
          <p:nvPr/>
        </p:nvSpPr>
        <p:spPr bwMode="auto">
          <a:xfrm>
            <a:off x="7092280" y="4283022"/>
            <a:ext cx="1728416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1" hangingPunct="1"/>
            <a:r>
              <a:rPr lang="en-US" dirty="0" err="1"/>
              <a:t>Jakub</a:t>
            </a:r>
            <a:r>
              <a:rPr lang="en-US" dirty="0"/>
              <a:t> </a:t>
            </a:r>
            <a:r>
              <a:rPr lang="en-US" dirty="0" err="1"/>
              <a:t>Schikaneder</a:t>
            </a:r>
            <a:r>
              <a:rPr lang="en-US" dirty="0"/>
              <a:t> </a:t>
            </a:r>
            <a:r>
              <a:rPr lang="en-US" dirty="0" err="1"/>
              <a:t>Utonulá</a:t>
            </a:r>
            <a:r>
              <a:rPr lang="en-US" dirty="0"/>
              <a:t> (</a:t>
            </a:r>
            <a:r>
              <a:rPr lang="en-US" dirty="0" err="1"/>
              <a:t>výřez</a:t>
            </a:r>
            <a:r>
              <a:rPr lang="en-US" dirty="0"/>
              <a:t>) (1895), pastel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kartonu</a:t>
            </a:r>
            <a:r>
              <a:rPr lang="en-US" dirty="0"/>
              <a:t>, 45,5 x 88 </a:t>
            </a:r>
            <a:r>
              <a:rPr lang="en-US" dirty="0" err="1"/>
              <a:t>Národní</a:t>
            </a:r>
            <a:r>
              <a:rPr lang="en-US" dirty="0"/>
              <a:t> </a:t>
            </a:r>
            <a:r>
              <a:rPr lang="en-US" dirty="0" err="1"/>
              <a:t>galerie</a:t>
            </a:r>
            <a:r>
              <a:rPr lang="en-US" dirty="0"/>
              <a:t> </a:t>
            </a:r>
            <a:r>
              <a:rPr lang="cs-CZ" dirty="0"/>
              <a:t>v </a:t>
            </a:r>
            <a:r>
              <a:rPr lang="en-US" dirty="0" err="1"/>
              <a:t>Pra</a:t>
            </a:r>
            <a:r>
              <a:rPr lang="cs-CZ" dirty="0"/>
              <a:t>ze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404813"/>
            <a:ext cx="4186238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5" descr="0vb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404813"/>
            <a:ext cx="3859212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Rectangle 6"/>
          <p:cNvSpPr>
            <a:spLocks noChangeArrowheads="1"/>
          </p:cNvSpPr>
          <p:nvPr/>
        </p:nvSpPr>
        <p:spPr bwMode="auto">
          <a:xfrm>
            <a:off x="323850" y="5589588"/>
            <a:ext cx="4176713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/>
            <a:r>
              <a:rPr lang="en-US"/>
              <a:t>Gabriel von Max, Mučednice na kříži (Sv. Julie), 1865, olej na plátně, 180 x 135, Národní galerie Praha</a:t>
            </a:r>
          </a:p>
        </p:txBody>
      </p:sp>
      <p:sp>
        <p:nvSpPr>
          <p:cNvPr id="31749" name="Rectangle 7"/>
          <p:cNvSpPr>
            <a:spLocks noChangeArrowheads="1"/>
          </p:cNvSpPr>
          <p:nvPr/>
        </p:nvSpPr>
        <p:spPr bwMode="auto">
          <a:xfrm>
            <a:off x="4859338" y="5724416"/>
            <a:ext cx="40560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/>
            <a:r>
              <a:rPr lang="en-US" dirty="0" err="1"/>
              <a:t>Václav</a:t>
            </a:r>
            <a:r>
              <a:rPr lang="en-US" dirty="0"/>
              <a:t> </a:t>
            </a:r>
            <a:r>
              <a:rPr lang="en-US" dirty="0" err="1"/>
              <a:t>Brožík</a:t>
            </a:r>
            <a:r>
              <a:rPr lang="en-US" dirty="0"/>
              <a:t>, </a:t>
            </a:r>
            <a:r>
              <a:rPr lang="en-US" dirty="0" err="1"/>
              <a:t>Smrt</a:t>
            </a:r>
            <a:r>
              <a:rPr lang="en-US" dirty="0"/>
              <a:t> </a:t>
            </a:r>
            <a:r>
              <a:rPr lang="en-US" dirty="0" err="1"/>
              <a:t>sv</a:t>
            </a:r>
            <a:r>
              <a:rPr lang="en-US" dirty="0"/>
              <a:t>. </a:t>
            </a:r>
            <a:r>
              <a:rPr lang="en-US" dirty="0" err="1"/>
              <a:t>Irie</a:t>
            </a:r>
            <a:r>
              <a:rPr lang="en-US" dirty="0"/>
              <a:t> II, 1876</a:t>
            </a:r>
            <a:r>
              <a:rPr lang="cs-CZ" dirty="0"/>
              <a:t>,</a:t>
            </a:r>
            <a:r>
              <a:rPr lang="en-US" dirty="0"/>
              <a:t> </a:t>
            </a:r>
            <a:r>
              <a:rPr lang="en-US" dirty="0" err="1"/>
              <a:t>olej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plátně</a:t>
            </a:r>
            <a:r>
              <a:rPr lang="en-US" dirty="0"/>
              <a:t>, 138 x 102, </a:t>
            </a:r>
            <a:r>
              <a:rPr lang="en-US" dirty="0" err="1"/>
              <a:t>soukromá</a:t>
            </a:r>
            <a:r>
              <a:rPr lang="en-US" dirty="0"/>
              <a:t> </a:t>
            </a:r>
            <a:r>
              <a:rPr lang="en-US" dirty="0" err="1"/>
              <a:t>sbírka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scan0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549275"/>
            <a:ext cx="7993062" cy="529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Rectangle 5"/>
          <p:cNvSpPr>
            <a:spLocks noChangeArrowheads="1"/>
          </p:cNvSpPr>
          <p:nvPr/>
        </p:nvSpPr>
        <p:spPr bwMode="auto">
          <a:xfrm>
            <a:off x="611560" y="5876925"/>
            <a:ext cx="79928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1" hangingPunct="1"/>
            <a:r>
              <a:rPr lang="en-US" dirty="0"/>
              <a:t>Emanuel </a:t>
            </a:r>
            <a:r>
              <a:rPr lang="en-US" dirty="0" err="1"/>
              <a:t>Krescenc</a:t>
            </a:r>
            <a:r>
              <a:rPr lang="en-US" dirty="0"/>
              <a:t> </a:t>
            </a:r>
            <a:r>
              <a:rPr lang="en-US" dirty="0" err="1"/>
              <a:t>Liška</a:t>
            </a:r>
            <a:r>
              <a:rPr lang="en-US" dirty="0"/>
              <a:t>, Hagar a </a:t>
            </a:r>
            <a:r>
              <a:rPr lang="en-US" dirty="0" err="1"/>
              <a:t>Izmael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poušti</a:t>
            </a:r>
            <a:r>
              <a:rPr lang="en-US" dirty="0"/>
              <a:t>, 1883, </a:t>
            </a:r>
            <a:r>
              <a:rPr lang="en-US" dirty="0" err="1"/>
              <a:t>olej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plátně</a:t>
            </a:r>
            <a:endParaRPr lang="cs-CZ" dirty="0"/>
          </a:p>
          <a:p>
            <a:pPr eaLnBrk="1" hangingPunct="1"/>
            <a:r>
              <a:rPr lang="en-US" dirty="0"/>
              <a:t>Západočeská galerie </a:t>
            </a:r>
            <a:r>
              <a:rPr lang="cs-CZ" dirty="0"/>
              <a:t>v </a:t>
            </a:r>
            <a:r>
              <a:rPr lang="en-US" dirty="0" err="1"/>
              <a:t>Plz</a:t>
            </a:r>
            <a:r>
              <a:rPr lang="cs-CZ" dirty="0"/>
              <a:t>ni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Schikaneder V rozjímání (Opuštěná), (kolem 1890), 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76250"/>
            <a:ext cx="7993063" cy="498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5"/>
          <p:cNvSpPr>
            <a:spLocks noChangeArrowheads="1"/>
          </p:cNvSpPr>
          <p:nvPr/>
        </p:nvSpPr>
        <p:spPr bwMode="auto">
          <a:xfrm>
            <a:off x="684213" y="5516563"/>
            <a:ext cx="80645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800"/>
              <a:t>Jakub Schikaneder, V rozjímání (Opuštěná), kolem 1890, pastel na kartonu</a:t>
            </a:r>
            <a:r>
              <a:rPr lang="cs-CZ" altLang="cs-CZ" sz="1800"/>
              <a:t> </a:t>
            </a:r>
            <a:r>
              <a:rPr lang="en-US" altLang="cs-CZ" sz="1800"/>
              <a:t>40,3 x 62,5, Národní galerie Praha </a:t>
            </a:r>
          </a:p>
        </p:txBody>
      </p:sp>
      <p:sp>
        <p:nvSpPr>
          <p:cNvPr id="7172" name="Rectangle 6"/>
          <p:cNvSpPr>
            <a:spLocks noChangeArrowheads="1"/>
          </p:cNvSpPr>
          <p:nvPr/>
        </p:nvSpPr>
        <p:spPr bwMode="auto">
          <a:xfrm>
            <a:off x="684213" y="6134100"/>
            <a:ext cx="77422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200"/>
              <a:t>V průběhu 80. a 90. let Schikaneder vynalézavě rozvíjel Maxovo téma osamělých žen, přičemž od počátečního naturalismu dospěl k symbolistické stylizaci.</a:t>
            </a:r>
            <a:r>
              <a:rPr lang="cs-CZ" altLang="cs-CZ" sz="1200"/>
              <a:t> K tomuto tématu se vracel i po roce 1900.</a:t>
            </a:r>
            <a:endParaRPr lang="en-US" altLang="cs-CZ" sz="1200"/>
          </a:p>
        </p:txBody>
      </p:sp>
    </p:spTree>
    <p:extLst>
      <p:ext uri="{BB962C8B-B14F-4D97-AF65-F5344CB8AC3E}">
        <p14:creationId xmlns:p14="http://schemas.microsoft.com/office/powerpoint/2010/main" val="375187380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1438</Words>
  <Application>Microsoft Office PowerPoint</Application>
  <PresentationFormat>Předvádění na obrazovce (4:3)</PresentationFormat>
  <Paragraphs>96</Paragraphs>
  <Slides>30</Slides>
  <Notes>14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6" baseType="lpstr">
      <vt:lpstr>Arial</vt:lpstr>
      <vt:lpstr>Calibri</vt:lpstr>
      <vt:lpstr>Tahoma</vt:lpstr>
      <vt:lpstr>Times New Roman</vt:lpstr>
      <vt:lpstr>Wingdings</vt:lpstr>
      <vt:lpstr>Motiv sady Office</vt:lpstr>
      <vt:lpstr>Umělci z Čech, Moravy a Slezska v Mnichově a Vídni</vt:lpstr>
      <vt:lpstr>1) Mnichov</vt:lpstr>
      <vt:lpstr>Mnichov jako „zářící město umění“</vt:lpstr>
      <vt:lpstr>Prezentace aplikace PowerPoint</vt:lpstr>
      <vt:lpstr>Prezentace aplikace PowerPoint</vt:lpstr>
      <vt:lpstr>Proměny historické malby Mnichovské školy</vt:lpstr>
      <vt:lpstr>Prezentace aplikace PowerPoint</vt:lpstr>
      <vt:lpstr>Prezentace aplikace PowerPoint</vt:lpstr>
      <vt:lpstr>Prezentace aplikace PowerPoint</vt:lpstr>
      <vt:lpstr>Prezentace aplikace PowerPoint</vt:lpstr>
      <vt:lpstr>Adolf Hölzel a Neu-Dachau Karl Thiemann</vt:lpstr>
      <vt:lpstr>Prezentace aplikace PowerPoint</vt:lpstr>
      <vt:lpstr>Vitalismus a reformní síla nového umění</vt:lpstr>
      <vt:lpstr>Spolek Škréta</vt:lpstr>
      <vt:lpstr>Prezentace aplikace PowerPoint</vt:lpstr>
      <vt:lpstr>Folkloristická tematika u mnichovského malíře Jaroslava Věšína - Jeho obraz Počátek románu, 1885, na nějž reagovali Gabriela Preissová (povídkou) a Leoš Janáček (operou)</vt:lpstr>
      <vt:lpstr>Prezentace aplikace PowerPoint</vt:lpstr>
      <vt:lpstr>Prezentace aplikace PowerPoint</vt:lpstr>
      <vt:lpstr>Prezentace aplikace PowerPoint</vt:lpstr>
      <vt:lpstr>Prezentace aplikace PowerPoint</vt:lpstr>
      <vt:lpstr>2) Vídeň</vt:lpstr>
      <vt:lpstr>Prezentace aplikace PowerPoint</vt:lpstr>
      <vt:lpstr>Hans Makart (1840–1884) - Rodák ze Salcburku, studoval v Mnichově u Carla von Pilotyho, ve Vídni působil od r. 1869   Jeho pokračovatelé z Moravy: Julius Viktor Berger, Eduard a Hugo Charlemontové  Rudolf von Alt, Makartův ateliér, 1885, akvarel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Umělci z českých zemí ve Vídni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Umělci z Čech, Moravy a Slezska v metropolích střední Evropy</dc:title>
  <dc:creator>Aleš</dc:creator>
  <cp:lastModifiedBy>Aleš Filip</cp:lastModifiedBy>
  <cp:revision>27</cp:revision>
  <dcterms:created xsi:type="dcterms:W3CDTF">2014-11-13T05:57:31Z</dcterms:created>
  <dcterms:modified xsi:type="dcterms:W3CDTF">2021-11-16T16:21:12Z</dcterms:modified>
</cp:coreProperties>
</file>